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4"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9144000" cy="6858000" type="screen4x3"/>
  <p:notesSz cx="7023100" cy="9309100"/>
  <p:embeddedFontLst>
    <p:embeddedFont>
      <p:font typeface="Book Antiqua" panose="02040602050305030304" pitchFamily="18" charset="0"/>
      <p:regular r:id="rId83"/>
      <p:bold r:id="rId84"/>
      <p:italic r:id="rId85"/>
      <p:boldItalic r:id="rId86"/>
    </p:embeddedFont>
    <p:embeddedFont>
      <p:font typeface="Corbel" panose="020B0503020204020204" pitchFamily="34" charset="0"/>
      <p:regular r:id="rId87"/>
      <p:bold r:id="rId88"/>
      <p:italic r:id="rId89"/>
      <p:boldItalic r:id="rId90"/>
    </p:embeddedFont>
    <p:embeddedFont>
      <p:font typeface="Levenim MT" panose="02010502060101010101" pitchFamily="2" charset="-79"/>
      <p:regular r:id="rId91"/>
    </p:embeddedFont>
    <p:embeddedFont>
      <p:font typeface="Roboto" panose="02000000000000000000" pitchFamily="2"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234"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2.fntdata"/><Relationship Id="rId89" Type="http://schemas.openxmlformats.org/officeDocument/2006/relationships/font" Target="fonts/font7.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43343" cy="465455"/>
          </a:xfrm>
          <a:prstGeom prst="rect">
            <a:avLst/>
          </a:prstGeom>
          <a:noFill/>
          <a:ln>
            <a:noFill/>
          </a:ln>
        </p:spPr>
        <p:txBody>
          <a:bodyPr spcFirstLastPara="1" wrap="square" lIns="92900" tIns="46450" rIns="92900" bIns="464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4" y="1"/>
            <a:ext cx="3043343" cy="465455"/>
          </a:xfrm>
          <a:prstGeom prst="rect">
            <a:avLst/>
          </a:prstGeom>
          <a:noFill/>
          <a:ln>
            <a:noFill/>
          </a:ln>
        </p:spPr>
        <p:txBody>
          <a:bodyPr spcFirstLastPara="1" wrap="square" lIns="92900" tIns="46450" rIns="92900" bIns="464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42031"/>
            <a:ext cx="3043343" cy="465455"/>
          </a:xfrm>
          <a:prstGeom prst="rect">
            <a:avLst/>
          </a:prstGeom>
          <a:noFill/>
          <a:ln>
            <a:noFill/>
          </a:ln>
        </p:spPr>
        <p:txBody>
          <a:bodyPr spcFirstLastPara="1" wrap="square" lIns="92900" tIns="46450" rIns="92900" bIns="464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12.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12-Opinions/AO%202012-12.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ethics.wv.gov/SiteCollectionDocuments/PDF%20Open%20Meeting%20Opinions/OMAO%202008-08.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bfbed71d54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bfbed71d54_0_0: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91" name="Google Shape;91;g3bfbed71d54_0_0: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89d375146e_0_1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389d375146e_0_12: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389d375146e_0_12: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b46642d0a_11_83: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35b46642d0a_11_83: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1" name="Google Shape;181;g35b46642d0a_11_83: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fbed71d54_0_8: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bfbed71d54_0_8: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190" name="Google Shape;190;g3bfbed71d54_0_8: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b46642d0a_11_10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35b46642d0a_11_10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8" name="Google Shape;198;g35b46642d0a_11_10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b46642d0a_11_12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5b46642d0a_11_12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35b46642d0a_11_12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b46642d0a_11_133: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5b46642d0a_11_133: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960"/>
              </a:spcBef>
              <a:spcAft>
                <a:spcPts val="0"/>
              </a:spcAft>
              <a:buClr>
                <a:schemeClr val="dk1"/>
              </a:buClr>
              <a:buSzPts val="2610"/>
              <a:buFont typeface="Arial"/>
              <a:buNone/>
            </a:pPr>
            <a:r>
              <a:rPr lang="en-US" sz="2000" b="1">
                <a:solidFill>
                  <a:srgbClr val="1155CC"/>
                </a:solidFill>
                <a:latin typeface="Arial"/>
                <a:ea typeface="Arial"/>
                <a:cs typeface="Arial"/>
                <a:sym typeface="Arial"/>
              </a:rPr>
              <a:t>2</a:t>
            </a:r>
            <a:r>
              <a:rPr lang="en-US" sz="2600" b="1">
                <a:solidFill>
                  <a:srgbClr val="1155CC"/>
                </a:solidFill>
                <a:latin typeface="Corbel"/>
                <a:ea typeface="Corbel"/>
                <a:cs typeface="Corbel"/>
                <a:sym typeface="Corbel"/>
              </a:rPr>
              <a:t>021-15</a:t>
            </a:r>
            <a:endParaRPr sz="2900" b="1">
              <a:solidFill>
                <a:srgbClr val="1155CC"/>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US" sz="1700">
                <a:solidFill>
                  <a:srgbClr val="1155CC"/>
                </a:solidFill>
                <a:latin typeface="Arial"/>
                <a:ea typeface="Arial"/>
                <a:cs typeface="Arial"/>
                <a:sym typeface="Arial"/>
              </a:rPr>
              <a:t>A Mayor who was a candidate for the House of Delegates used a city-owned cell phone and service plan for his election </a:t>
            </a:r>
            <a:r>
              <a:rPr lang="en-US" sz="1700">
                <a:latin typeface="Arial"/>
                <a:ea typeface="Arial"/>
                <a:cs typeface="Arial"/>
                <a:sym typeface="Arial"/>
              </a:rPr>
              <a:t>campaign. </a:t>
            </a:r>
            <a:endParaRPr sz="3600">
              <a:latin typeface="Corbel"/>
              <a:ea typeface="Corbel"/>
              <a:cs typeface="Corbel"/>
              <a:sym typeface="Corbel"/>
            </a:endParaRPr>
          </a:p>
          <a:p>
            <a:pPr marL="0" lvl="0" indent="0" algn="l" rtl="0">
              <a:lnSpc>
                <a:spcPct val="100000"/>
              </a:lnSpc>
              <a:spcBef>
                <a:spcPts val="0"/>
              </a:spcBef>
              <a:spcAft>
                <a:spcPts val="0"/>
              </a:spcAft>
              <a:buSzPts val="1400"/>
              <a:buNone/>
            </a:pPr>
            <a:endParaRPr/>
          </a:p>
        </p:txBody>
      </p:sp>
      <p:sp>
        <p:nvSpPr>
          <p:cNvPr id="216" name="Google Shape;216;g35b46642d0a_11_133: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48e0c7d70a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48e0c7d70a_0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960"/>
              </a:spcBef>
              <a:spcAft>
                <a:spcPts val="0"/>
              </a:spcAft>
              <a:buClr>
                <a:schemeClr val="dk1"/>
              </a:buClr>
              <a:buSzPts val="2610"/>
              <a:buFont typeface="Arial"/>
              <a:buNone/>
            </a:pPr>
            <a:r>
              <a:rPr lang="en-US" sz="2000" b="1">
                <a:solidFill>
                  <a:srgbClr val="1155CC"/>
                </a:solidFill>
                <a:latin typeface="Arial"/>
                <a:ea typeface="Arial"/>
                <a:cs typeface="Arial"/>
                <a:sym typeface="Arial"/>
              </a:rPr>
              <a:t>2</a:t>
            </a:r>
            <a:r>
              <a:rPr lang="en-US" sz="2600" b="1">
                <a:solidFill>
                  <a:srgbClr val="1155CC"/>
                </a:solidFill>
                <a:latin typeface="Corbel"/>
                <a:ea typeface="Corbel"/>
                <a:cs typeface="Corbel"/>
                <a:sym typeface="Corbel"/>
              </a:rPr>
              <a:t>021-15</a:t>
            </a:r>
            <a:endParaRPr sz="2900" b="1">
              <a:solidFill>
                <a:srgbClr val="1155CC"/>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US" sz="1700">
                <a:solidFill>
                  <a:srgbClr val="1155CC"/>
                </a:solidFill>
                <a:latin typeface="Arial"/>
                <a:ea typeface="Arial"/>
                <a:cs typeface="Arial"/>
                <a:sym typeface="Arial"/>
              </a:rPr>
              <a:t>A Mayor who was a candidate for the House of Delegates used a city-owned cell phone and service plan for his election </a:t>
            </a:r>
            <a:r>
              <a:rPr lang="en-US" sz="1700">
                <a:latin typeface="Arial"/>
                <a:ea typeface="Arial"/>
                <a:cs typeface="Arial"/>
                <a:sym typeface="Arial"/>
              </a:rPr>
              <a:t>campaign. </a:t>
            </a:r>
            <a:endParaRPr sz="3600">
              <a:latin typeface="Corbel"/>
              <a:ea typeface="Corbel"/>
              <a:cs typeface="Corbel"/>
              <a:sym typeface="Corbel"/>
            </a:endParaRPr>
          </a:p>
          <a:p>
            <a:pPr marL="0" lvl="0" indent="0" algn="l" rtl="0">
              <a:lnSpc>
                <a:spcPct val="100000"/>
              </a:lnSpc>
              <a:spcBef>
                <a:spcPts val="0"/>
              </a:spcBef>
              <a:spcAft>
                <a:spcPts val="0"/>
              </a:spcAft>
              <a:buSzPts val="1400"/>
              <a:buNone/>
            </a:pPr>
            <a:endParaRPr/>
          </a:p>
        </p:txBody>
      </p:sp>
      <p:sp>
        <p:nvSpPr>
          <p:cNvPr id="225" name="Google Shape;225;g348e0c7d70a_0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5b46642d0a_11_14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5b46642d0a_11_14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35b46642d0a_11_14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b46642d0a_11_15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35b46642d0a_11_15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35b46642d0a_11_15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bbf776245d_0_8: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bbf776245d_0_8: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251" name="Google Shape;251;g3bbf776245d_0_8: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bf8f314d58_0_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3bf8f314d58_0_8: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3bf8f314d58_0_8: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9e204ebef5_0_17:notes"/>
          <p:cNvSpPr>
            <a:spLocks noGrp="1" noRot="1" noChangeAspect="1"/>
          </p:cNvSpPr>
          <p:nvPr>
            <p:ph type="sldImg" idx="2"/>
          </p:nvPr>
        </p:nvSpPr>
        <p:spPr>
          <a:xfrm>
            <a:off x="1170824" y="698183"/>
            <a:ext cx="46821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9e204ebef5_0_17:notes"/>
          <p:cNvSpPr txBox="1">
            <a:spLocks noGrp="1"/>
          </p:cNvSpPr>
          <p:nvPr>
            <p:ph type="body" idx="1"/>
          </p:nvPr>
        </p:nvSpPr>
        <p:spPr>
          <a:xfrm>
            <a:off x="702310" y="4421822"/>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bfbed71d54_0_16: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bfbed71d54_0_16: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265" name="Google Shape;265;g3bfbed71d54_0_16: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8709fcd9a8_0_1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8709fcd9a8_0_12: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274" name="Google Shape;274;g38709fcd9a8_0_12: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b46642d0a_11_168: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35b46642d0a_11_168: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35b46642d0a_11_168: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bfbed71d54_0_4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bfbed71d54_0_42: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291" name="Google Shape;291;g3bfbed71d54_0_42: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bfbed71d54_0_5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bfbed71d54_0_50: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300" name="Google Shape;300;g3bfbed71d54_0_50: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d2b43f75f0_0_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d2b43f75f0_0_2: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310" name="Google Shape;310;g3d2b43f75f0_0_2: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bfbed71d54_0_69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bfbed71d54_0_691: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318" name="Google Shape;318;g3bfbed71d54_0_691: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bfbed71d54_0_707: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bfbed71d54_0_707: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327" name="Google Shape;327;g3bfbed71d54_0_707: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bfbed71d54_0_716: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bfbed71d54_0_716: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336" name="Google Shape;336;g3bfbed71d54_0_716: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95ece2957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3095ece2957_0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08" name="Google Shape;108;g3095ece2957_0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89d375146e_0_38: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389d375146e_0_38: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389d375146e_0_38: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30</a:t>
            </a:fld>
            <a:endParaRPr>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5b46642d0a_11_27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5b46642d0a_11_27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2020 – Even police officer saved by a bullet proof vest could not accept gift from vest man.</a:t>
            </a:r>
            <a:endParaRPr/>
          </a:p>
        </p:txBody>
      </p:sp>
      <p:sp>
        <p:nvSpPr>
          <p:cNvPr id="352" name="Google Shape;352;g35b46642d0a_11_27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5b46642d0a_11_28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35b46642d0a_11_28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2020 – Even police officer saved by a bullet proof vest could not accept gift from vest man.</a:t>
            </a:r>
            <a:endParaRPr/>
          </a:p>
        </p:txBody>
      </p:sp>
      <p:sp>
        <p:nvSpPr>
          <p:cNvPr id="362" name="Google Shape;362;g35b46642d0a_11_28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5b46642d0a_11_28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35b46642d0a_11_28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457200" lvl="1" indent="-76200" algn="l" rtl="0">
              <a:lnSpc>
                <a:spcPct val="100000"/>
              </a:lnSpc>
              <a:spcBef>
                <a:spcPts val="0"/>
              </a:spcBef>
              <a:spcAft>
                <a:spcPts val="0"/>
              </a:spcAft>
              <a:buClr>
                <a:srgbClr val="5F497A"/>
              </a:buClr>
              <a:buSzPts val="1200"/>
              <a:buFont typeface="Arial"/>
              <a:buChar char="•"/>
            </a:pPr>
            <a:r>
              <a:rPr lang="en-US">
                <a:solidFill>
                  <a:schemeClr val="dk1"/>
                </a:solidFill>
              </a:rPr>
              <a:t>Return</a:t>
            </a:r>
            <a:endParaRPr/>
          </a:p>
          <a:p>
            <a:pPr marL="457200" lvl="1" indent="-76200" algn="l" rtl="0">
              <a:lnSpc>
                <a:spcPct val="100000"/>
              </a:lnSpc>
              <a:spcBef>
                <a:spcPts val="0"/>
              </a:spcBef>
              <a:spcAft>
                <a:spcPts val="0"/>
              </a:spcAft>
              <a:buClr>
                <a:srgbClr val="5F497A"/>
              </a:buClr>
              <a:buSzPts val="1200"/>
              <a:buFont typeface="Arial"/>
              <a:buChar char="•"/>
            </a:pPr>
            <a:r>
              <a:rPr lang="en-US">
                <a:solidFill>
                  <a:schemeClr val="dk1"/>
                </a:solidFill>
              </a:rPr>
              <a:t>Donate to charity</a:t>
            </a:r>
            <a:endParaRPr/>
          </a:p>
          <a:p>
            <a:pPr marL="457200" lvl="1" indent="-76200" algn="l" rtl="0">
              <a:lnSpc>
                <a:spcPct val="100000"/>
              </a:lnSpc>
              <a:spcBef>
                <a:spcPts val="0"/>
              </a:spcBef>
              <a:spcAft>
                <a:spcPts val="0"/>
              </a:spcAft>
              <a:buClr>
                <a:srgbClr val="5F497A"/>
              </a:buClr>
              <a:buSzPts val="1200"/>
              <a:buFont typeface="Arial"/>
              <a:buChar char="•"/>
            </a:pPr>
            <a:r>
              <a:rPr lang="en-US">
                <a:solidFill>
                  <a:schemeClr val="dk1"/>
                </a:solidFill>
              </a:rPr>
              <a:t>Donate to the agency</a:t>
            </a:r>
            <a:endParaRPr/>
          </a:p>
          <a:p>
            <a:pPr marL="0" lvl="0" indent="0" algn="l" rtl="0">
              <a:lnSpc>
                <a:spcPct val="100000"/>
              </a:lnSpc>
              <a:spcBef>
                <a:spcPts val="0"/>
              </a:spcBef>
              <a:spcAft>
                <a:spcPts val="0"/>
              </a:spcAft>
              <a:buSzPts val="1400"/>
              <a:buNone/>
            </a:pPr>
            <a:endParaRPr/>
          </a:p>
        </p:txBody>
      </p:sp>
      <p:sp>
        <p:nvSpPr>
          <p:cNvPr id="372" name="Google Shape;372;g35b46642d0a_11_28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33</a:t>
            </a:fld>
            <a:endParaRPr>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5b46642d0a_11_29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35b46642d0a_11_297: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1" name="Google Shape;381;g35b46642d0a_11_297: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5b46642d0a_11_30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35b46642d0a_11_30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35b46642d0a_11_30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7d0624ce59_0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37d0624ce59_0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37d0624ce59_0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c8ab992582_2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3c8ab992582_2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3c8ab992582_2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5b46642d0a_11_31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35b46642d0a_11_31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Sheriff coins case</a:t>
            </a:r>
            <a:endParaRPr/>
          </a:p>
        </p:txBody>
      </p:sp>
      <p:sp>
        <p:nvSpPr>
          <p:cNvPr id="420" name="Google Shape;420;g35b46642d0a_11_318: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d4fbc79eb8_0_7: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d4fbc79eb8_0_7: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Sheriff coins case</a:t>
            </a:r>
            <a:endParaRPr/>
          </a:p>
        </p:txBody>
      </p:sp>
      <p:sp>
        <p:nvSpPr>
          <p:cNvPr id="430" name="Google Shape;430;g3d4fbc79eb8_0_7: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b46642d0a_11_3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5b46642d0a_11_35: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35b46642d0a_11_35: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bfbed71d54_0_724: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bfbed71d54_0_724: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438" name="Google Shape;438;g3bfbed71d54_0_724: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5b46642d0a_11_335: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35b46642d0a_11_335: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city council member’s business should not k with city.  </a:t>
            </a:r>
            <a:endParaRPr/>
          </a:p>
        </p:txBody>
      </p:sp>
      <p:sp>
        <p:nvSpPr>
          <p:cNvPr id="446" name="Google Shape;446;g35b46642d0a_11_335: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5b46642d0a_11_344: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35b46642d0a_11_344: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city council member’s business should not k with city.  </a:t>
            </a:r>
            <a:endParaRPr/>
          </a:p>
        </p:txBody>
      </p:sp>
      <p:sp>
        <p:nvSpPr>
          <p:cNvPr id="456" name="Google Shape;456;g35b46642d0a_11_344: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b46642d0a_11_353: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5b46642d0a_11_353: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35b46642d0a_11_353: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5b46642d0a_11_36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35b46642d0a_11_36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Pop quiz.  Chap </a:t>
            </a:r>
            <a:r>
              <a:rPr lang="en-US">
                <a:solidFill>
                  <a:srgbClr val="1A1A1A"/>
                </a:solidFill>
                <a:highlight>
                  <a:srgbClr val="FFFFFF"/>
                </a:highlight>
                <a:latin typeface="Roboto"/>
                <a:ea typeface="Roboto"/>
                <a:cs typeface="Roboto"/>
                <a:sym typeface="Roboto"/>
              </a:rPr>
              <a:t>30-6 No member of any board in this chapter may receive compensation as an employee of the board.</a:t>
            </a:r>
            <a:endParaRPr>
              <a:solidFill>
                <a:srgbClr val="1A1A1A"/>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rgbClr val="1A1A1A"/>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474" name="Google Shape;474;g35b46642d0a_11_36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5b46642d0a_11_377: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35b46642d0a_11_377: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Criminal offense:  $500 fine,  1 yr jail time and removal from public office and employment</a:t>
            </a:r>
            <a:endParaRPr/>
          </a:p>
          <a:p>
            <a:pPr marL="0" lvl="0" indent="0" algn="l" rtl="0">
              <a:lnSpc>
                <a:spcPct val="100000"/>
              </a:lnSpc>
              <a:spcBef>
                <a:spcPts val="0"/>
              </a:spcBef>
              <a:spcAft>
                <a:spcPts val="0"/>
              </a:spcAft>
              <a:buSzPts val="1400"/>
              <a:buNone/>
            </a:pPr>
            <a:r>
              <a:rPr lang="en-US"/>
              <a:t>List of officials:  county commissioners, BOE members, district school officers, supervisors, superintendents, secretaries, any other county or district board or district officer. Examples:  PSD members, airport authority,  </a:t>
            </a:r>
            <a:r>
              <a:rPr lang="en-US" u="sng">
                <a:solidFill>
                  <a:schemeClr val="hlink"/>
                </a:solidFill>
                <a:hlinkClick r:id="rId3"/>
              </a:rPr>
              <a:t>2012-12 county health department officers</a:t>
            </a:r>
            <a:r>
              <a:rPr lang="en-US"/>
              <a:t>  Can’t accept referrals.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484" name="Google Shape;484;g35b46642d0a_11_377: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5b46642d0a_11_403: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35b46642d0a_11_403: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Examples:  PSD members, airport authority</a:t>
            </a: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494" name="Google Shape;494;g35b46642d0a_11_403: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5b46642d0a_11_41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35b46642d0a_11_41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b="0" i="0">
                <a:solidFill>
                  <a:srgbClr val="444444"/>
                </a:solidFill>
                <a:latin typeface="Arial"/>
                <a:ea typeface="Arial"/>
                <a:cs typeface="Arial"/>
                <a:sym typeface="Arial"/>
              </a:rPr>
              <a:t>2015-15-prohibits a County Board of Education from employing the Superintendent’s spouse as a literacy coach</a:t>
            </a:r>
            <a:r>
              <a:rPr lang="en-US">
                <a:solidFill>
                  <a:srgbClr val="444444"/>
                </a:solidFill>
                <a:latin typeface="Arial"/>
                <a:ea typeface="Arial"/>
                <a:cs typeface="Arial"/>
                <a:sym typeface="Arial"/>
              </a:rPr>
              <a:t>, only can as</a:t>
            </a:r>
            <a:r>
              <a:rPr lang="en-US">
                <a:solidFill>
                  <a:srgbClr val="393939"/>
                </a:solidFill>
                <a:latin typeface="Roboto"/>
                <a:ea typeface="Roboto"/>
                <a:cs typeface="Roboto"/>
                <a:sym typeface="Roboto"/>
              </a:rPr>
              <a:t> a principal or teacher or auxiliary or service employee</a:t>
            </a:r>
            <a:endParaRPr b="1" u="sng">
              <a:latin typeface="Arial"/>
              <a:ea typeface="Arial"/>
              <a:cs typeface="Arial"/>
              <a:sym typeface="Arial"/>
            </a:endParaRPr>
          </a:p>
          <a:p>
            <a:pPr marL="0" lvl="0" indent="0" algn="l" rtl="0">
              <a:lnSpc>
                <a:spcPct val="100000"/>
              </a:lnSpc>
              <a:spcBef>
                <a:spcPts val="0"/>
              </a:spcBef>
              <a:spcAft>
                <a:spcPts val="0"/>
              </a:spcAft>
              <a:buSzPts val="1400"/>
              <a:buNone/>
            </a:pPr>
            <a:endParaRPr>
              <a:solidFill>
                <a:srgbClr val="444444"/>
              </a:solidFill>
              <a:latin typeface="Arial"/>
              <a:ea typeface="Arial"/>
              <a:cs typeface="Arial"/>
              <a:sym typeface="Arial"/>
            </a:endParaRPr>
          </a:p>
        </p:txBody>
      </p:sp>
      <p:sp>
        <p:nvSpPr>
          <p:cNvPr id="502" name="Google Shape;502;g35b46642d0a_11_41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5b46642d0a_11_42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35b46642d0a_11_42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Criminal offense:  $500 fine,  1 yr jail time and removal from public office and employment</a:t>
            </a:r>
            <a:endParaRPr/>
          </a:p>
          <a:p>
            <a:pPr marL="0" lvl="0" indent="0" algn="l" rtl="0">
              <a:lnSpc>
                <a:spcPct val="100000"/>
              </a:lnSpc>
              <a:spcBef>
                <a:spcPts val="0"/>
              </a:spcBef>
              <a:spcAft>
                <a:spcPts val="0"/>
              </a:spcAft>
              <a:buSzPts val="1400"/>
              <a:buNone/>
            </a:pPr>
            <a:r>
              <a:rPr lang="en-US"/>
              <a:t>List of officials:  county commissioners, BOE members, district school officers, supervisors, superintendents, secretaries, any other county or district board or district officer. Examples:  PSD members, airport authority,  </a:t>
            </a:r>
            <a:r>
              <a:rPr lang="en-US" u="sng">
                <a:solidFill>
                  <a:schemeClr val="hlink"/>
                </a:solidFill>
                <a:hlinkClick r:id="rId3"/>
              </a:rPr>
              <a:t>2012-12 county health department officers</a:t>
            </a:r>
            <a:r>
              <a:rPr lang="en-US"/>
              <a:t>  Can’t accept referrals.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Employment and part-time officials.  CC spouse may not work in the assessor’s office.</a:t>
            </a:r>
            <a:endParaRPr/>
          </a:p>
        </p:txBody>
      </p:sp>
      <p:sp>
        <p:nvSpPr>
          <p:cNvPr id="511" name="Google Shape;511;g35b46642d0a_11_42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5b46642d0a_11_438: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35b46642d0a_11_438: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35b46642d0a_11_438: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5b46642d0a_11_44: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35b46642d0a_11_44: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Motorcycle on pcard</a:t>
            </a:r>
            <a:endParaRPr/>
          </a:p>
          <a:p>
            <a:pPr marL="0" lvl="0" indent="0" algn="l" rtl="0">
              <a:lnSpc>
                <a:spcPct val="100000"/>
              </a:lnSpc>
              <a:spcBef>
                <a:spcPts val="0"/>
              </a:spcBef>
              <a:spcAft>
                <a:spcPts val="0"/>
              </a:spcAft>
              <a:buSzPts val="1400"/>
              <a:buNone/>
            </a:pPr>
            <a:r>
              <a:rPr lang="en-US"/>
              <a:t>Law enforcement vehicle</a:t>
            </a:r>
            <a:endParaRPr/>
          </a:p>
          <a:p>
            <a:pPr marL="0" lvl="0" indent="0" algn="l" rtl="0">
              <a:lnSpc>
                <a:spcPct val="100000"/>
              </a:lnSpc>
              <a:spcBef>
                <a:spcPts val="0"/>
              </a:spcBef>
              <a:spcAft>
                <a:spcPts val="0"/>
              </a:spcAft>
              <a:buSzPts val="1400"/>
              <a:buNone/>
            </a:pPr>
            <a:r>
              <a:rPr lang="en-US"/>
              <a:t>Free golf; county employee had access to a rec center</a:t>
            </a:r>
            <a:endParaRPr/>
          </a:p>
        </p:txBody>
      </p:sp>
      <p:sp>
        <p:nvSpPr>
          <p:cNvPr id="126" name="Google Shape;126;g35b46642d0a_11_44: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c8ab992582_3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3c8ab992582_3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3c8ab992582_3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5b46642d0a_11_45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35b46642d0a_11_454: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Class example:  a physician or health care provider to vote on health care legislation or for a teacher to vote on matters affecting education, or for a coal miner to vote on laws regulating the coal industry. </a:t>
            </a:r>
            <a:endParaRPr/>
          </a:p>
        </p:txBody>
      </p:sp>
      <p:sp>
        <p:nvSpPr>
          <p:cNvPr id="539" name="Google Shape;539;g35b46642d0a_11_454: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8709fcd9a8_0_5: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8709fcd9a8_0_5: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548" name="Google Shape;548;g38709fcd9a8_0_5: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d4fbc79eb8_0_16: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3d4fbc79eb8_0_16: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Class example:  a physician or health care provider to vote on health care legislation or for a teacher to vote on matters affecting education, or for a coal miner to vote on laws regulating the coal industry. </a:t>
            </a:r>
            <a:endParaRPr/>
          </a:p>
        </p:txBody>
      </p:sp>
      <p:sp>
        <p:nvSpPr>
          <p:cNvPr id="554" name="Google Shape;554;g3d4fbc79eb8_0_16: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5b46642d0a_11_46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35b46642d0a_11_46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5.2. </a:t>
            </a:r>
            <a:r>
              <a:rPr lang="en-US" b="0"/>
              <a:t>Making a full disclosure of one's interest means making a prior public disclosure including the amount of interest held directly or indirectly by a public employee or public official or immediate family thereof in a public contract.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a:p>
        </p:txBody>
      </p:sp>
      <p:sp>
        <p:nvSpPr>
          <p:cNvPr id="562" name="Google Shape;562;g35b46642d0a_11_46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5b46642d0a_11_47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35b46642d0a_11_47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Fire code deputy owned bar ok</a:t>
            </a:r>
            <a:endParaRPr/>
          </a:p>
        </p:txBody>
      </p:sp>
      <p:sp>
        <p:nvSpPr>
          <p:cNvPr id="571" name="Google Shape;571;g35b46642d0a_11_47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5b46642d0a_11_52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35b46642d0a_11_52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35b46642d0a_11_52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56</a:t>
            </a:fld>
            <a:endParaRPr>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5b46642d0a_11_53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35b46642d0a_11_53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589" name="Google Shape;589;g35b46642d0a_11_53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57</a:t>
            </a:fld>
            <a:endParaRPr>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5b46642d0a_11_53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35b46642d0a_11_539: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99" name="Google Shape;599;g35b46642d0a_11_539: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5b46642d0a_11_547: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35b46642d0a_11_547: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07" name="Google Shape;607;g35b46642d0a_11_547: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23793aaa8_0_1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3d23793aaa8_0_1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Motorcycle on pcard</a:t>
            </a:r>
            <a:endParaRPr/>
          </a:p>
          <a:p>
            <a:pPr marL="0" lvl="0" indent="0" algn="l" rtl="0">
              <a:lnSpc>
                <a:spcPct val="100000"/>
              </a:lnSpc>
              <a:spcBef>
                <a:spcPts val="0"/>
              </a:spcBef>
              <a:spcAft>
                <a:spcPts val="0"/>
              </a:spcAft>
              <a:buSzPts val="1400"/>
              <a:buNone/>
            </a:pPr>
            <a:r>
              <a:rPr lang="en-US"/>
              <a:t>Law enforcement vehicle</a:t>
            </a:r>
            <a:endParaRPr/>
          </a:p>
          <a:p>
            <a:pPr marL="0" lvl="0" indent="0" algn="l" rtl="0">
              <a:lnSpc>
                <a:spcPct val="100000"/>
              </a:lnSpc>
              <a:spcBef>
                <a:spcPts val="0"/>
              </a:spcBef>
              <a:spcAft>
                <a:spcPts val="0"/>
              </a:spcAft>
              <a:buSzPts val="1400"/>
              <a:buNone/>
            </a:pPr>
            <a:r>
              <a:rPr lang="en-US"/>
              <a:t>Free golf; county employee had access to a rec center</a:t>
            </a:r>
            <a:endParaRPr/>
          </a:p>
        </p:txBody>
      </p:sp>
      <p:sp>
        <p:nvSpPr>
          <p:cNvPr id="135" name="Google Shape;135;g3d23793aaa8_0_1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5b46642d0a_11_555: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5b46642d0a_11_555: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16" name="Google Shape;616;g35b46642d0a_11_555: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5b46642d0a_11_563: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35b46642d0a_11_563: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35b46642d0a_11_563: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5b46642d0a_11_57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35b46642d0a_11_571: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634" name="Google Shape;634;g35b46642d0a_11_571: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bfbed71d54_0_73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bfbed71d54_0_732: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642" name="Google Shape;642;g3bfbed71d54_0_732: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5b46642d0a_11_58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650" name="Google Shape;650;g35b46642d0a_11_58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5b46642d0a_11_59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35b46642d0a_11_59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solidFill>
                  <a:schemeClr val="dk1"/>
                </a:solidFill>
              </a:rPr>
              <a:t>A gathering where a quorum of the governing body meets with staff is a “meeting” within the scope of the Act.</a:t>
            </a:r>
            <a:endParaRPr/>
          </a:p>
          <a:p>
            <a:pPr marL="457200" lvl="1" indent="0" algn="l" rtl="0">
              <a:lnSpc>
                <a:spcPct val="100000"/>
              </a:lnSpc>
              <a:spcBef>
                <a:spcPts val="0"/>
              </a:spcBef>
              <a:spcAft>
                <a:spcPts val="0"/>
              </a:spcAft>
              <a:buSzPts val="1400"/>
              <a:buNone/>
            </a:pPr>
            <a:r>
              <a:rPr lang="en-US">
                <a:solidFill>
                  <a:srgbClr val="31859B"/>
                </a:solidFill>
              </a:rPr>
              <a:t>W.Va. Code § 6-9A-2(5)</a:t>
            </a:r>
            <a:endParaRPr/>
          </a:p>
          <a:p>
            <a:pPr marL="457200" lvl="1" indent="0" algn="l" rtl="0">
              <a:lnSpc>
                <a:spcPct val="100000"/>
              </a:lnSpc>
              <a:spcBef>
                <a:spcPts val="0"/>
              </a:spcBef>
              <a:spcAft>
                <a:spcPts val="0"/>
              </a:spcAft>
              <a:buSzPts val="1400"/>
              <a:buNone/>
            </a:pPr>
            <a:r>
              <a:rPr lang="en-US">
                <a:solidFill>
                  <a:srgbClr val="31859B"/>
                </a:solidFill>
              </a:rPr>
              <a:t>OMAO 2011-02</a:t>
            </a:r>
            <a:endParaRPr/>
          </a:p>
          <a:p>
            <a:pPr marL="457200" lvl="1" indent="0" algn="l" rtl="0">
              <a:lnSpc>
                <a:spcPct val="100000"/>
              </a:lnSpc>
              <a:spcBef>
                <a:spcPts val="0"/>
              </a:spcBef>
              <a:spcAft>
                <a:spcPts val="0"/>
              </a:spcAft>
              <a:buSzPts val="1400"/>
              <a:buNone/>
            </a:pPr>
            <a:endParaRPr>
              <a:solidFill>
                <a:srgbClr val="31859B"/>
              </a:solidFill>
            </a:endParaRPr>
          </a:p>
          <a:p>
            <a:pPr marL="457200" marR="0" lvl="1" indent="0" algn="l" rtl="0">
              <a:lnSpc>
                <a:spcPct val="100000"/>
              </a:lnSpc>
              <a:spcBef>
                <a:spcPts val="0"/>
              </a:spcBef>
              <a:spcAft>
                <a:spcPts val="0"/>
              </a:spcAft>
              <a:buClr>
                <a:srgbClr val="5F497A"/>
              </a:buClr>
              <a:buSzPts val="1200"/>
              <a:buFont typeface="Calibri"/>
              <a:buNone/>
            </a:pPr>
            <a:r>
              <a:rPr lang="en-US">
                <a:solidFill>
                  <a:schemeClr val="dk1"/>
                </a:solidFill>
              </a:rPr>
              <a:t>One member of the body meeting with staff is not governed by the Act.</a:t>
            </a:r>
            <a:endParaRPr/>
          </a:p>
          <a:p>
            <a:pPr marL="457200" lvl="1" indent="0" algn="l" rtl="0">
              <a:lnSpc>
                <a:spcPct val="100000"/>
              </a:lnSpc>
              <a:spcBef>
                <a:spcPts val="0"/>
              </a:spcBef>
              <a:spcAft>
                <a:spcPts val="0"/>
              </a:spcAft>
              <a:buSzPts val="1400"/>
              <a:buNone/>
            </a:pPr>
            <a:endParaRPr>
              <a:solidFill>
                <a:srgbClr val="31859B"/>
              </a:solidFill>
            </a:endParaRPr>
          </a:p>
          <a:p>
            <a:pPr marL="0" lvl="0" indent="0" algn="l" rtl="0">
              <a:lnSpc>
                <a:spcPct val="100000"/>
              </a:lnSpc>
              <a:spcBef>
                <a:spcPts val="0"/>
              </a:spcBef>
              <a:spcAft>
                <a:spcPts val="0"/>
              </a:spcAft>
              <a:buSzPts val="1400"/>
              <a:buNone/>
            </a:pPr>
            <a:endParaRPr/>
          </a:p>
        </p:txBody>
      </p:sp>
      <p:sp>
        <p:nvSpPr>
          <p:cNvPr id="659" name="Google Shape;659;g35b46642d0a_11_59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5b46642d0a_11_60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b="1">
                <a:solidFill>
                  <a:srgbClr val="0F2E59"/>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2008-08</a:t>
            </a:r>
            <a:r>
              <a:rPr lang="en-US" sz="900">
                <a:solidFill>
                  <a:srgbClr val="444444"/>
                </a:solidFill>
                <a:highlight>
                  <a:srgbClr val="FFFFFF"/>
                </a:highlight>
                <a:latin typeface="Arial"/>
                <a:ea typeface="Arial"/>
                <a:cs typeface="Arial"/>
                <a:sym typeface="Arial"/>
              </a:rPr>
              <a:t>  </a:t>
            </a:r>
            <a:r>
              <a:rPr lang="en-US" sz="900" b="1">
                <a:solidFill>
                  <a:srgbClr val="444444"/>
                </a:solidFill>
                <a:highlight>
                  <a:srgbClr val="FFFFFF"/>
                </a:highlight>
                <a:latin typeface="Arial"/>
                <a:ea typeface="Arial"/>
                <a:cs typeface="Arial"/>
                <a:sym typeface="Arial"/>
              </a:rPr>
              <a:t>Board of Funeral Service Examiners</a:t>
            </a:r>
            <a:r>
              <a:rPr lang="en-US" sz="900">
                <a:solidFill>
                  <a:srgbClr val="444444"/>
                </a:solidFill>
                <a:highlight>
                  <a:srgbClr val="FFFFFF"/>
                </a:highlight>
                <a:latin typeface="Arial"/>
                <a:ea typeface="Arial"/>
                <a:cs typeface="Arial"/>
                <a:sym typeface="Arial"/>
              </a:rPr>
              <a:t> </a:t>
            </a:r>
            <a:endParaRPr sz="900">
              <a:solidFill>
                <a:srgbClr val="444444"/>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900">
                <a:solidFill>
                  <a:srgbClr val="444444"/>
                </a:solidFill>
                <a:highlight>
                  <a:srgbClr val="FFFFFF"/>
                </a:highlight>
                <a:latin typeface="Arial"/>
                <a:ea typeface="Arial"/>
                <a:cs typeface="Arial"/>
                <a:sym typeface="Arial"/>
              </a:rPr>
              <a:t>Public hearings regarding disciplinary matters are not "meetings" subject to the requirements of the Act.</a:t>
            </a:r>
            <a:endParaRPr/>
          </a:p>
        </p:txBody>
      </p:sp>
      <p:sp>
        <p:nvSpPr>
          <p:cNvPr id="667" name="Google Shape;667;g35b46642d0a_11_60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5b46642d0a_11_60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675" name="Google Shape;675;g35b46642d0a_11_60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5b46642d0a_11_615: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35b46642d0a_11_615: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35b46642d0a_11_615: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bfbed71d54_0_741: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bfbed71d54_0_741:notes"/>
          <p:cNvSpPr txBox="1">
            <a:spLocks noGrp="1"/>
          </p:cNvSpPr>
          <p:nvPr>
            <p:ph type="body" idx="1"/>
          </p:nvPr>
        </p:nvSpPr>
        <p:spPr>
          <a:xfrm>
            <a:off x="702310" y="4421825"/>
            <a:ext cx="5618400" cy="4189200"/>
          </a:xfrm>
          <a:prstGeom prst="rect">
            <a:avLst/>
          </a:prstGeom>
        </p:spPr>
        <p:txBody>
          <a:bodyPr spcFirstLastPara="1" wrap="square" lIns="92900" tIns="46450" rIns="92900" bIns="46450" anchor="t" anchorCtr="0">
            <a:noAutofit/>
          </a:bodyPr>
          <a:lstStyle/>
          <a:p>
            <a:pPr marL="0" lvl="0" indent="0" algn="l" rtl="0">
              <a:spcBef>
                <a:spcPts val="0"/>
              </a:spcBef>
              <a:spcAft>
                <a:spcPts val="0"/>
              </a:spcAft>
              <a:buNone/>
            </a:pPr>
            <a:endParaRPr/>
          </a:p>
        </p:txBody>
      </p:sp>
      <p:sp>
        <p:nvSpPr>
          <p:cNvPr id="693" name="Google Shape;693;g3bfbed71d54_0_741:notes"/>
          <p:cNvSpPr txBox="1">
            <a:spLocks noGrp="1"/>
          </p:cNvSpPr>
          <p:nvPr>
            <p:ph type="sldNum" idx="12"/>
          </p:nvPr>
        </p:nvSpPr>
        <p:spPr>
          <a:xfrm>
            <a:off x="3978134" y="8842031"/>
            <a:ext cx="3043200" cy="465600"/>
          </a:xfrm>
          <a:prstGeom prst="rect">
            <a:avLst/>
          </a:prstGeom>
        </p:spPr>
        <p:txBody>
          <a:bodyPr spcFirstLastPara="1" wrap="square" lIns="92900" tIns="46450" rIns="92900" bIns="464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b46642d0a_11_53: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5b46642d0a_11_53: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50">
                <a:solidFill>
                  <a:srgbClr val="444444"/>
                </a:solidFill>
                <a:highlight>
                  <a:srgbClr val="FFFFFF"/>
                </a:highlight>
                <a:latin typeface="Arial"/>
                <a:ea typeface="Arial"/>
                <a:cs typeface="Arial"/>
                <a:sym typeface="Arial"/>
              </a:rPr>
              <a:t>A Public official may not use public funds to purchase funeral flowers or other expressions of sympathy,</a:t>
            </a:r>
            <a:endParaRPr/>
          </a:p>
        </p:txBody>
      </p:sp>
      <p:sp>
        <p:nvSpPr>
          <p:cNvPr id="144" name="Google Shape;144;g35b46642d0a_11_53: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5b46642d0a_11_63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35b46642d0a_11_632: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marR="0" lvl="0" indent="0" algn="l" rtl="0">
              <a:lnSpc>
                <a:spcPct val="100000"/>
              </a:lnSpc>
              <a:spcBef>
                <a:spcPts val="0"/>
              </a:spcBef>
              <a:spcAft>
                <a:spcPts val="0"/>
              </a:spcAft>
              <a:buClr>
                <a:schemeClr val="dk1"/>
              </a:buClr>
              <a:buSzPts val="1110"/>
              <a:buFont typeface="Calibri"/>
              <a:buNone/>
            </a:pPr>
            <a:r>
              <a:rPr lang="en-US" sz="1110"/>
              <a:t>Each governing body shall promulgate rules by which the date, time, place and agenda of all regularly scheduled meetings and the date, time, place and purpose of all special meetings are made available, in advance, to the public and news media.  </a:t>
            </a:r>
            <a:endParaRPr/>
          </a:p>
          <a:p>
            <a:pPr marL="0" lvl="0" indent="0" algn="l" rtl="0">
              <a:lnSpc>
                <a:spcPct val="100000"/>
              </a:lnSpc>
              <a:spcBef>
                <a:spcPts val="0"/>
              </a:spcBef>
              <a:spcAft>
                <a:spcPts val="0"/>
              </a:spcAft>
              <a:buSzPts val="1400"/>
              <a:buNone/>
            </a:pPr>
            <a:endParaRPr sz="111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In regard to emergency meetings, W. Va. Code § 6-9A-2(2) states as follows: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(2) "Emergency meeting" means any meeting called by a governing body for the purpose of addressing an unexpected event which requires immediate attention because it poses: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 An imminent threat to public health or safety;</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(B) An imminent threat of damage to public or private property; or</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(C) An imminent material financial loss or other imminent substantial harm to a public agency, its employees or the members of the public which it serves.</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W. Va. Code § 6-9A-2 also reads: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(h) In the event of an emergency a governing body may call an emergency meeting.</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(1) The governing body of a state executive branch agency shall electronically file a </a:t>
            </a:r>
            <a:r>
              <a:rPr lang="en-US" sz="1110" b="1">
                <a:solidFill>
                  <a:schemeClr val="dk1"/>
                </a:solidFill>
                <a:latin typeface="Calibri"/>
                <a:ea typeface="Calibri"/>
                <a:cs typeface="Calibri"/>
                <a:sym typeface="Calibri"/>
              </a:rPr>
              <a:t>notice</a:t>
            </a:r>
            <a:r>
              <a:rPr lang="en-US" sz="1110">
                <a:solidFill>
                  <a:schemeClr val="dk1"/>
                </a:solidFill>
                <a:latin typeface="Calibri"/>
                <a:ea typeface="Calibri"/>
                <a:cs typeface="Calibri"/>
                <a:sym typeface="Calibri"/>
              </a:rPr>
              <a:t> for an emergency meeting with the Secretary of State, </a:t>
            </a:r>
            <a:r>
              <a:rPr lang="en-US" sz="1110" b="1">
                <a:solidFill>
                  <a:schemeClr val="dk1"/>
                </a:solidFill>
                <a:latin typeface="Calibri"/>
                <a:ea typeface="Calibri"/>
                <a:cs typeface="Calibri"/>
                <a:sym typeface="Calibri"/>
              </a:rPr>
              <a:t>as soon as practicable prior to the meeting</a:t>
            </a:r>
            <a:r>
              <a:rPr lang="en-US" sz="1110">
                <a:solidFill>
                  <a:schemeClr val="dk1"/>
                </a:solidFill>
                <a:latin typeface="Calibri"/>
                <a:ea typeface="Calibri"/>
                <a:cs typeface="Calibri"/>
                <a:sym typeface="Calibri"/>
              </a:rPr>
              <a:t>. Any other governing body shall notice an emergency meeting in a manner which is consistent with this article and the Ethics Commission Committee on Open Governmental Meeting's opinions issued pursuant to the authority of section ten of this article, as soon as practicable prior to the meeting.</a:t>
            </a:r>
            <a:endParaRPr/>
          </a:p>
          <a:p>
            <a:pPr marL="0" lvl="0" indent="0" algn="l" rtl="0">
              <a:lnSpc>
                <a:spcPct val="100000"/>
              </a:lnSpc>
              <a:spcBef>
                <a:spcPts val="0"/>
              </a:spcBef>
              <a:spcAft>
                <a:spcPts val="0"/>
              </a:spcAft>
              <a:buSzPts val="1400"/>
              <a:buNone/>
            </a:pPr>
            <a:r>
              <a:rPr lang="en-US" sz="1110">
                <a:solidFill>
                  <a:schemeClr val="dk1"/>
                </a:solidFill>
                <a:latin typeface="Calibri"/>
                <a:ea typeface="Calibri"/>
                <a:cs typeface="Calibri"/>
                <a:sym typeface="Calibri"/>
              </a:rPr>
              <a:t>(2) The emergency meeting notice shall state the date, time, place and purpose of the meeting and the facts and circumstances of the emergency.</a:t>
            </a:r>
            <a:endParaRPr/>
          </a:p>
          <a:p>
            <a:pPr marL="0" lvl="0" indent="0" algn="l" rtl="0">
              <a:lnSpc>
                <a:spcPct val="100000"/>
              </a:lnSpc>
              <a:spcBef>
                <a:spcPts val="0"/>
              </a:spcBef>
              <a:spcAft>
                <a:spcPts val="0"/>
              </a:spcAft>
              <a:buSzPts val="1400"/>
              <a:buNone/>
            </a:pPr>
            <a:endParaRPr sz="1110"/>
          </a:p>
        </p:txBody>
      </p:sp>
      <p:sp>
        <p:nvSpPr>
          <p:cNvPr id="701" name="Google Shape;701;g35b46642d0a_11_632: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5b46642d0a_11_64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5b46642d0a_11_640: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Each governing body shall promulgate rules by which the date, time, place and agenda of all regularly scheduled meetings and the date, time, place and purpose of all special meetings are made available, in advance, to the public and news media.  </a:t>
            </a:r>
            <a:endParaRPr/>
          </a:p>
        </p:txBody>
      </p:sp>
      <p:sp>
        <p:nvSpPr>
          <p:cNvPr id="710" name="Google Shape;710;g35b46642d0a_11_640: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5b46642d0a_11_64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718" name="Google Shape;718;g35b46642d0a_11_64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5b46642d0a_11_65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35b46642d0a_11_65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35b46642d0a_11_655: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5b46642d0a_11_66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35b46642d0a_11_66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t>OM 2001-24 – may interview engineering firm in an executive session</a:t>
            </a:r>
            <a:endParaRPr/>
          </a:p>
        </p:txBody>
      </p:sp>
      <p:sp>
        <p:nvSpPr>
          <p:cNvPr id="736" name="Google Shape;736;g35b46642d0a_11_663: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5b46642d0a_11_67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35b46642d0a_11_671: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solidFill>
                  <a:srgbClr val="1A1A1A"/>
                </a:solidFill>
                <a:highlight>
                  <a:srgbClr val="FFFFFF"/>
                </a:highlight>
                <a:latin typeface="Roboto"/>
                <a:ea typeface="Roboto"/>
                <a:cs typeface="Roboto"/>
                <a:sym typeface="Roboto"/>
              </a:rPr>
              <a:t>(4) To issue, effect, deny, suspend or revoke a license, certificate or registration under the laws of this state or any political subdivision, unless the person seeking the license, certificate or registration or whose license, certificate or registration was denied, suspended or revoked requests an open meeting;</a:t>
            </a:r>
            <a:endParaRPr/>
          </a:p>
        </p:txBody>
      </p:sp>
      <p:sp>
        <p:nvSpPr>
          <p:cNvPr id="745" name="Google Shape;745;g35b46642d0a_11_671: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a0f91ffa7a_1_0: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3a0f91ffa7a_1_0: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solidFill>
                  <a:srgbClr val="1A1A1A"/>
                </a:solidFill>
                <a:highlight>
                  <a:srgbClr val="FFFFFF"/>
                </a:highlight>
                <a:latin typeface="Roboto"/>
                <a:ea typeface="Roboto"/>
                <a:cs typeface="Roboto"/>
                <a:sym typeface="Roboto"/>
              </a:rPr>
              <a:t>(4) To issue, effect, deny, suspend or revoke a license, certificate or registration under the laws of this state or any political subdivision, unless the person seeking the license, certificate or registration or whose license, certificate or registration was denied, suspended or revoked requests an open meeting;</a:t>
            </a:r>
            <a:endParaRPr/>
          </a:p>
        </p:txBody>
      </p:sp>
      <p:sp>
        <p:nvSpPr>
          <p:cNvPr id="754" name="Google Shape;754;g3a0f91ffa7a_1_0: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5b46642d0a_11_67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35b46642d0a_11_679: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r>
              <a:rPr lang="en-US">
                <a:solidFill>
                  <a:srgbClr val="1A1A1A"/>
                </a:solidFill>
                <a:highlight>
                  <a:srgbClr val="FFFFFF"/>
                </a:highlight>
                <a:latin typeface="Roboto"/>
                <a:ea typeface="Roboto"/>
                <a:cs typeface="Roboto"/>
                <a:sym typeface="Roboto"/>
              </a:rPr>
              <a:t>(4) To issue, effect, deny, suspend or revoke a license, certificate or registration under the laws of this state or any political subdivision, unless the person seeking the license, certificate or registration or whose license, certificate or registration was denied, suspended or revoked requests an open meeting;</a:t>
            </a:r>
            <a:endParaRPr/>
          </a:p>
        </p:txBody>
      </p:sp>
      <p:sp>
        <p:nvSpPr>
          <p:cNvPr id="762" name="Google Shape;762;g35b46642d0a_11_679: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5b46642d0a_11_688: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770" name="Google Shape;770;g35b46642d0a_11_68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35b46642d0a_11_695: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778" name="Google Shape;778;g35b46642d0a_11_69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b46642d0a_11_62: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35b46642d0a_11_62: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a:p>
            <a:pPr marL="0" lvl="0" indent="0" algn="just" rtl="0">
              <a:lnSpc>
                <a:spcPct val="100000"/>
              </a:lnSpc>
              <a:spcBef>
                <a:spcPts val="0"/>
              </a:spcBef>
              <a:spcAft>
                <a:spcPts val="0"/>
              </a:spcAft>
              <a:buSzPts val="1400"/>
              <a:buNone/>
            </a:pP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3" name="Google Shape;153;g35b46642d0a_11_62: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5b46642d0a_11_703:notes"/>
          <p:cNvSpPr txBox="1">
            <a:spLocks noGrp="1"/>
          </p:cNvSpPr>
          <p:nvPr>
            <p:ph type="sldNum" idx="12"/>
          </p:nvPr>
        </p:nvSpPr>
        <p:spPr>
          <a:xfrm>
            <a:off x="3978134" y="8842031"/>
            <a:ext cx="3043343" cy="465455"/>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80</a:t>
            </a:fld>
            <a:endParaRPr>
              <a:solidFill>
                <a:srgbClr val="000000"/>
              </a:solidFill>
            </a:endParaRPr>
          </a:p>
        </p:txBody>
      </p:sp>
      <p:sp>
        <p:nvSpPr>
          <p:cNvPr id="787" name="Google Shape;787;g35b46642d0a_11_70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8" name="Google Shape;788;g35b46642d0a_11_703:notes"/>
          <p:cNvSpPr txBox="1">
            <a:spLocks noGrp="1"/>
          </p:cNvSpPr>
          <p:nvPr>
            <p:ph type="body" idx="1"/>
          </p:nvPr>
        </p:nvSpPr>
        <p:spPr>
          <a:xfrm>
            <a:off x="702310" y="4421825"/>
            <a:ext cx="5618480" cy="4189095"/>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b46642d0a_11_74: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35b46642d0a_11_74:notes"/>
          <p:cNvSpPr txBox="1">
            <a:spLocks noGrp="1"/>
          </p:cNvSpPr>
          <p:nvPr>
            <p:ph type="body" idx="1"/>
          </p:nvPr>
        </p:nvSpPr>
        <p:spPr>
          <a:xfrm>
            <a:off x="702310" y="4421825"/>
            <a:ext cx="5618400" cy="4189200"/>
          </a:xfrm>
          <a:prstGeom prst="rect">
            <a:avLst/>
          </a:prstGeom>
          <a:noFill/>
          <a:ln>
            <a:noFill/>
          </a:ln>
        </p:spPr>
        <p:txBody>
          <a:bodyPr spcFirstLastPara="1" wrap="square" lIns="92900" tIns="46450" rIns="92900" bIns="46450" anchor="t" anchorCtr="0">
            <a:noAutofit/>
          </a:bodyPr>
          <a:lstStyle/>
          <a:p>
            <a:pPr marL="0" lvl="0" indent="0" algn="l" rtl="0">
              <a:lnSpc>
                <a:spcPct val="100000"/>
              </a:lnSpc>
              <a:spcBef>
                <a:spcPts val="0"/>
              </a:spcBef>
              <a:spcAft>
                <a:spcPts val="0"/>
              </a:spcAft>
              <a:buSzPts val="1400"/>
              <a:buNone/>
            </a:pPr>
            <a:endParaRPr/>
          </a:p>
        </p:txBody>
      </p:sp>
      <p:sp>
        <p:nvSpPr>
          <p:cNvPr id="163" name="Google Shape;163;g35b46642d0a_11_74:notes"/>
          <p:cNvSpPr txBox="1">
            <a:spLocks noGrp="1"/>
          </p:cNvSpPr>
          <p:nvPr>
            <p:ph type="sldNum" idx="12"/>
          </p:nvPr>
        </p:nvSpPr>
        <p:spPr>
          <a:xfrm>
            <a:off x="3978134" y="8842031"/>
            <a:ext cx="3043200" cy="465600"/>
          </a:xfrm>
          <a:prstGeom prst="rect">
            <a:avLst/>
          </a:prstGeom>
          <a:noFill/>
          <a:ln>
            <a:noFill/>
          </a:ln>
        </p:spPr>
        <p:txBody>
          <a:bodyPr spcFirstLastPara="1" wrap="square" lIns="92900" tIns="46450" rIns="92900" bIns="464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982133" y="457201"/>
            <a:ext cx="7704600"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982133" y="2667000"/>
            <a:ext cx="7704600" cy="33327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5" algn="l">
              <a:lnSpc>
                <a:spcPct val="100000"/>
              </a:lnSpc>
              <a:spcBef>
                <a:spcPts val="600"/>
              </a:spcBef>
              <a:spcAft>
                <a:spcPts val="0"/>
              </a:spcAft>
              <a:buSzPts val="2610"/>
              <a:buChar char="•"/>
              <a:defRPr/>
            </a:lvl8pPr>
            <a:lvl9pPr marL="4114800" lvl="8" indent="-394335" algn="l">
              <a:lnSpc>
                <a:spcPct val="100000"/>
              </a:lnSpc>
              <a:spcBef>
                <a:spcPts val="600"/>
              </a:spcBef>
              <a:spcAft>
                <a:spcPts val="600"/>
              </a:spcAft>
              <a:buSzPts val="2610"/>
              <a:buChar char="•"/>
              <a:defRPr/>
            </a:lvl9pPr>
          </a:lstStyle>
          <a:p>
            <a:endParaRPr/>
          </a:p>
        </p:txBody>
      </p:sp>
      <p:sp>
        <p:nvSpPr>
          <p:cNvPr id="57" name="Google Shape;57;p13"/>
          <p:cNvSpPr txBox="1">
            <a:spLocks noGrp="1"/>
          </p:cNvSpPr>
          <p:nvPr>
            <p:ph type="dt" idx="10"/>
          </p:nvPr>
        </p:nvSpPr>
        <p:spPr>
          <a:xfrm>
            <a:off x="7344329" y="6108173"/>
            <a:ext cx="8574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1972647" y="6108173"/>
            <a:ext cx="53145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5" algn="l">
              <a:lnSpc>
                <a:spcPct val="100000"/>
              </a:lnSpc>
              <a:spcBef>
                <a:spcPts val="600"/>
              </a:spcBef>
              <a:spcAft>
                <a:spcPts val="0"/>
              </a:spcAft>
              <a:buSzPts val="2610"/>
              <a:buChar char="•"/>
              <a:defRPr/>
            </a:lvl8pPr>
            <a:lvl9pPr marL="4114800" lvl="8" indent="-394335" algn="l">
              <a:lnSpc>
                <a:spcPct val="100000"/>
              </a:lnSpc>
              <a:spcBef>
                <a:spcPts val="600"/>
              </a:spcBef>
              <a:spcAft>
                <a:spcPts val="600"/>
              </a:spcAft>
              <a:buSzPts val="2610"/>
              <a:buChar char="•"/>
              <a:defRPr/>
            </a:lvl9pPr>
          </a:lstStyle>
          <a:p>
            <a:endParaRPr/>
          </a:p>
        </p:txBody>
      </p:sp>
      <p:sp>
        <p:nvSpPr>
          <p:cNvPr id="63" name="Google Shape;63;p1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5" algn="l">
              <a:lnSpc>
                <a:spcPct val="100000"/>
              </a:lnSpc>
              <a:spcBef>
                <a:spcPts val="600"/>
              </a:spcBef>
              <a:spcAft>
                <a:spcPts val="0"/>
              </a:spcAft>
              <a:buSzPts val="2610"/>
              <a:buChar char="•"/>
              <a:defRPr/>
            </a:lvl8pPr>
            <a:lvl9pPr marL="4114800" lvl="8" indent="-394335" algn="l">
              <a:lnSpc>
                <a:spcPct val="100000"/>
              </a:lnSpc>
              <a:spcBef>
                <a:spcPts val="600"/>
              </a:spcBef>
              <a:spcAft>
                <a:spcPts val="600"/>
              </a:spcAft>
              <a:buSzPts val="2610"/>
              <a:buChar char="•"/>
              <a:defRPr/>
            </a:lvl9pPr>
          </a:lstStyle>
          <a:p>
            <a:endParaRPr/>
          </a:p>
        </p:txBody>
      </p:sp>
      <p:sp>
        <p:nvSpPr>
          <p:cNvPr id="64" name="Google Shape;64;p14"/>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95263" y="228600"/>
            <a:ext cx="8015400" cy="914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5"/>
          <p:cNvSpPr txBox="1">
            <a:spLocks noGrp="1"/>
          </p:cNvSpPr>
          <p:nvPr>
            <p:ph type="body" idx="1"/>
          </p:nvPr>
        </p:nvSpPr>
        <p:spPr>
          <a:xfrm>
            <a:off x="609600" y="1600200"/>
            <a:ext cx="3886200" cy="44196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5" algn="l">
              <a:lnSpc>
                <a:spcPct val="100000"/>
              </a:lnSpc>
              <a:spcBef>
                <a:spcPts val="600"/>
              </a:spcBef>
              <a:spcAft>
                <a:spcPts val="0"/>
              </a:spcAft>
              <a:buSzPts val="2610"/>
              <a:buChar char="•"/>
              <a:defRPr/>
            </a:lvl8pPr>
            <a:lvl9pPr marL="4114800" lvl="8" indent="-394335" algn="l">
              <a:lnSpc>
                <a:spcPct val="100000"/>
              </a:lnSpc>
              <a:spcBef>
                <a:spcPts val="600"/>
              </a:spcBef>
              <a:spcAft>
                <a:spcPts val="600"/>
              </a:spcAft>
              <a:buSzPts val="2610"/>
              <a:buChar char="•"/>
              <a:defRPr/>
            </a:lvl9pPr>
          </a:lstStyle>
          <a:p>
            <a:endParaRPr/>
          </a:p>
        </p:txBody>
      </p:sp>
      <p:sp>
        <p:nvSpPr>
          <p:cNvPr id="70" name="Google Shape;70;p15"/>
          <p:cNvSpPr>
            <a:spLocks noGrp="1"/>
          </p:cNvSpPr>
          <p:nvPr>
            <p:ph type="clipArt" idx="2"/>
          </p:nvPr>
        </p:nvSpPr>
        <p:spPr>
          <a:xfrm>
            <a:off x="4648200" y="1600200"/>
            <a:ext cx="3886200" cy="4419600"/>
          </a:xfrm>
          <a:prstGeom prst="rect">
            <a:avLst/>
          </a:prstGeom>
          <a:noFill/>
          <a:ln>
            <a:noFill/>
          </a:ln>
        </p:spPr>
      </p:sp>
      <p:sp>
        <p:nvSpPr>
          <p:cNvPr id="71" name="Google Shape;71;p1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982133" y="685801"/>
            <a:ext cx="7704600" cy="1752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a:off x="982133" y="2667000"/>
            <a:ext cx="3739800" cy="33687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20"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90" algn="l">
              <a:lnSpc>
                <a:spcPct val="100000"/>
              </a:lnSpc>
              <a:spcBef>
                <a:spcPts val="600"/>
              </a:spcBef>
              <a:spcAft>
                <a:spcPts val="0"/>
              </a:spcAft>
              <a:buSzPts val="1740"/>
              <a:buChar char="•"/>
              <a:defRPr sz="1200"/>
            </a:lvl4pPr>
            <a:lvl5pPr marL="2286000" lvl="4" indent="-339090" algn="l">
              <a:lnSpc>
                <a:spcPct val="100000"/>
              </a:lnSpc>
              <a:spcBef>
                <a:spcPts val="600"/>
              </a:spcBef>
              <a:spcAft>
                <a:spcPts val="0"/>
              </a:spcAft>
              <a:buSzPts val="1740"/>
              <a:buChar char="•"/>
              <a:defRPr sz="1200"/>
            </a:lvl5pPr>
            <a:lvl6pPr marL="2743200" lvl="5" indent="-339090" algn="l">
              <a:lnSpc>
                <a:spcPct val="100000"/>
              </a:lnSpc>
              <a:spcBef>
                <a:spcPts val="600"/>
              </a:spcBef>
              <a:spcAft>
                <a:spcPts val="0"/>
              </a:spcAft>
              <a:buSzPts val="1740"/>
              <a:buChar char="•"/>
              <a:defRPr sz="1200"/>
            </a:lvl6pPr>
            <a:lvl7pPr marL="3200400" lvl="6" indent="-339090"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77" name="Google Shape;77;p16"/>
          <p:cNvSpPr txBox="1">
            <a:spLocks noGrp="1"/>
          </p:cNvSpPr>
          <p:nvPr>
            <p:ph type="body" idx="2"/>
          </p:nvPr>
        </p:nvSpPr>
        <p:spPr>
          <a:xfrm>
            <a:off x="4946904" y="2667000"/>
            <a:ext cx="3739800" cy="33468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20"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90" algn="l">
              <a:lnSpc>
                <a:spcPct val="100000"/>
              </a:lnSpc>
              <a:spcBef>
                <a:spcPts val="600"/>
              </a:spcBef>
              <a:spcAft>
                <a:spcPts val="0"/>
              </a:spcAft>
              <a:buSzPts val="1740"/>
              <a:buChar char="•"/>
              <a:defRPr sz="1200"/>
            </a:lvl4pPr>
            <a:lvl5pPr marL="2286000" lvl="4" indent="-339090" algn="l">
              <a:lnSpc>
                <a:spcPct val="100000"/>
              </a:lnSpc>
              <a:spcBef>
                <a:spcPts val="600"/>
              </a:spcBef>
              <a:spcAft>
                <a:spcPts val="0"/>
              </a:spcAft>
              <a:buSzPts val="1740"/>
              <a:buChar char="•"/>
              <a:defRPr sz="1200"/>
            </a:lvl5pPr>
            <a:lvl6pPr marL="2743200" lvl="5" indent="-339090" algn="l">
              <a:lnSpc>
                <a:spcPct val="100000"/>
              </a:lnSpc>
              <a:spcBef>
                <a:spcPts val="600"/>
              </a:spcBef>
              <a:spcAft>
                <a:spcPts val="0"/>
              </a:spcAft>
              <a:buSzPts val="1740"/>
              <a:buChar char="•"/>
              <a:defRPr sz="1200"/>
            </a:lvl6pPr>
            <a:lvl7pPr marL="3200400" lvl="6" indent="-339090"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78" name="Google Shape;78;p16"/>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574675" y="304800"/>
            <a:ext cx="8001000" cy="12159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body" idx="1"/>
          </p:nvPr>
        </p:nvSpPr>
        <p:spPr>
          <a:xfrm>
            <a:off x="5667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5" algn="l">
              <a:lnSpc>
                <a:spcPct val="100000"/>
              </a:lnSpc>
              <a:spcBef>
                <a:spcPts val="600"/>
              </a:spcBef>
              <a:spcAft>
                <a:spcPts val="0"/>
              </a:spcAft>
              <a:buSzPts val="2610"/>
              <a:buChar char="•"/>
              <a:defRPr/>
            </a:lvl8pPr>
            <a:lvl9pPr marL="4114800" lvl="8" indent="-394335" algn="l">
              <a:lnSpc>
                <a:spcPct val="100000"/>
              </a:lnSpc>
              <a:spcBef>
                <a:spcPts val="600"/>
              </a:spcBef>
              <a:spcAft>
                <a:spcPts val="600"/>
              </a:spcAft>
              <a:buSzPts val="2610"/>
              <a:buChar char="•"/>
              <a:defRPr/>
            </a:lvl9pPr>
          </a:lstStyle>
          <a:p>
            <a:endParaRPr/>
          </a:p>
        </p:txBody>
      </p:sp>
      <p:sp>
        <p:nvSpPr>
          <p:cNvPr id="84" name="Google Shape;84;p17"/>
          <p:cNvSpPr txBox="1">
            <a:spLocks noGrp="1"/>
          </p:cNvSpPr>
          <p:nvPr>
            <p:ph type="body" idx="2"/>
          </p:nvPr>
        </p:nvSpPr>
        <p:spPr>
          <a:xfrm>
            <a:off x="4643438" y="1752600"/>
            <a:ext cx="3924300" cy="4267200"/>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5" algn="l">
              <a:lnSpc>
                <a:spcPct val="100000"/>
              </a:lnSpc>
              <a:spcBef>
                <a:spcPts val="600"/>
              </a:spcBef>
              <a:spcAft>
                <a:spcPts val="0"/>
              </a:spcAft>
              <a:buSzPts val="2610"/>
              <a:buChar char="•"/>
              <a:defRPr/>
            </a:lvl8pPr>
            <a:lvl9pPr marL="4114800" lvl="8" indent="-394335" algn="l">
              <a:lnSpc>
                <a:spcPct val="100000"/>
              </a:lnSpc>
              <a:spcBef>
                <a:spcPts val="600"/>
              </a:spcBef>
              <a:spcAft>
                <a:spcPts val="600"/>
              </a:spcAft>
              <a:buSzPts val="2610"/>
              <a:buChar char="•"/>
              <a:defRPr/>
            </a:lvl9pPr>
          </a:lstStyle>
          <a:p>
            <a:endParaRPr/>
          </a:p>
        </p:txBody>
      </p:sp>
      <p:sp>
        <p:nvSpPr>
          <p:cNvPr id="85" name="Google Shape;85;p17"/>
          <p:cNvSpPr txBox="1">
            <a:spLocks noGrp="1"/>
          </p:cNvSpPr>
          <p:nvPr>
            <p:ph type="dt" idx="10"/>
          </p:nvPr>
        </p:nvSpPr>
        <p:spPr>
          <a:xfrm>
            <a:off x="7358679" y="6116070"/>
            <a:ext cx="8574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7"/>
          <p:cNvSpPr txBox="1">
            <a:spLocks noGrp="1"/>
          </p:cNvSpPr>
          <p:nvPr>
            <p:ph type="ftr" idx="11"/>
          </p:nvPr>
        </p:nvSpPr>
        <p:spPr>
          <a:xfrm>
            <a:off x="1986997" y="6116070"/>
            <a:ext cx="53145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7"/>
          <p:cNvSpPr txBox="1">
            <a:spLocks noGrp="1"/>
          </p:cNvSpPr>
          <p:nvPr>
            <p:ph type="sldNum" idx="12"/>
          </p:nvPr>
        </p:nvSpPr>
        <p:spPr>
          <a:xfrm>
            <a:off x="8273317" y="6116070"/>
            <a:ext cx="41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1pPr>
            <a:lvl2pPr marL="0" marR="0" lvl="1"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2pPr>
            <a:lvl3pPr marL="0" marR="0" lvl="2"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3pPr>
            <a:lvl4pPr marL="0" marR="0" lvl="3"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4pPr>
            <a:lvl5pPr marL="0" marR="0" lvl="4"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5pPr>
            <a:lvl6pPr marL="0" marR="0" lvl="5"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6pPr>
            <a:lvl7pPr marL="0" marR="0" lvl="6"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7pPr>
            <a:lvl8pPr marL="0" marR="0" lvl="7"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8pPr>
            <a:lvl9pPr marL="0" marR="0" lvl="8" indent="0" algn="r">
              <a:lnSpc>
                <a:spcPct val="100000"/>
              </a:lnSpc>
              <a:spcBef>
                <a:spcPts val="0"/>
              </a:spcBef>
              <a:spcAft>
                <a:spcPts val="0"/>
              </a:spcAft>
              <a:buClr>
                <a:srgbClr val="B3A787"/>
              </a:buClr>
              <a:buSzPts val="1000"/>
              <a:buFont typeface="Corbel"/>
              <a:buNone/>
              <a:defRPr sz="1000" b="0" i="0" u="none" strike="noStrike" cap="none">
                <a:solidFill>
                  <a:srgbClr val="B3A787"/>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ethics.wv.gov/SiteCollectionDocuments/Complaint%20info/Conciliation%20_Agmts/2018/CIC%202017-05%20Marcella%20Charles-Casto,%20Asst%20Principal,%20Mingo%20HS.pdf"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ethics.wv.gov/SiteCollectionDocuments/Brochures_Booklets_Misc_Forms/Public%20Employee%20Recognition%20and%20Retirement%20Guideline%204-2024%20.pdf"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25-Opinions/AO%202025-04.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hyperlink" Target="https://ethics.wv.gov/SiteCollectionDocuments/Brochures_Booklets_Misc_Forms/Gift%20Guidelines%206-4-2020.pdf"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hyperlink" Target="https://ethics.wv.gov/SiteCollectionDocuments/Brochures_Booklets_Misc_Forms/Soliciting%20for%20a%20Charitable%20Purpose%20Guideline%202025.docx.pdf"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28.gif"/></Relationships>
</file>

<file path=ppt/slides/_rels/slide36.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25-Opinions/AO%202025-07.pdf"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34.gif"/></Relationships>
</file>

<file path=ppt/slides/_rels/slide4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hyperlink" Target="https://ethics.wv.gov/SiteCollectionDocuments/PDF%20Advisory%20Opinions/2023-Opinions/AO%202023-12%20County%20Commission%20candidate.pdf"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hyperlink" Target="https://ethics.wv.gov/advisoryopinion/EthicsAO/Pages/default.aspx#wvcode"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5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1.jpg"/></Relationships>
</file>

<file path=ppt/slides/_rels/slide5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1.jp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hyperlink" Target="https://www.wvlegislature.gov/wvcode/ChapterEntire.cfm?chap=6B&amp;art=3&amp;section=10#3"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62.xml.rels><?xml version="1.0" encoding="UTF-8" standalone="yes"?>
<Relationships xmlns="http://schemas.openxmlformats.org/package/2006/relationships"><Relationship Id="rId3" Type="http://schemas.openxmlformats.org/officeDocument/2006/relationships/hyperlink" Target="https://ethics.wv.gov/Pages/default.aspx"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hyperlink" Target="https://ethics.wv.gov/SiteCollectionDocuments/PDF%20Open%20Meeting%20Opinions/2019%20Open%20Meetings%20AOs/OMAO%202019-03%20Berkeley%20Cty%20Depty%20Sheriffs%20CSC.pdf" TargetMode="External"/><Relationship Id="rId2" Type="http://schemas.openxmlformats.org/officeDocument/2006/relationships/notesSlide" Target="../notesSlides/notesSlide66.xml"/><Relationship Id="rId1" Type="http://schemas.openxmlformats.org/officeDocument/2006/relationships/slideLayout" Target="../slideLayouts/slideLayout16.xml"/><Relationship Id="rId5" Type="http://schemas.openxmlformats.org/officeDocument/2006/relationships/image" Target="../media/image1.jp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68.xml.rels><?xml version="1.0" encoding="UTF-8" standalone="yes"?>
<Relationships xmlns="http://schemas.openxmlformats.org/package/2006/relationships"><Relationship Id="rId3" Type="http://schemas.openxmlformats.org/officeDocument/2006/relationships/hyperlink" Target="https://ethics.wv.gov/SiteCollectionDocuments/PDF%20Open%20Meeting%20Opinions/2023%20Open%20Meetings%20AOs/OMAO%202023-01%20City%20of%20Morgantown.pdf" TargetMode="External"/><Relationship Id="rId2" Type="http://schemas.openxmlformats.org/officeDocument/2006/relationships/notesSlide" Target="../notesSlides/notesSlide68.xml"/><Relationship Id="rId1" Type="http://schemas.openxmlformats.org/officeDocument/2006/relationships/slideLayout" Target="../slideLayouts/slideLayout16.xml"/><Relationship Id="rId5" Type="http://schemas.openxmlformats.org/officeDocument/2006/relationships/image" Target="../media/image1.jpg"/><Relationship Id="rId4" Type="http://schemas.openxmlformats.org/officeDocument/2006/relationships/image" Target="../media/image51.jpg"/></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54.gif"/></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74.xml.rels><?xml version="1.0" encoding="UTF-8" standalone="yes"?>
<Relationships xmlns="http://schemas.openxmlformats.org/package/2006/relationships"><Relationship Id="rId3" Type="http://schemas.openxmlformats.org/officeDocument/2006/relationships/hyperlink" Target="https://www.wvlegislature.gov/wvcode/code.cfm?chap=6&amp;art=9A#01" TargetMode="External"/><Relationship Id="rId2" Type="http://schemas.openxmlformats.org/officeDocument/2006/relationships/notesSlide" Target="../notesSlides/notesSlide74.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16.xml"/><Relationship Id="rId4" Type="http://schemas.openxmlformats.org/officeDocument/2006/relationships/image" Target="../media/image57.gif"/></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1.jpg"/></Relationships>
</file>

<file path=ppt/slides/_rels/slide7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60.gi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www.ethics.wv.gov"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914400" lvl="0" indent="0" algn="l" rtl="0">
              <a:spcBef>
                <a:spcPts val="0"/>
              </a:spcBef>
              <a:spcAft>
                <a:spcPts val="0"/>
              </a:spcAft>
              <a:buClr>
                <a:schemeClr val="dk1"/>
              </a:buClr>
              <a:buSzPct val="61277"/>
              <a:buFont typeface="Arial"/>
              <a:buNone/>
            </a:pPr>
            <a:r>
              <a:rPr lang="en-US" sz="4700" b="1">
                <a:solidFill>
                  <a:srgbClr val="0563C1"/>
                </a:solidFill>
                <a:latin typeface="Book Antiqua"/>
                <a:ea typeface="Book Antiqua"/>
                <a:cs typeface="Book Antiqua"/>
                <a:sym typeface="Book Antiqua"/>
              </a:rPr>
              <a:t>The WV Ethics Commission</a:t>
            </a:r>
            <a:endParaRPr sz="4700" b="1">
              <a:solidFill>
                <a:srgbClr val="0563C1"/>
              </a:solidFill>
              <a:latin typeface="Book Antiqua"/>
              <a:ea typeface="Book Antiqua"/>
              <a:cs typeface="Book Antiqua"/>
              <a:sym typeface="Book Antiqua"/>
            </a:endParaRPr>
          </a:p>
          <a:p>
            <a:pPr marL="0" lvl="0" indent="0" algn="l" rtl="0">
              <a:spcBef>
                <a:spcPts val="0"/>
              </a:spcBef>
              <a:spcAft>
                <a:spcPts val="0"/>
              </a:spcAft>
              <a:buClr>
                <a:schemeClr val="dk1"/>
              </a:buClr>
              <a:buSzPct val="39286"/>
              <a:buFont typeface="Arial"/>
              <a:buNone/>
            </a:pPr>
            <a:endParaRPr/>
          </a:p>
          <a:p>
            <a:pPr marL="0" lvl="0" indent="0" algn="l" rtl="0">
              <a:spcBef>
                <a:spcPts val="0"/>
              </a:spcBef>
              <a:spcAft>
                <a:spcPts val="0"/>
              </a:spcAft>
              <a:buNone/>
            </a:pPr>
            <a:endParaRPr/>
          </a:p>
        </p:txBody>
      </p:sp>
      <p:sp>
        <p:nvSpPr>
          <p:cNvPr id="94" name="Google Shape;94;p18"/>
          <p:cNvSpPr txBox="1">
            <a:spLocks noGrp="1"/>
          </p:cNvSpPr>
          <p:nvPr>
            <p:ph type="body" idx="1"/>
          </p:nvPr>
        </p:nvSpPr>
        <p:spPr>
          <a:xfrm>
            <a:off x="311700" y="1536629"/>
            <a:ext cx="8520600" cy="2516700"/>
          </a:xfrm>
          <a:prstGeom prst="rect">
            <a:avLst/>
          </a:prstGeom>
        </p:spPr>
        <p:txBody>
          <a:bodyPr spcFirstLastPara="1" wrap="square" lIns="91425" tIns="91425" rIns="91425" bIns="91425" anchor="t" anchorCtr="0">
            <a:normAutofit lnSpcReduction="10000"/>
          </a:bodyPr>
          <a:lstStyle/>
          <a:p>
            <a:pPr marL="0" lvl="0" indent="0" algn="ctr" rtl="0">
              <a:lnSpc>
                <a:spcPct val="100000"/>
              </a:lnSpc>
              <a:spcBef>
                <a:spcPts val="0"/>
              </a:spcBef>
              <a:spcAft>
                <a:spcPts val="0"/>
              </a:spcAft>
              <a:buClr>
                <a:schemeClr val="dk1"/>
              </a:buClr>
              <a:buSzPts val="2880"/>
              <a:buFont typeface="Arial"/>
              <a:buNone/>
            </a:pPr>
            <a:endParaRPr sz="4700" b="1">
              <a:solidFill>
                <a:schemeClr val="dk1"/>
              </a:solidFill>
              <a:latin typeface="Book Antiqua"/>
              <a:ea typeface="Book Antiqua"/>
              <a:cs typeface="Book Antiqua"/>
              <a:sym typeface="Book Antiqua"/>
            </a:endParaRPr>
          </a:p>
          <a:p>
            <a:pPr marL="0" lvl="0" indent="0" algn="ctr" rtl="0">
              <a:lnSpc>
                <a:spcPct val="100000"/>
              </a:lnSpc>
              <a:spcBef>
                <a:spcPts val="0"/>
              </a:spcBef>
              <a:spcAft>
                <a:spcPts val="0"/>
              </a:spcAft>
              <a:buClr>
                <a:schemeClr val="dk1"/>
              </a:buClr>
              <a:buSzPts val="2880"/>
              <a:buFont typeface="Arial"/>
              <a:buNone/>
            </a:pPr>
            <a:r>
              <a:rPr lang="en-US" sz="4700" b="1">
                <a:solidFill>
                  <a:schemeClr val="dk1"/>
                </a:solidFill>
                <a:latin typeface="Book Antiqua"/>
                <a:ea typeface="Book Antiqua"/>
                <a:cs typeface="Book Antiqua"/>
                <a:sym typeface="Book Antiqua"/>
              </a:rPr>
              <a:t>2026 Ethics Act and</a:t>
            </a:r>
            <a:endParaRPr sz="2900" b="1">
              <a:solidFill>
                <a:schemeClr val="dk1"/>
              </a:solidFill>
            </a:endParaRPr>
          </a:p>
          <a:p>
            <a:pPr marL="0" lvl="0" indent="0" algn="ctr" rtl="0">
              <a:lnSpc>
                <a:spcPct val="100000"/>
              </a:lnSpc>
              <a:spcBef>
                <a:spcPts val="0"/>
              </a:spcBef>
              <a:spcAft>
                <a:spcPts val="0"/>
              </a:spcAft>
              <a:buClr>
                <a:schemeClr val="dk1"/>
              </a:buClr>
              <a:buSzPts val="2880"/>
              <a:buFont typeface="Arial"/>
              <a:buNone/>
            </a:pPr>
            <a:r>
              <a:rPr lang="en-US" sz="4700" b="1">
                <a:solidFill>
                  <a:schemeClr val="dk1"/>
                </a:solidFill>
                <a:latin typeface="Book Antiqua"/>
                <a:ea typeface="Book Antiqua"/>
                <a:cs typeface="Book Antiqua"/>
                <a:sym typeface="Book Antiqua"/>
              </a:rPr>
              <a:t>Open Meetings Act Training</a:t>
            </a:r>
            <a:endParaRPr sz="2900" b="1">
              <a:solidFill>
                <a:schemeClr val="dk1"/>
              </a:solidFill>
            </a:endParaRPr>
          </a:p>
          <a:p>
            <a:pPr marL="0" lvl="0" indent="0" algn="l" rtl="0">
              <a:spcBef>
                <a:spcPts val="0"/>
              </a:spcBef>
              <a:spcAft>
                <a:spcPts val="1200"/>
              </a:spcAft>
              <a:buNone/>
            </a:pPr>
            <a:endParaRPr/>
          </a:p>
        </p:txBody>
      </p:sp>
      <p:sp>
        <p:nvSpPr>
          <p:cNvPr id="95" name="Google Shape;95;p18"/>
          <p:cNvSpPr txBox="1"/>
          <p:nvPr/>
        </p:nvSpPr>
        <p:spPr>
          <a:xfrm>
            <a:off x="780275" y="4128750"/>
            <a:ext cx="5876400" cy="18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800"/>
              <a:buFont typeface="Arial"/>
              <a:buNone/>
            </a:pPr>
            <a:r>
              <a:rPr lang="en-US" sz="2600" b="1">
                <a:solidFill>
                  <a:srgbClr val="1155CC"/>
                </a:solidFill>
                <a:latin typeface="Corbel"/>
                <a:ea typeface="Corbel"/>
                <a:cs typeface="Corbel"/>
                <a:sym typeface="Corbel"/>
              </a:rPr>
              <a:t>Presented by</a:t>
            </a:r>
            <a:endParaRPr sz="2600" b="1">
              <a:solidFill>
                <a:srgbClr val="1155CC"/>
              </a:solidFill>
              <a:latin typeface="Corbel"/>
              <a:ea typeface="Corbel"/>
              <a:cs typeface="Corbel"/>
              <a:sym typeface="Corbel"/>
            </a:endParaRPr>
          </a:p>
          <a:p>
            <a:pPr marL="0" lvl="0" indent="0" algn="ctr" rtl="0">
              <a:spcBef>
                <a:spcPts val="0"/>
              </a:spcBef>
              <a:spcAft>
                <a:spcPts val="0"/>
              </a:spcAft>
              <a:buClr>
                <a:schemeClr val="dk1"/>
              </a:buClr>
              <a:buSzPts val="1800"/>
              <a:buFont typeface="Arial"/>
              <a:buNone/>
            </a:pPr>
            <a:r>
              <a:rPr lang="en-US" sz="2600" b="1">
                <a:solidFill>
                  <a:srgbClr val="1155CC"/>
                </a:solidFill>
                <a:latin typeface="Corbel"/>
                <a:ea typeface="Corbel"/>
                <a:cs typeface="Corbel"/>
                <a:sym typeface="Corbel"/>
              </a:rPr>
              <a:t>Kimberly Weber</a:t>
            </a:r>
            <a:endParaRPr sz="2600" b="1">
              <a:solidFill>
                <a:srgbClr val="1155CC"/>
              </a:solidFill>
              <a:latin typeface="Corbel"/>
              <a:ea typeface="Corbel"/>
              <a:cs typeface="Corbel"/>
              <a:sym typeface="Corbel"/>
            </a:endParaRPr>
          </a:p>
          <a:p>
            <a:pPr marL="0" lvl="0" indent="0" algn="ctr" rtl="0">
              <a:spcBef>
                <a:spcPts val="0"/>
              </a:spcBef>
              <a:spcAft>
                <a:spcPts val="0"/>
              </a:spcAft>
              <a:buClr>
                <a:schemeClr val="dk1"/>
              </a:buClr>
              <a:buSzPts val="1800"/>
              <a:buFont typeface="Arial"/>
              <a:buNone/>
            </a:pPr>
            <a:r>
              <a:rPr lang="en-US" sz="2600" b="1">
                <a:solidFill>
                  <a:srgbClr val="1155CC"/>
                </a:solidFill>
                <a:latin typeface="Corbel"/>
                <a:ea typeface="Corbel"/>
                <a:cs typeface="Corbel"/>
                <a:sym typeface="Corbel"/>
              </a:rPr>
              <a:t>Executive Director</a:t>
            </a:r>
            <a:endParaRPr sz="2600" b="1">
              <a:solidFill>
                <a:srgbClr val="1155CC"/>
              </a:solidFill>
              <a:latin typeface="Corbel"/>
              <a:ea typeface="Corbel"/>
              <a:cs typeface="Corbel"/>
              <a:sym typeface="Corbel"/>
            </a:endParaRPr>
          </a:p>
          <a:p>
            <a:pPr marL="0" lvl="0" indent="0" algn="l" rtl="0">
              <a:spcBef>
                <a:spcPts val="0"/>
              </a:spcBef>
              <a:spcAft>
                <a:spcPts val="0"/>
              </a:spcAft>
              <a:buNone/>
            </a:pPr>
            <a:endParaRPr sz="1800">
              <a:solidFill>
                <a:schemeClr val="dk2"/>
              </a:solidFill>
            </a:endParaRPr>
          </a:p>
        </p:txBody>
      </p:sp>
      <p:pic>
        <p:nvPicPr>
          <p:cNvPr id="96" name="Google Shape;96;p18" descr="WV Ethics Commission logo" title="WV Ethics Commission logo"/>
          <p:cNvPicPr preferRelativeResize="0"/>
          <p:nvPr/>
        </p:nvPicPr>
        <p:blipFill rotWithShape="1">
          <a:blip r:embed="rId3">
            <a:alphaModFix/>
          </a:blip>
          <a:srcRect/>
          <a:stretch/>
        </p:blipFill>
        <p:spPr>
          <a:xfrm>
            <a:off x="6905575" y="4508150"/>
            <a:ext cx="1707075" cy="170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2400300" y="216300"/>
            <a:ext cx="5715000" cy="109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Real Life Examples </a:t>
            </a:r>
            <a:endParaRPr b="1">
              <a:solidFill>
                <a:srgbClr val="1155CC"/>
              </a:solidFill>
            </a:endParaRPr>
          </a:p>
        </p:txBody>
      </p:sp>
      <p:sp>
        <p:nvSpPr>
          <p:cNvPr id="175" name="Google Shape;175;p27"/>
          <p:cNvSpPr txBox="1">
            <a:spLocks noGrp="1"/>
          </p:cNvSpPr>
          <p:nvPr>
            <p:ph type="body" idx="2"/>
          </p:nvPr>
        </p:nvSpPr>
        <p:spPr>
          <a:xfrm>
            <a:off x="684800" y="1313200"/>
            <a:ext cx="8021400" cy="3477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030"/>
              <a:buNone/>
            </a:pPr>
            <a:endParaRPr sz="3100" b="1">
              <a:solidFill>
                <a:srgbClr val="1155CC"/>
              </a:solidFill>
            </a:endParaRPr>
          </a:p>
          <a:p>
            <a:pPr marL="0" lvl="0" indent="0" algn="ctr" rtl="0">
              <a:lnSpc>
                <a:spcPct val="90000"/>
              </a:lnSpc>
              <a:spcBef>
                <a:spcPts val="0"/>
              </a:spcBef>
              <a:spcAft>
                <a:spcPts val="0"/>
              </a:spcAft>
              <a:buSzPts val="2030"/>
              <a:buNone/>
            </a:pPr>
            <a:r>
              <a:rPr lang="en-US" sz="3100" b="1">
                <a:solidFill>
                  <a:srgbClr val="1155CC"/>
                </a:solidFill>
              </a:rPr>
              <a:t>P card misuse</a:t>
            </a:r>
            <a:endParaRPr sz="1900" b="1">
              <a:solidFill>
                <a:srgbClr val="1155CC"/>
              </a:solidFill>
            </a:endParaRPr>
          </a:p>
          <a:p>
            <a:pPr marL="0" lvl="0" indent="0" algn="l" rtl="0">
              <a:lnSpc>
                <a:spcPct val="90000"/>
              </a:lnSpc>
              <a:spcBef>
                <a:spcPts val="0"/>
              </a:spcBef>
              <a:spcAft>
                <a:spcPts val="0"/>
              </a:spcAft>
              <a:buSzPts val="2030"/>
              <a:buNone/>
            </a:pPr>
            <a:endParaRPr sz="1900" b="1">
              <a:solidFill>
                <a:srgbClr val="222222"/>
              </a:solidFill>
              <a:latin typeface="Arial"/>
              <a:ea typeface="Arial"/>
              <a:cs typeface="Arial"/>
              <a:sym typeface="Arial"/>
            </a:endParaRPr>
          </a:p>
          <a:p>
            <a:pPr marL="0" lvl="0" indent="0" algn="l" rtl="0">
              <a:lnSpc>
                <a:spcPct val="90000"/>
              </a:lnSpc>
              <a:spcBef>
                <a:spcPts val="0"/>
              </a:spcBef>
              <a:spcAft>
                <a:spcPts val="0"/>
              </a:spcAft>
              <a:buSzPts val="2030"/>
              <a:buNone/>
            </a:pPr>
            <a:r>
              <a:rPr lang="en-US" sz="1900">
                <a:solidFill>
                  <a:srgbClr val="1155CC"/>
                </a:solidFill>
                <a:uFill>
                  <a:noFill/>
                </a:uFill>
                <a:hlinkClick r:id="rId3">
                  <a:extLst>
                    <a:ext uri="{A12FA001-AC4F-418D-AE19-62706E023703}">
                      <ahyp:hlinkClr xmlns:ahyp="http://schemas.microsoft.com/office/drawing/2018/hyperlinkcolor" val="tx"/>
                    </a:ext>
                  </a:extLst>
                </a:hlinkClick>
              </a:rPr>
              <a:t>CIC 2017-05</a:t>
            </a:r>
            <a:endParaRPr sz="1900">
              <a:solidFill>
                <a:srgbClr val="1155CC"/>
              </a:solidFill>
            </a:endParaRPr>
          </a:p>
          <a:p>
            <a:pPr marL="0" lvl="0" indent="0" algn="l" rtl="0">
              <a:lnSpc>
                <a:spcPct val="90000"/>
              </a:lnSpc>
              <a:spcBef>
                <a:spcPts val="0"/>
              </a:spcBef>
              <a:spcAft>
                <a:spcPts val="0"/>
              </a:spcAft>
              <a:buSzPts val="2030"/>
              <a:buNone/>
            </a:pPr>
            <a:endParaRPr sz="1900" b="1">
              <a:solidFill>
                <a:srgbClr val="1155CC"/>
              </a:solidFill>
            </a:endParaRPr>
          </a:p>
          <a:p>
            <a:pPr marL="0" lvl="0" indent="0" algn="l" rtl="0">
              <a:lnSpc>
                <a:spcPct val="90000"/>
              </a:lnSpc>
              <a:spcBef>
                <a:spcPts val="0"/>
              </a:spcBef>
              <a:spcAft>
                <a:spcPts val="0"/>
              </a:spcAft>
              <a:buSzPts val="2030"/>
              <a:buNone/>
            </a:pPr>
            <a:r>
              <a:rPr lang="en-US" sz="2900" b="1">
                <a:solidFill>
                  <a:srgbClr val="1155CC"/>
                </a:solidFill>
                <a:latin typeface="Corbel"/>
                <a:ea typeface="Corbel"/>
                <a:cs typeface="Corbel"/>
                <a:sym typeface="Corbel"/>
              </a:rPr>
              <a:t>An administrator at a College or University was a P card holder in the football program.  He used bonus points from purchases of sportswear he made for the team to buy $540 for personal apparel for himself and his family.   </a:t>
            </a:r>
            <a:endParaRPr sz="2900" b="1">
              <a:solidFill>
                <a:srgbClr val="1155CC"/>
              </a:solidFill>
              <a:latin typeface="Corbel"/>
              <a:ea typeface="Corbel"/>
              <a:cs typeface="Corbel"/>
              <a:sym typeface="Corbel"/>
            </a:endParaRPr>
          </a:p>
          <a:p>
            <a:pPr marL="0" lvl="0" indent="0" algn="l" rtl="0">
              <a:lnSpc>
                <a:spcPct val="90000"/>
              </a:lnSpc>
              <a:spcBef>
                <a:spcPts val="0"/>
              </a:spcBef>
              <a:spcAft>
                <a:spcPts val="0"/>
              </a:spcAft>
              <a:buSzPts val="2030"/>
              <a:buNone/>
            </a:pPr>
            <a:r>
              <a:rPr lang="en-US" sz="2900" b="1">
                <a:solidFill>
                  <a:srgbClr val="1155CC"/>
                </a:solidFill>
                <a:latin typeface="Corbel"/>
                <a:ea typeface="Corbel"/>
                <a:cs typeface="Corbel"/>
                <a:sym typeface="Corbel"/>
              </a:rPr>
              <a:t>		</a:t>
            </a:r>
            <a:endParaRPr sz="2900" b="1">
              <a:solidFill>
                <a:srgbClr val="1155CC"/>
              </a:solidFill>
              <a:latin typeface="Corbel"/>
              <a:ea typeface="Corbel"/>
              <a:cs typeface="Corbel"/>
              <a:sym typeface="Corbel"/>
            </a:endParaRPr>
          </a:p>
          <a:p>
            <a:pPr marL="0" lvl="0" indent="0" algn="l" rtl="0">
              <a:lnSpc>
                <a:spcPct val="90000"/>
              </a:lnSpc>
              <a:spcBef>
                <a:spcPts val="0"/>
              </a:spcBef>
              <a:spcAft>
                <a:spcPts val="0"/>
              </a:spcAft>
              <a:buSzPts val="2030"/>
              <a:buNone/>
            </a:pPr>
            <a:r>
              <a:rPr lang="en-US" sz="2900" b="1">
                <a:solidFill>
                  <a:srgbClr val="1155CC"/>
                </a:solidFill>
                <a:latin typeface="Corbel"/>
                <a:ea typeface="Corbel"/>
                <a:cs typeface="Corbel"/>
                <a:sym typeface="Corbel"/>
              </a:rPr>
              <a:t>He received a public reprimand, </a:t>
            </a:r>
            <a:endParaRPr sz="2900" b="1">
              <a:solidFill>
                <a:srgbClr val="1155CC"/>
              </a:solidFill>
              <a:latin typeface="Corbel"/>
              <a:ea typeface="Corbel"/>
              <a:cs typeface="Corbel"/>
              <a:sym typeface="Corbel"/>
            </a:endParaRPr>
          </a:p>
          <a:p>
            <a:pPr marL="0" lvl="0" indent="0" algn="l" rtl="0">
              <a:lnSpc>
                <a:spcPct val="90000"/>
              </a:lnSpc>
              <a:spcBef>
                <a:spcPts val="0"/>
              </a:spcBef>
              <a:spcAft>
                <a:spcPts val="0"/>
              </a:spcAft>
              <a:buSzPts val="2030"/>
              <a:buNone/>
            </a:pPr>
            <a:r>
              <a:rPr lang="en-US" sz="2900" b="1">
                <a:solidFill>
                  <a:srgbClr val="1155CC"/>
                </a:solidFill>
                <a:latin typeface="Corbel"/>
                <a:ea typeface="Corbel"/>
                <a:cs typeface="Corbel"/>
                <a:sym typeface="Corbel"/>
              </a:rPr>
              <a:t>and $1,000 fine, and restitution.</a:t>
            </a:r>
            <a:br>
              <a:rPr lang="en-US" sz="2900" b="1" i="0">
                <a:solidFill>
                  <a:srgbClr val="1155CC"/>
                </a:solidFill>
                <a:latin typeface="Corbel"/>
                <a:ea typeface="Corbel"/>
                <a:cs typeface="Corbel"/>
                <a:sym typeface="Corbel"/>
              </a:rPr>
            </a:br>
            <a:r>
              <a:rPr lang="en-US" sz="3200" b="0" i="0">
                <a:solidFill>
                  <a:srgbClr val="000000"/>
                </a:solidFill>
              </a:rPr>
              <a:t> 			</a:t>
            </a:r>
            <a:endParaRPr sz="3200">
              <a:solidFill>
                <a:schemeClr val="dk1"/>
              </a:solidFill>
            </a:endParaRPr>
          </a:p>
        </p:txBody>
      </p:sp>
      <p:pic>
        <p:nvPicPr>
          <p:cNvPr id="176" name="Google Shape;176;p27" descr="WV Ethics Commission logo" title="WV Ethics Commission logo"/>
          <p:cNvPicPr preferRelativeResize="0"/>
          <p:nvPr/>
        </p:nvPicPr>
        <p:blipFill rotWithShape="1">
          <a:blip r:embed="rId4">
            <a:alphaModFix/>
          </a:blip>
          <a:srcRect/>
          <a:stretch/>
        </p:blipFill>
        <p:spPr>
          <a:xfrm>
            <a:off x="0" y="66525"/>
            <a:ext cx="2037275" cy="1816450"/>
          </a:xfrm>
          <a:prstGeom prst="rect">
            <a:avLst/>
          </a:prstGeom>
          <a:noFill/>
          <a:ln>
            <a:noFill/>
          </a:ln>
        </p:spPr>
      </p:pic>
      <p:pic>
        <p:nvPicPr>
          <p:cNvPr id="177" name="Google Shape;177;p27" descr="Decorative image" title="Football jerseys on a wall"/>
          <p:cNvPicPr preferRelativeResize="0"/>
          <p:nvPr/>
        </p:nvPicPr>
        <p:blipFill rotWithShape="1">
          <a:blip r:embed="rId5">
            <a:alphaModFix/>
          </a:blip>
          <a:srcRect/>
          <a:stretch/>
        </p:blipFill>
        <p:spPr>
          <a:xfrm>
            <a:off x="6227475" y="4562977"/>
            <a:ext cx="2733949" cy="20489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982125" y="-675025"/>
            <a:ext cx="7704600" cy="2027100"/>
          </a:xfrm>
          <a:prstGeom prst="rect">
            <a:avLst/>
          </a:prstGeom>
          <a:noFill/>
          <a:ln>
            <a:noFill/>
          </a:ln>
        </p:spPr>
        <p:txBody>
          <a:bodyPr spcFirstLastPara="1" wrap="square" lIns="91425" tIns="45700" rIns="91425" bIns="45700" anchor="ctr" anchorCtr="0">
            <a:normAutofit/>
          </a:bodyPr>
          <a:lstStyle/>
          <a:p>
            <a:pPr marL="457200" lvl="0" indent="0" algn="ctr" rtl="0">
              <a:lnSpc>
                <a:spcPct val="100000"/>
              </a:lnSpc>
              <a:spcBef>
                <a:spcPts val="0"/>
              </a:spcBef>
              <a:spcAft>
                <a:spcPts val="0"/>
              </a:spcAft>
              <a:buClr>
                <a:srgbClr val="345D7E"/>
              </a:buClr>
              <a:buSzPts val="4000"/>
              <a:buFont typeface="Book Antiqua"/>
              <a:buNone/>
            </a:pPr>
            <a:r>
              <a:rPr lang="en-US" sz="4400" b="1">
                <a:solidFill>
                  <a:srgbClr val="0563C1"/>
                </a:solidFill>
                <a:latin typeface="Book Antiqua"/>
                <a:ea typeface="Book Antiqua"/>
                <a:cs typeface="Book Antiqua"/>
                <a:sym typeface="Book Antiqua"/>
              </a:rPr>
              <a:t>Real Life Examples</a:t>
            </a:r>
            <a:endParaRPr sz="4400" b="1">
              <a:solidFill>
                <a:srgbClr val="0563C1"/>
              </a:solidFill>
              <a:latin typeface="Book Antiqua"/>
              <a:ea typeface="Book Antiqua"/>
              <a:cs typeface="Book Antiqua"/>
              <a:sym typeface="Book Antiqua"/>
            </a:endParaRPr>
          </a:p>
        </p:txBody>
      </p:sp>
      <p:sp>
        <p:nvSpPr>
          <p:cNvPr id="184" name="Google Shape;184;p28"/>
          <p:cNvSpPr txBox="1"/>
          <p:nvPr/>
        </p:nvSpPr>
        <p:spPr>
          <a:xfrm>
            <a:off x="1089075" y="808725"/>
            <a:ext cx="7844700" cy="69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r>
              <a:rPr lang="en-US" sz="3900" b="1" i="0" u="none" strike="noStrike" cap="none">
                <a:solidFill>
                  <a:srgbClr val="7F6000"/>
                </a:solidFill>
                <a:latin typeface="Corbel"/>
                <a:ea typeface="Corbel"/>
                <a:cs typeface="Corbel"/>
                <a:sym typeface="Corbel"/>
              </a:rPr>
              <a:t>Private Gain</a:t>
            </a:r>
            <a:endParaRPr sz="3300" b="0" i="0" u="none" strike="noStrike" cap="none">
              <a:solidFill>
                <a:srgbClr val="7F6000"/>
              </a:solidFill>
              <a:latin typeface="Arial"/>
              <a:ea typeface="Arial"/>
              <a:cs typeface="Arial"/>
              <a:sym typeface="Arial"/>
            </a:endParaRPr>
          </a:p>
        </p:txBody>
      </p:sp>
      <p:sp>
        <p:nvSpPr>
          <p:cNvPr id="185" name="Google Shape;185;p28"/>
          <p:cNvSpPr txBox="1">
            <a:spLocks noGrp="1"/>
          </p:cNvSpPr>
          <p:nvPr>
            <p:ph type="body" idx="1"/>
          </p:nvPr>
        </p:nvSpPr>
        <p:spPr>
          <a:xfrm>
            <a:off x="682550" y="1352075"/>
            <a:ext cx="8340600" cy="550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610"/>
              <a:buNone/>
            </a:pPr>
            <a:r>
              <a:rPr lang="en-US" sz="3500" b="1">
                <a:solidFill>
                  <a:srgbClr val="1155CC"/>
                </a:solidFill>
                <a:latin typeface="Arial"/>
                <a:ea typeface="Arial"/>
                <a:cs typeface="Arial"/>
                <a:sym typeface="Arial"/>
              </a:rPr>
              <a:t>  </a:t>
            </a:r>
            <a:r>
              <a:rPr lang="en-US" sz="3800" b="1">
                <a:solidFill>
                  <a:srgbClr val="1155CC"/>
                </a:solidFill>
                <a:latin typeface="Corbel"/>
                <a:ea typeface="Corbel"/>
                <a:cs typeface="Corbel"/>
                <a:sym typeface="Corbel"/>
              </a:rPr>
              <a:t> Settlements a/k/a </a:t>
            </a:r>
            <a:endParaRPr sz="3800" b="1">
              <a:solidFill>
                <a:srgbClr val="1155CC"/>
              </a:solidFill>
              <a:latin typeface="Corbel"/>
              <a:ea typeface="Corbel"/>
              <a:cs typeface="Corbel"/>
              <a:sym typeface="Corbel"/>
            </a:endParaRPr>
          </a:p>
          <a:p>
            <a:pPr marL="0" lvl="0" indent="0" algn="ctr" rtl="0">
              <a:lnSpc>
                <a:spcPct val="100000"/>
              </a:lnSpc>
              <a:spcBef>
                <a:spcPts val="0"/>
              </a:spcBef>
              <a:spcAft>
                <a:spcPts val="0"/>
              </a:spcAft>
              <a:buSzPts val="2610"/>
              <a:buNone/>
            </a:pPr>
            <a:r>
              <a:rPr lang="en-US" sz="3800" b="1">
                <a:solidFill>
                  <a:srgbClr val="1155CC"/>
                </a:solidFill>
                <a:latin typeface="Corbel"/>
                <a:ea typeface="Corbel"/>
                <a:cs typeface="Corbel"/>
                <a:sym typeface="Corbel"/>
              </a:rPr>
              <a:t>Conciliation Agreements</a:t>
            </a:r>
            <a:endParaRPr sz="3800" b="1">
              <a:solidFill>
                <a:srgbClr val="1155CC"/>
              </a:solidFill>
              <a:latin typeface="Corbel"/>
              <a:ea typeface="Corbel"/>
              <a:cs typeface="Corbel"/>
              <a:sym typeface="Corbel"/>
            </a:endParaRPr>
          </a:p>
          <a:p>
            <a:pPr marL="0" lvl="0" indent="0" algn="ctr" rtl="0">
              <a:lnSpc>
                <a:spcPct val="100000"/>
              </a:lnSpc>
              <a:spcBef>
                <a:spcPts val="0"/>
              </a:spcBef>
              <a:spcAft>
                <a:spcPts val="0"/>
              </a:spcAft>
              <a:buSzPts val="2610"/>
              <a:buNone/>
            </a:pPr>
            <a:endParaRPr sz="3500" b="1">
              <a:solidFill>
                <a:srgbClr val="1155CC"/>
              </a:solidFill>
            </a:endParaRPr>
          </a:p>
          <a:p>
            <a:pPr marL="0" lvl="0" indent="0" algn="l" rtl="0">
              <a:lnSpc>
                <a:spcPct val="115000"/>
              </a:lnSpc>
              <a:spcBef>
                <a:spcPts val="0"/>
              </a:spcBef>
              <a:spcAft>
                <a:spcPts val="0"/>
              </a:spcAft>
              <a:buClr>
                <a:schemeClr val="dk1"/>
              </a:buClr>
              <a:buSzPts val="1100"/>
              <a:buFont typeface="Arial"/>
              <a:buNone/>
            </a:pPr>
            <a:r>
              <a:rPr lang="en-US" sz="2900" b="1">
                <a:solidFill>
                  <a:srgbClr val="1155CC"/>
                </a:solidFill>
              </a:rPr>
              <a:t>• </a:t>
            </a:r>
            <a:r>
              <a:rPr lang="en-US" sz="3000" b="1">
                <a:solidFill>
                  <a:srgbClr val="1155CC"/>
                </a:solidFill>
                <a:latin typeface="Corbel"/>
                <a:ea typeface="Corbel"/>
                <a:cs typeface="Corbel"/>
                <a:sym typeface="Corbel"/>
              </a:rPr>
              <a:t>A Mayor had town employees fix water leaks at his house.  Used city asphalt for own driveway.</a:t>
            </a:r>
            <a:endParaRPr sz="3000" b="1">
              <a:solidFill>
                <a:srgbClr val="1155CC"/>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US" sz="3000" b="1">
                <a:solidFill>
                  <a:srgbClr val="1155CC"/>
                </a:solidFill>
                <a:latin typeface="Corbel"/>
                <a:ea typeface="Corbel"/>
                <a:cs typeface="Corbel"/>
                <a:sym typeface="Corbel"/>
              </a:rPr>
              <a:t>• A State agency director stored his personal furniture in the state’s office building.</a:t>
            </a:r>
            <a:endParaRPr sz="3000" b="1">
              <a:solidFill>
                <a:srgbClr val="1155CC"/>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US" sz="3000" b="1">
                <a:solidFill>
                  <a:srgbClr val="1155CC"/>
                </a:solidFill>
                <a:latin typeface="Corbel"/>
                <a:ea typeface="Corbel"/>
                <a:cs typeface="Corbel"/>
                <a:sym typeface="Corbel"/>
              </a:rPr>
              <a:t>• Public Service District employees sold PSD equipment on eBay and kept the money. </a:t>
            </a:r>
            <a:endParaRPr sz="3000" b="1">
              <a:solidFill>
                <a:srgbClr val="1155CC"/>
              </a:solidFill>
              <a:latin typeface="Corbel"/>
              <a:ea typeface="Corbel"/>
              <a:cs typeface="Corbel"/>
              <a:sym typeface="Corbel"/>
            </a:endParaRPr>
          </a:p>
          <a:p>
            <a:pPr marL="0" lvl="0" indent="0" algn="l" rtl="0">
              <a:lnSpc>
                <a:spcPct val="100000"/>
              </a:lnSpc>
              <a:spcBef>
                <a:spcPts val="360"/>
              </a:spcBef>
              <a:spcAft>
                <a:spcPts val="0"/>
              </a:spcAft>
              <a:buSzPts val="2610"/>
              <a:buNone/>
            </a:pPr>
            <a:endParaRPr sz="3600" b="1">
              <a:solidFill>
                <a:srgbClr val="1155CC"/>
              </a:solidFill>
            </a:endParaRPr>
          </a:p>
        </p:txBody>
      </p:sp>
      <p:pic>
        <p:nvPicPr>
          <p:cNvPr id="186" name="Google Shape;186;p28" descr="WV Ethics Commission logo" title="WV Ethics Commission logo"/>
          <p:cNvPicPr preferRelativeResize="0"/>
          <p:nvPr/>
        </p:nvPicPr>
        <p:blipFill rotWithShape="1">
          <a:blip r:embed="rId3">
            <a:alphaModFix/>
          </a:blip>
          <a:srcRect/>
          <a:stretch/>
        </p:blipFill>
        <p:spPr>
          <a:xfrm>
            <a:off x="0" y="66525"/>
            <a:ext cx="2037275" cy="181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0" lvl="0" indent="457200" algn="ctr" rtl="0">
              <a:spcBef>
                <a:spcPts val="0"/>
              </a:spcBef>
              <a:spcAft>
                <a:spcPts val="0"/>
              </a:spcAft>
              <a:buClr>
                <a:schemeClr val="dk1"/>
              </a:buClr>
              <a:buSzPct val="68684"/>
              <a:buFont typeface="Arial"/>
              <a:buNone/>
            </a:pPr>
            <a:r>
              <a:rPr lang="en-US" sz="3800" b="1">
                <a:solidFill>
                  <a:srgbClr val="1155CC"/>
                </a:solidFill>
                <a:latin typeface="Corbel"/>
                <a:ea typeface="Corbel"/>
                <a:cs typeface="Corbel"/>
                <a:sym typeface="Corbel"/>
              </a:rPr>
              <a:t>    Recent Conciliation Agreements</a:t>
            </a:r>
            <a:endParaRPr sz="3800" b="1">
              <a:solidFill>
                <a:srgbClr val="1155CC"/>
              </a:solidFill>
              <a:latin typeface="Corbel"/>
              <a:ea typeface="Corbel"/>
              <a:cs typeface="Corbel"/>
              <a:sym typeface="Corbel"/>
            </a:endParaRPr>
          </a:p>
          <a:p>
            <a:pPr marL="0" lvl="0" indent="0" algn="l" rtl="0">
              <a:spcBef>
                <a:spcPts val="0"/>
              </a:spcBef>
              <a:spcAft>
                <a:spcPts val="0"/>
              </a:spcAft>
              <a:buClr>
                <a:schemeClr val="dk1"/>
              </a:buClr>
              <a:buSzPct val="39286"/>
              <a:buFont typeface="Arial"/>
              <a:buNone/>
            </a:pPr>
            <a:endParaRPr/>
          </a:p>
          <a:p>
            <a:pPr marL="0" lvl="0" indent="0" algn="l" rtl="0">
              <a:spcBef>
                <a:spcPts val="0"/>
              </a:spcBef>
              <a:spcAft>
                <a:spcPts val="0"/>
              </a:spcAft>
              <a:buNone/>
            </a:pPr>
            <a:endParaRPr/>
          </a:p>
        </p:txBody>
      </p:sp>
      <p:sp>
        <p:nvSpPr>
          <p:cNvPr id="193" name="Google Shape;193;p2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fontScale="92500" lnSpcReduction="20000"/>
          </a:bodyPr>
          <a:lstStyle/>
          <a:p>
            <a:pPr marL="457200" lvl="0" indent="-387191" algn="l" rtl="0">
              <a:spcBef>
                <a:spcPts val="0"/>
              </a:spcBef>
              <a:spcAft>
                <a:spcPts val="0"/>
              </a:spcAft>
              <a:buClr>
                <a:srgbClr val="1155CC"/>
              </a:buClr>
              <a:buSzPct val="100000"/>
              <a:buFont typeface="Corbel"/>
              <a:buChar char="●"/>
            </a:pPr>
            <a:r>
              <a:rPr lang="en-US" sz="2700" b="1">
                <a:solidFill>
                  <a:srgbClr val="1155CC"/>
                </a:solidFill>
                <a:latin typeface="Corbel"/>
                <a:ea typeface="Corbel"/>
                <a:cs typeface="Corbel"/>
                <a:sym typeface="Corbel"/>
              </a:rPr>
              <a:t>Sheriff kept $4,000 from sale of photo of handsome staff to a calendar company. Fraudulent schemes criminal plea</a:t>
            </a:r>
            <a:endParaRPr sz="2700" b="1">
              <a:solidFill>
                <a:srgbClr val="1155CC"/>
              </a:solidFill>
              <a:latin typeface="Corbel"/>
              <a:ea typeface="Corbel"/>
              <a:cs typeface="Corbel"/>
              <a:sym typeface="Corbel"/>
            </a:endParaRPr>
          </a:p>
          <a:p>
            <a:pPr marL="457200" lvl="0" indent="0" algn="l" rtl="0">
              <a:spcBef>
                <a:spcPts val="0"/>
              </a:spcBef>
              <a:spcAft>
                <a:spcPts val="0"/>
              </a:spcAft>
              <a:buNone/>
            </a:pPr>
            <a:endParaRPr sz="2700" b="1">
              <a:solidFill>
                <a:srgbClr val="1155CC"/>
              </a:solidFill>
              <a:latin typeface="Corbel"/>
              <a:ea typeface="Corbel"/>
              <a:cs typeface="Corbel"/>
              <a:sym typeface="Corbel"/>
            </a:endParaRPr>
          </a:p>
          <a:p>
            <a:pPr marL="457200" lvl="0" indent="-387191" algn="l" rtl="0">
              <a:spcBef>
                <a:spcPts val="0"/>
              </a:spcBef>
              <a:spcAft>
                <a:spcPts val="0"/>
              </a:spcAft>
              <a:buClr>
                <a:srgbClr val="1155CC"/>
              </a:buClr>
              <a:buSzPct val="100000"/>
              <a:buFont typeface="Corbel"/>
              <a:buChar char="●"/>
            </a:pPr>
            <a:r>
              <a:rPr lang="en-US" sz="2700" b="1">
                <a:solidFill>
                  <a:srgbClr val="1155CC"/>
                </a:solidFill>
                <a:latin typeface="Corbel"/>
                <a:ea typeface="Corbel"/>
                <a:cs typeface="Corbel"/>
                <a:sym typeface="Corbel"/>
              </a:rPr>
              <a:t>Mayor paid his electric bill with city money, hired his father, took some petty cash from city bingo</a:t>
            </a:r>
            <a:endParaRPr sz="2700" b="1">
              <a:solidFill>
                <a:srgbClr val="1155CC"/>
              </a:solidFill>
              <a:latin typeface="Corbel"/>
              <a:ea typeface="Corbel"/>
              <a:cs typeface="Corbel"/>
              <a:sym typeface="Corbel"/>
            </a:endParaRPr>
          </a:p>
          <a:p>
            <a:pPr marL="457200" lvl="0" indent="0" algn="l" rtl="0">
              <a:spcBef>
                <a:spcPts val="0"/>
              </a:spcBef>
              <a:spcAft>
                <a:spcPts val="0"/>
              </a:spcAft>
              <a:buNone/>
            </a:pPr>
            <a:endParaRPr sz="2700" b="1">
              <a:solidFill>
                <a:srgbClr val="1155CC"/>
              </a:solidFill>
              <a:latin typeface="Corbel"/>
              <a:ea typeface="Corbel"/>
              <a:cs typeface="Corbel"/>
              <a:sym typeface="Corbel"/>
            </a:endParaRPr>
          </a:p>
          <a:p>
            <a:pPr marL="457200" lvl="0" indent="-387191" algn="l" rtl="0">
              <a:spcBef>
                <a:spcPts val="0"/>
              </a:spcBef>
              <a:spcAft>
                <a:spcPts val="0"/>
              </a:spcAft>
              <a:buClr>
                <a:srgbClr val="1155CC"/>
              </a:buClr>
              <a:buSzPct val="100000"/>
              <a:buFont typeface="Corbel"/>
              <a:buChar char="●"/>
            </a:pPr>
            <a:r>
              <a:rPr lang="en-US" sz="2700" b="1">
                <a:solidFill>
                  <a:srgbClr val="1155CC"/>
                </a:solidFill>
                <a:latin typeface="Corbel"/>
                <a:ea typeface="Corbel"/>
                <a:cs typeface="Corbel"/>
                <a:sym typeface="Corbel"/>
              </a:rPr>
              <a:t>BOE member wrote text to superintendent, “Do me a favor and get my son back home. Keep this to yourself…”</a:t>
            </a:r>
            <a:endParaRPr sz="2700" b="1">
              <a:solidFill>
                <a:srgbClr val="1155CC"/>
              </a:solidFill>
              <a:latin typeface="Corbel"/>
              <a:ea typeface="Corbel"/>
              <a:cs typeface="Corbel"/>
              <a:sym typeface="Corbel"/>
            </a:endParaRPr>
          </a:p>
          <a:p>
            <a:pPr marL="0" lvl="0" indent="0" algn="l" rtl="0">
              <a:spcBef>
                <a:spcPts val="0"/>
              </a:spcBef>
              <a:spcAft>
                <a:spcPts val="0"/>
              </a:spcAft>
              <a:buClr>
                <a:schemeClr val="dk1"/>
              </a:buClr>
              <a:buSzPct val="36667"/>
              <a:buFont typeface="Arial"/>
              <a:buNone/>
            </a:pPr>
            <a:endParaRPr sz="3000" b="1">
              <a:solidFill>
                <a:srgbClr val="1155CC"/>
              </a:solidFill>
              <a:latin typeface="Corbel"/>
              <a:ea typeface="Corbel"/>
              <a:cs typeface="Corbel"/>
              <a:sym typeface="Corbel"/>
            </a:endParaRPr>
          </a:p>
          <a:p>
            <a:pPr marL="0" lvl="0" indent="0" algn="l" rtl="0">
              <a:lnSpc>
                <a:spcPct val="100000"/>
              </a:lnSpc>
              <a:spcBef>
                <a:spcPts val="360"/>
              </a:spcBef>
              <a:spcAft>
                <a:spcPts val="0"/>
              </a:spcAft>
              <a:buClr>
                <a:schemeClr val="dk1"/>
              </a:buClr>
              <a:buSzPct val="72500"/>
              <a:buFont typeface="Arial"/>
              <a:buNone/>
            </a:pPr>
            <a:endParaRPr sz="3600" b="1">
              <a:solidFill>
                <a:srgbClr val="1155CC"/>
              </a:solidFill>
            </a:endParaRPr>
          </a:p>
          <a:p>
            <a:pPr marL="0" lvl="0" indent="0" algn="l" rtl="0">
              <a:spcBef>
                <a:spcPts val="0"/>
              </a:spcBef>
              <a:spcAft>
                <a:spcPts val="1200"/>
              </a:spcAft>
              <a:buNone/>
            </a:pPr>
            <a:endParaRPr/>
          </a:p>
        </p:txBody>
      </p:sp>
      <p:pic>
        <p:nvPicPr>
          <p:cNvPr id="194" name="Google Shape;194;p29" descr="WV Ethics Commission logo" title="WV Ethics Commission logo"/>
          <p:cNvPicPr preferRelativeResize="0"/>
          <p:nvPr/>
        </p:nvPicPr>
        <p:blipFill rotWithShape="1">
          <a:blip r:embed="rId3">
            <a:alphaModFix/>
          </a:blip>
          <a:srcRect/>
          <a:stretch/>
        </p:blipFill>
        <p:spPr>
          <a:xfrm>
            <a:off x="6968500" y="4533325"/>
            <a:ext cx="1707075" cy="170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title"/>
          </p:nvPr>
        </p:nvSpPr>
        <p:spPr>
          <a:xfrm>
            <a:off x="982125" y="-675025"/>
            <a:ext cx="7704600" cy="2027100"/>
          </a:xfrm>
          <a:prstGeom prst="rect">
            <a:avLst/>
          </a:prstGeom>
          <a:noFill/>
          <a:ln>
            <a:noFill/>
          </a:ln>
        </p:spPr>
        <p:txBody>
          <a:bodyPr spcFirstLastPara="1" wrap="square" lIns="91425" tIns="45700" rIns="91425" bIns="45700" anchor="ctr" anchorCtr="0">
            <a:normAutofit/>
          </a:bodyPr>
          <a:lstStyle/>
          <a:p>
            <a:pPr marL="457200" lvl="0" indent="0" algn="ctr" rtl="0">
              <a:lnSpc>
                <a:spcPct val="100000"/>
              </a:lnSpc>
              <a:spcBef>
                <a:spcPts val="0"/>
              </a:spcBef>
              <a:spcAft>
                <a:spcPts val="0"/>
              </a:spcAft>
              <a:buClr>
                <a:srgbClr val="345D7E"/>
              </a:buClr>
              <a:buSzPts val="4000"/>
              <a:buFont typeface="Book Antiqua"/>
              <a:buNone/>
            </a:pPr>
            <a:r>
              <a:rPr lang="en-US" sz="4200" b="1">
                <a:solidFill>
                  <a:srgbClr val="0563C1"/>
                </a:solidFill>
                <a:latin typeface="Book Antiqua"/>
                <a:ea typeface="Book Antiqua"/>
                <a:cs typeface="Book Antiqua"/>
                <a:sym typeface="Book Antiqua"/>
              </a:rPr>
              <a:t>Real Life Examples</a:t>
            </a:r>
            <a:endParaRPr sz="4200" b="1">
              <a:solidFill>
                <a:srgbClr val="0563C1"/>
              </a:solidFill>
            </a:endParaRPr>
          </a:p>
        </p:txBody>
      </p:sp>
      <p:sp>
        <p:nvSpPr>
          <p:cNvPr id="201" name="Google Shape;201;p30"/>
          <p:cNvSpPr txBox="1">
            <a:spLocks noGrp="1"/>
          </p:cNvSpPr>
          <p:nvPr>
            <p:ph type="body" idx="1"/>
          </p:nvPr>
        </p:nvSpPr>
        <p:spPr>
          <a:xfrm>
            <a:off x="682550" y="1352075"/>
            <a:ext cx="8340600" cy="550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610"/>
              <a:buNone/>
            </a:pPr>
            <a:r>
              <a:rPr lang="en-US" sz="3500" b="1">
                <a:solidFill>
                  <a:srgbClr val="1155CC"/>
                </a:solidFill>
                <a:latin typeface="Arial"/>
                <a:ea typeface="Arial"/>
                <a:cs typeface="Arial"/>
                <a:sym typeface="Arial"/>
              </a:rPr>
              <a:t>   </a:t>
            </a:r>
            <a:endParaRPr sz="3600" b="1">
              <a:solidFill>
                <a:srgbClr val="1155CC"/>
              </a:solidFill>
            </a:endParaRPr>
          </a:p>
        </p:txBody>
      </p:sp>
      <p:pic>
        <p:nvPicPr>
          <p:cNvPr id="202" name="Google Shape;202;p30" descr="Decorative image" title="Snoop shaking his head"/>
          <p:cNvPicPr preferRelativeResize="0"/>
          <p:nvPr/>
        </p:nvPicPr>
        <p:blipFill rotWithShape="1">
          <a:blip r:embed="rId3">
            <a:alphaModFix amt="80000"/>
          </a:blip>
          <a:srcRect/>
          <a:stretch/>
        </p:blipFill>
        <p:spPr>
          <a:xfrm>
            <a:off x="2200275" y="1670675"/>
            <a:ext cx="4743450" cy="4743450"/>
          </a:xfrm>
          <a:prstGeom prst="rect">
            <a:avLst/>
          </a:prstGeom>
          <a:noFill/>
          <a:ln>
            <a:noFill/>
          </a:ln>
        </p:spPr>
      </p:pic>
      <p:pic>
        <p:nvPicPr>
          <p:cNvPr id="203" name="Google Shape;203;p30" descr="WV Ethics Commission logo" title="WV Ethics Commission logo"/>
          <p:cNvPicPr preferRelativeResize="0"/>
          <p:nvPr/>
        </p:nvPicPr>
        <p:blipFill rotWithShape="1">
          <a:blip r:embed="rId4">
            <a:alphaModFix/>
          </a:blip>
          <a:srcRect/>
          <a:stretch/>
        </p:blipFill>
        <p:spPr>
          <a:xfrm>
            <a:off x="0" y="66525"/>
            <a:ext cx="2037275" cy="181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Gain</a:t>
            </a:r>
            <a:endParaRPr sz="4000" b="1">
              <a:solidFill>
                <a:srgbClr val="1155CC"/>
              </a:solidFill>
            </a:endParaRPr>
          </a:p>
        </p:txBody>
      </p:sp>
      <p:sp>
        <p:nvSpPr>
          <p:cNvPr id="210" name="Google Shape;210;p31"/>
          <p:cNvSpPr txBox="1">
            <a:spLocks noGrp="1"/>
          </p:cNvSpPr>
          <p:nvPr>
            <p:ph type="body" idx="2"/>
          </p:nvPr>
        </p:nvSpPr>
        <p:spPr>
          <a:xfrm>
            <a:off x="2899150" y="1882975"/>
            <a:ext cx="6092400" cy="497490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0"/>
              </a:spcBef>
              <a:spcAft>
                <a:spcPts val="0"/>
              </a:spcAft>
              <a:buSzPts val="2610"/>
              <a:buNone/>
            </a:pPr>
            <a:r>
              <a:rPr lang="en-US" sz="3600" b="1">
                <a:solidFill>
                  <a:srgbClr val="1155CC"/>
                </a:solidFill>
                <a:latin typeface="Corbel"/>
                <a:ea typeface="Corbel"/>
                <a:cs typeface="Corbel"/>
                <a:sym typeface="Corbel"/>
              </a:rPr>
              <a:t>Prestige of Public Office</a:t>
            </a:r>
            <a:endParaRPr sz="36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endParaRPr sz="24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2700" b="1">
                <a:solidFill>
                  <a:srgbClr val="1155CC"/>
                </a:solidFill>
                <a:latin typeface="Corbel"/>
                <a:ea typeface="Corbel"/>
                <a:cs typeface="Corbel"/>
                <a:sym typeface="Corbel"/>
              </a:rPr>
              <a:t>Circuit Clerk </a:t>
            </a:r>
            <a:r>
              <a:rPr lang="en-US" sz="2700" b="1" i="0" u="none" strike="noStrike">
                <a:solidFill>
                  <a:srgbClr val="1155CC"/>
                </a:solidFill>
                <a:latin typeface="Corbel"/>
                <a:ea typeface="Corbel"/>
                <a:cs typeface="Corbel"/>
                <a:sym typeface="Corbel"/>
              </a:rPr>
              <a:t>tr</a:t>
            </a:r>
            <a:r>
              <a:rPr lang="en-US" sz="2700" b="1">
                <a:solidFill>
                  <a:srgbClr val="1155CC"/>
                </a:solidFill>
                <a:latin typeface="Corbel"/>
                <a:ea typeface="Corbel"/>
                <a:cs typeface="Corbel"/>
                <a:sym typeface="Corbel"/>
              </a:rPr>
              <a:t>ied</a:t>
            </a:r>
            <a:r>
              <a:rPr lang="en-US" sz="2700" b="1" i="0" u="none" strike="noStrike">
                <a:solidFill>
                  <a:srgbClr val="1155CC"/>
                </a:solidFill>
                <a:latin typeface="Corbel"/>
                <a:ea typeface="Corbel"/>
                <a:cs typeface="Corbel"/>
                <a:sym typeface="Corbel"/>
              </a:rPr>
              <a:t> to convince arresting police officer not to take him to </a:t>
            </a:r>
            <a:r>
              <a:rPr lang="en-US" sz="2700" b="1">
                <a:solidFill>
                  <a:srgbClr val="1155CC"/>
                </a:solidFill>
                <a:latin typeface="Corbel"/>
                <a:ea typeface="Corbel"/>
                <a:cs typeface="Corbel"/>
                <a:sym typeface="Corbel"/>
              </a:rPr>
              <a:t>jail.</a:t>
            </a:r>
            <a:endParaRPr sz="33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endParaRPr sz="2700" b="1">
              <a:solidFill>
                <a:srgbClr val="1155CC"/>
              </a:solidFill>
              <a:latin typeface="Corbel"/>
              <a:ea typeface="Corbel"/>
              <a:cs typeface="Corbel"/>
              <a:sym typeface="Corbel"/>
            </a:endParaRPr>
          </a:p>
          <a:p>
            <a:pPr marL="285750" lvl="0" indent="-311150" algn="l" rtl="0">
              <a:lnSpc>
                <a:spcPct val="100000"/>
              </a:lnSpc>
              <a:spcBef>
                <a:spcPts val="0"/>
              </a:spcBef>
              <a:spcAft>
                <a:spcPts val="0"/>
              </a:spcAft>
              <a:buClr>
                <a:srgbClr val="1155CC"/>
              </a:buClr>
              <a:buSzPts val="3510"/>
              <a:buFont typeface="Corbel"/>
              <a:buChar char="•"/>
            </a:pPr>
            <a:r>
              <a:rPr lang="en-US" sz="2700" b="1" i="0" u="none" strike="noStrike">
                <a:solidFill>
                  <a:srgbClr val="1155CC"/>
                </a:solidFill>
                <a:latin typeface="Corbel"/>
                <a:ea typeface="Corbel"/>
                <a:cs typeface="Corbel"/>
                <a:sym typeface="Corbel"/>
              </a:rPr>
              <a:t>Statements like, </a:t>
            </a:r>
            <a:r>
              <a:rPr lang="en-US" sz="2700" b="1">
                <a:solidFill>
                  <a:srgbClr val="1155CC"/>
                </a:solidFill>
                <a:latin typeface="Corbel"/>
                <a:ea typeface="Corbel"/>
                <a:cs typeface="Corbel"/>
                <a:sym typeface="Corbel"/>
              </a:rPr>
              <a:t>“You know I am the Circuit Clerk.”   </a:t>
            </a:r>
            <a:endParaRPr sz="3300" b="1">
              <a:solidFill>
                <a:srgbClr val="1155CC"/>
              </a:solidFill>
              <a:latin typeface="Corbel"/>
              <a:ea typeface="Corbel"/>
              <a:cs typeface="Corbel"/>
              <a:sym typeface="Corbel"/>
            </a:endParaRPr>
          </a:p>
          <a:p>
            <a:pPr marL="285750" lvl="0" indent="-120015" algn="l" rtl="0">
              <a:lnSpc>
                <a:spcPct val="100000"/>
              </a:lnSpc>
              <a:spcBef>
                <a:spcPts val="0"/>
              </a:spcBef>
              <a:spcAft>
                <a:spcPts val="0"/>
              </a:spcAft>
              <a:buSzPts val="2610"/>
              <a:buNone/>
            </a:pPr>
            <a:endParaRPr sz="2700" b="1" i="0" u="none" strike="noStrike">
              <a:solidFill>
                <a:srgbClr val="1155CC"/>
              </a:solidFill>
              <a:latin typeface="Corbel"/>
              <a:ea typeface="Corbel"/>
              <a:cs typeface="Corbel"/>
              <a:sym typeface="Corbel"/>
            </a:endParaRPr>
          </a:p>
          <a:p>
            <a:pPr marL="285750" lvl="0" indent="-311150" algn="l" rtl="0">
              <a:lnSpc>
                <a:spcPct val="100000"/>
              </a:lnSpc>
              <a:spcBef>
                <a:spcPts val="0"/>
              </a:spcBef>
              <a:spcAft>
                <a:spcPts val="0"/>
              </a:spcAft>
              <a:buClr>
                <a:srgbClr val="1155CC"/>
              </a:buClr>
              <a:buSzPts val="3510"/>
              <a:buFont typeface="Corbel"/>
              <a:buChar char="•"/>
            </a:pPr>
            <a:r>
              <a:rPr lang="en-US" sz="2700" b="1">
                <a:solidFill>
                  <a:srgbClr val="1155CC"/>
                </a:solidFill>
                <a:latin typeface="Corbel"/>
                <a:ea typeface="Corbel"/>
                <a:cs typeface="Corbel"/>
                <a:sym typeface="Corbel"/>
              </a:rPr>
              <a:t>T</a:t>
            </a:r>
            <a:r>
              <a:rPr lang="en-US" sz="2700" b="1" i="0" u="none" strike="noStrike">
                <a:solidFill>
                  <a:srgbClr val="1155CC"/>
                </a:solidFill>
                <a:latin typeface="Corbel"/>
                <a:ea typeface="Corbel"/>
                <a:cs typeface="Corbel"/>
                <a:sym typeface="Corbel"/>
              </a:rPr>
              <a:t>hreats to retaliate against the arresting officer. </a:t>
            </a:r>
            <a:endParaRPr sz="2900" b="1">
              <a:solidFill>
                <a:srgbClr val="1155CC"/>
              </a:solidFill>
              <a:latin typeface="Corbel"/>
              <a:ea typeface="Corbel"/>
              <a:cs typeface="Corbel"/>
              <a:sym typeface="Corbel"/>
            </a:endParaRPr>
          </a:p>
          <a:p>
            <a:pPr marL="0" lvl="0" indent="0" algn="l" rtl="0">
              <a:lnSpc>
                <a:spcPct val="100000"/>
              </a:lnSpc>
              <a:spcBef>
                <a:spcPts val="400"/>
              </a:spcBef>
              <a:spcAft>
                <a:spcPts val="0"/>
              </a:spcAft>
              <a:buSzPts val="2900"/>
              <a:buNone/>
            </a:pPr>
            <a:br>
              <a:rPr lang="en-US" sz="2900" b="1">
                <a:solidFill>
                  <a:srgbClr val="1155CC"/>
                </a:solidFill>
                <a:latin typeface="Corbel"/>
                <a:ea typeface="Corbel"/>
                <a:cs typeface="Corbel"/>
                <a:sym typeface="Corbel"/>
              </a:rPr>
            </a:br>
            <a:r>
              <a:rPr lang="en-US" sz="2900" b="1">
                <a:solidFill>
                  <a:srgbClr val="1155CC"/>
                </a:solidFill>
                <a:latin typeface="Corbel"/>
                <a:ea typeface="Corbel"/>
                <a:cs typeface="Corbel"/>
                <a:sym typeface="Corbel"/>
              </a:rPr>
              <a:t> Agreed to settlement </a:t>
            </a:r>
            <a:endParaRPr sz="3300" b="1">
              <a:solidFill>
                <a:srgbClr val="1155CC"/>
              </a:solidFill>
              <a:latin typeface="Corbel"/>
              <a:ea typeface="Corbel"/>
              <a:cs typeface="Corbel"/>
              <a:sym typeface="Corbel"/>
            </a:endParaRPr>
          </a:p>
        </p:txBody>
      </p:sp>
      <p:pic>
        <p:nvPicPr>
          <p:cNvPr id="211" name="Google Shape;211;p31" descr="decorative" title="WV Ethics Commission logo"/>
          <p:cNvPicPr preferRelativeResize="0"/>
          <p:nvPr/>
        </p:nvPicPr>
        <p:blipFill rotWithShape="1">
          <a:blip r:embed="rId3">
            <a:alphaModFix/>
          </a:blip>
          <a:srcRect/>
          <a:stretch/>
        </p:blipFill>
        <p:spPr>
          <a:xfrm>
            <a:off x="0" y="66525"/>
            <a:ext cx="2037275" cy="1816450"/>
          </a:xfrm>
          <a:prstGeom prst="rect">
            <a:avLst/>
          </a:prstGeom>
          <a:noFill/>
          <a:ln>
            <a:noFill/>
          </a:ln>
        </p:spPr>
      </p:pic>
      <p:pic>
        <p:nvPicPr>
          <p:cNvPr id="212" name="Google Shape;212;p31" descr="decorative image" title="Go To Jail Monopoly Board | Hi guys, If you would like to us… | Flickr"/>
          <p:cNvPicPr preferRelativeResize="0"/>
          <p:nvPr/>
        </p:nvPicPr>
        <p:blipFill>
          <a:blip r:embed="rId4">
            <a:alphaModFix/>
          </a:blip>
          <a:stretch>
            <a:fillRect/>
          </a:stretch>
        </p:blipFill>
        <p:spPr>
          <a:xfrm>
            <a:off x="385500" y="3238901"/>
            <a:ext cx="2288738" cy="30516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a:t>
            </a:r>
            <a:r>
              <a:rPr lang="en-US" b="1">
                <a:solidFill>
                  <a:srgbClr val="1155CC"/>
                </a:solidFill>
                <a:latin typeface="Book Antiqua"/>
                <a:ea typeface="Book Antiqua"/>
                <a:cs typeface="Book Antiqua"/>
                <a:sym typeface="Book Antiqua"/>
              </a:rPr>
              <a:t>G</a:t>
            </a:r>
            <a:r>
              <a:rPr lang="en-US" sz="4000" b="1">
                <a:solidFill>
                  <a:srgbClr val="1155CC"/>
                </a:solidFill>
                <a:latin typeface="Book Antiqua"/>
                <a:ea typeface="Book Antiqua"/>
                <a:cs typeface="Book Antiqua"/>
                <a:sym typeface="Book Antiqua"/>
              </a:rPr>
              <a:t>ain</a:t>
            </a:r>
            <a:endParaRPr b="1">
              <a:solidFill>
                <a:srgbClr val="1155CC"/>
              </a:solidFill>
            </a:endParaRPr>
          </a:p>
        </p:txBody>
      </p:sp>
      <p:sp>
        <p:nvSpPr>
          <p:cNvPr id="219" name="Google Shape;219;p32"/>
          <p:cNvSpPr txBox="1">
            <a:spLocks noGrp="1"/>
          </p:cNvSpPr>
          <p:nvPr>
            <p:ph type="body" idx="2"/>
          </p:nvPr>
        </p:nvSpPr>
        <p:spPr>
          <a:xfrm>
            <a:off x="2658600" y="1223675"/>
            <a:ext cx="6333000" cy="5634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030"/>
              <a:buNone/>
            </a:pPr>
            <a:br>
              <a:rPr lang="en-US" sz="2600" b="1" i="0">
                <a:solidFill>
                  <a:srgbClr val="222222"/>
                </a:solidFill>
              </a:rPr>
            </a:br>
            <a:r>
              <a:rPr lang="en-US" sz="3100" b="1" i="0">
                <a:solidFill>
                  <a:srgbClr val="1155CC"/>
                </a:solidFill>
                <a:latin typeface="Corbel"/>
                <a:ea typeface="Corbel"/>
                <a:cs typeface="Corbel"/>
                <a:sym typeface="Corbel"/>
              </a:rPr>
              <a:t>Agency may not allow its employees to use (more than de minimis</a:t>
            </a:r>
            <a:r>
              <a:rPr lang="en-US" sz="3100" b="1">
                <a:solidFill>
                  <a:srgbClr val="1155CC"/>
                </a:solidFill>
                <a:latin typeface="Corbel"/>
                <a:ea typeface="Corbel"/>
                <a:cs typeface="Corbel"/>
                <a:sym typeface="Corbel"/>
              </a:rPr>
              <a:t> </a:t>
            </a:r>
            <a:r>
              <a:rPr lang="en-US" sz="3100" b="1" i="0">
                <a:solidFill>
                  <a:srgbClr val="1155CC"/>
                </a:solidFill>
                <a:latin typeface="Corbel"/>
                <a:ea typeface="Corbel"/>
                <a:cs typeface="Corbel"/>
                <a:sym typeface="Corbel"/>
              </a:rPr>
              <a:t>amount of) their agency-provided cell phone as their personal cell phone unless the employees pay a reasonable fee to the agency.  Even if unlimited plan.</a:t>
            </a:r>
            <a:endParaRPr sz="3100" b="1">
              <a:solidFill>
                <a:srgbClr val="1155CC"/>
              </a:solidFill>
              <a:latin typeface="Corbel"/>
              <a:ea typeface="Corbel"/>
              <a:cs typeface="Corbel"/>
              <a:sym typeface="Corbel"/>
            </a:endParaRPr>
          </a:p>
          <a:p>
            <a:pPr marL="0" lvl="0" indent="0" algn="l" rtl="0">
              <a:lnSpc>
                <a:spcPct val="100000"/>
              </a:lnSpc>
              <a:spcBef>
                <a:spcPts val="960"/>
              </a:spcBef>
              <a:spcAft>
                <a:spcPts val="0"/>
              </a:spcAft>
              <a:buSzPts val="2610"/>
              <a:buNone/>
            </a:pPr>
            <a:r>
              <a:rPr lang="en-US" sz="3100" b="1">
                <a:solidFill>
                  <a:srgbClr val="1155CC"/>
                </a:solidFill>
                <a:latin typeface="Corbel"/>
                <a:ea typeface="Corbel"/>
                <a:cs typeface="Corbel"/>
                <a:sym typeface="Corbel"/>
              </a:rPr>
              <a:t>No </a:t>
            </a:r>
            <a:r>
              <a:rPr lang="en-US" sz="3100" b="1" i="0">
                <a:solidFill>
                  <a:srgbClr val="1155CC"/>
                </a:solidFill>
                <a:latin typeface="Corbel"/>
                <a:ea typeface="Corbel"/>
                <a:cs typeface="Corbel"/>
                <a:sym typeface="Corbel"/>
              </a:rPr>
              <a:t>commercial or political campaign use.           </a:t>
            </a:r>
            <a:endParaRPr sz="3800">
              <a:solidFill>
                <a:schemeClr val="dk1"/>
              </a:solidFill>
              <a:latin typeface="Corbel"/>
              <a:ea typeface="Corbel"/>
              <a:cs typeface="Corbel"/>
              <a:sym typeface="Corbel"/>
            </a:endParaRPr>
          </a:p>
        </p:txBody>
      </p:sp>
      <p:pic>
        <p:nvPicPr>
          <p:cNvPr id="220" name="Google Shape;220;p32" descr="Decorative image" title="cell phone"/>
          <p:cNvPicPr preferRelativeResize="0"/>
          <p:nvPr/>
        </p:nvPicPr>
        <p:blipFill rotWithShape="1">
          <a:blip r:embed="rId3">
            <a:alphaModFix/>
          </a:blip>
          <a:srcRect/>
          <a:stretch/>
        </p:blipFill>
        <p:spPr>
          <a:xfrm>
            <a:off x="0" y="2921900"/>
            <a:ext cx="2542075" cy="2258350"/>
          </a:xfrm>
          <a:prstGeom prst="rect">
            <a:avLst/>
          </a:prstGeom>
          <a:noFill/>
          <a:ln>
            <a:noFill/>
          </a:ln>
        </p:spPr>
      </p:pic>
      <p:pic>
        <p:nvPicPr>
          <p:cNvPr id="221" name="Google Shape;221;p32" descr="WV Ethics Commission logo" title="WV Ethics Commission logo"/>
          <p:cNvPicPr preferRelativeResize="0"/>
          <p:nvPr/>
        </p:nvPicPr>
        <p:blipFill rotWithShape="1">
          <a:blip r:embed="rId4">
            <a:alphaModFix/>
          </a:blip>
          <a:srcRect/>
          <a:stretch/>
        </p:blipFill>
        <p:spPr>
          <a:xfrm>
            <a:off x="0" y="66525"/>
            <a:ext cx="2037275" cy="1816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a:t>
            </a:r>
            <a:r>
              <a:rPr lang="en-US" b="1">
                <a:solidFill>
                  <a:srgbClr val="1155CC"/>
                </a:solidFill>
                <a:latin typeface="Book Antiqua"/>
                <a:ea typeface="Book Antiqua"/>
                <a:cs typeface="Book Antiqua"/>
                <a:sym typeface="Book Antiqua"/>
              </a:rPr>
              <a:t>G</a:t>
            </a:r>
            <a:r>
              <a:rPr lang="en-US" sz="4000" b="1">
                <a:solidFill>
                  <a:srgbClr val="1155CC"/>
                </a:solidFill>
                <a:latin typeface="Book Antiqua"/>
                <a:ea typeface="Book Antiqua"/>
                <a:cs typeface="Book Antiqua"/>
                <a:sym typeface="Book Antiqua"/>
              </a:rPr>
              <a:t>ain</a:t>
            </a:r>
            <a:endParaRPr b="1">
              <a:solidFill>
                <a:srgbClr val="1155CC"/>
              </a:solidFill>
            </a:endParaRPr>
          </a:p>
        </p:txBody>
      </p:sp>
      <p:sp>
        <p:nvSpPr>
          <p:cNvPr id="228" name="Google Shape;228;p33"/>
          <p:cNvSpPr txBox="1">
            <a:spLocks noGrp="1"/>
          </p:cNvSpPr>
          <p:nvPr>
            <p:ph type="body" idx="2"/>
          </p:nvPr>
        </p:nvSpPr>
        <p:spPr>
          <a:xfrm>
            <a:off x="548275" y="2235900"/>
            <a:ext cx="8526900" cy="4622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Police officer used city-owned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phone as the contact number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for his private business,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and for coaching activities,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and sent inappropriate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pictures of himself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“displaying parts of his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anatomy … </a:t>
            </a:r>
            <a:endParaRPr sz="31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3100" b="1">
                <a:solidFill>
                  <a:srgbClr val="1155CC"/>
                </a:solidFill>
                <a:latin typeface="Corbel"/>
                <a:ea typeface="Corbel"/>
                <a:cs typeface="Corbel"/>
                <a:sym typeface="Corbel"/>
              </a:rPr>
              <a:t>partially undressed.”</a:t>
            </a:r>
            <a:endParaRPr sz="3100" b="1">
              <a:solidFill>
                <a:srgbClr val="1155CC"/>
              </a:solidFill>
              <a:latin typeface="Corbel"/>
              <a:ea typeface="Corbel"/>
              <a:cs typeface="Corbel"/>
              <a:sym typeface="Corbel"/>
            </a:endParaRPr>
          </a:p>
          <a:p>
            <a:pPr marL="0" lvl="0" indent="0" algn="l" rtl="0">
              <a:lnSpc>
                <a:spcPct val="100000"/>
              </a:lnSpc>
              <a:spcBef>
                <a:spcPts val="960"/>
              </a:spcBef>
              <a:spcAft>
                <a:spcPts val="0"/>
              </a:spcAft>
              <a:buSzPts val="2610"/>
              <a:buNone/>
            </a:pPr>
            <a:r>
              <a:rPr lang="en-US" sz="3100" b="1" i="0">
                <a:solidFill>
                  <a:srgbClr val="1155CC"/>
                </a:solidFill>
                <a:latin typeface="Corbel"/>
                <a:ea typeface="Corbel"/>
                <a:cs typeface="Corbel"/>
                <a:sym typeface="Corbel"/>
              </a:rPr>
              <a:t>          </a:t>
            </a:r>
            <a:endParaRPr sz="3800">
              <a:solidFill>
                <a:schemeClr val="dk1"/>
              </a:solidFill>
              <a:latin typeface="Corbel"/>
              <a:ea typeface="Corbel"/>
              <a:cs typeface="Corbel"/>
              <a:sym typeface="Corbel"/>
            </a:endParaRPr>
          </a:p>
        </p:txBody>
      </p:sp>
      <p:pic>
        <p:nvPicPr>
          <p:cNvPr id="229" name="Google Shape;229;p33" descr="WV Ethics Commission logo" title="WV Ethics Commission logo"/>
          <p:cNvPicPr preferRelativeResize="0"/>
          <p:nvPr/>
        </p:nvPicPr>
        <p:blipFill rotWithShape="1">
          <a:blip r:embed="rId3">
            <a:alphaModFix/>
          </a:blip>
          <a:srcRect/>
          <a:stretch/>
        </p:blipFill>
        <p:spPr>
          <a:xfrm>
            <a:off x="0" y="66525"/>
            <a:ext cx="2037275" cy="1816450"/>
          </a:xfrm>
          <a:prstGeom prst="rect">
            <a:avLst/>
          </a:prstGeom>
          <a:noFill/>
          <a:ln>
            <a:noFill/>
          </a:ln>
        </p:spPr>
      </p:pic>
      <p:pic>
        <p:nvPicPr>
          <p:cNvPr id="230" name="Google Shape;230;p33" descr="Decorative Image" title="police officer in business suit in underwear on cell phone"/>
          <p:cNvPicPr preferRelativeResize="0"/>
          <p:nvPr/>
        </p:nvPicPr>
        <p:blipFill rotWithShape="1">
          <a:blip r:embed="rId4">
            <a:alphaModFix/>
          </a:blip>
          <a:srcRect t="2006" b="1997"/>
          <a:stretch/>
        </p:blipFill>
        <p:spPr>
          <a:xfrm>
            <a:off x="6047575" y="3142425"/>
            <a:ext cx="3096425" cy="3715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4" descr="Decorative image" title="law books"/>
          <p:cNvPicPr preferRelativeResize="0"/>
          <p:nvPr/>
        </p:nvPicPr>
        <p:blipFill rotWithShape="1">
          <a:blip r:embed="rId3">
            <a:alphaModFix/>
          </a:blip>
          <a:srcRect/>
          <a:stretch/>
        </p:blipFill>
        <p:spPr>
          <a:xfrm>
            <a:off x="7180884" y="4375179"/>
            <a:ext cx="1201111" cy="1201111"/>
          </a:xfrm>
          <a:prstGeom prst="rect">
            <a:avLst/>
          </a:prstGeom>
          <a:noFill/>
          <a:ln>
            <a:noFill/>
          </a:ln>
        </p:spPr>
      </p:pic>
      <p:pic>
        <p:nvPicPr>
          <p:cNvPr id="237" name="Google Shape;237;p34" descr="WV Ethics Commission logo" title="WV Ethics Commission logo"/>
          <p:cNvPicPr preferRelativeResize="0"/>
          <p:nvPr/>
        </p:nvPicPr>
        <p:blipFill rotWithShape="1">
          <a:blip r:embed="rId4">
            <a:alphaModFix/>
          </a:blip>
          <a:srcRect/>
          <a:stretch/>
        </p:blipFill>
        <p:spPr>
          <a:xfrm>
            <a:off x="0" y="66525"/>
            <a:ext cx="2037275" cy="1816450"/>
          </a:xfrm>
          <a:prstGeom prst="rect">
            <a:avLst/>
          </a:prstGeom>
          <a:noFill/>
          <a:ln>
            <a:noFill/>
          </a:ln>
        </p:spPr>
      </p:pic>
      <p:sp>
        <p:nvSpPr>
          <p:cNvPr id="238" name="Google Shape;238;p34"/>
          <p:cNvSpPr txBox="1">
            <a:spLocks noGrp="1"/>
          </p:cNvSpPr>
          <p:nvPr>
            <p:ph type="title"/>
          </p:nvPr>
        </p:nvSpPr>
        <p:spPr>
          <a:xfrm>
            <a:off x="623400" y="455417"/>
            <a:ext cx="8520600" cy="763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27500"/>
              <a:buFont typeface="Arial"/>
              <a:buNone/>
            </a:pPr>
            <a:r>
              <a:rPr lang="en-US" sz="4000" b="1">
                <a:solidFill>
                  <a:srgbClr val="0563C1"/>
                </a:solidFill>
                <a:latin typeface="Book Antiqua"/>
                <a:ea typeface="Book Antiqua"/>
                <a:cs typeface="Book Antiqua"/>
                <a:sym typeface="Book Antiqua"/>
              </a:rPr>
              <a:t>Use of Public Office for </a:t>
            </a:r>
            <a:br>
              <a:rPr lang="en-US" sz="4000" b="1">
                <a:solidFill>
                  <a:srgbClr val="0563C1"/>
                </a:solidFill>
                <a:latin typeface="Book Antiqua"/>
                <a:ea typeface="Book Antiqua"/>
                <a:cs typeface="Book Antiqua"/>
                <a:sym typeface="Book Antiqua"/>
              </a:rPr>
            </a:br>
            <a:r>
              <a:rPr lang="en-US" sz="4000" b="1">
                <a:solidFill>
                  <a:srgbClr val="0563C1"/>
                </a:solidFill>
                <a:latin typeface="Book Antiqua"/>
                <a:ea typeface="Book Antiqua"/>
                <a:cs typeface="Book Antiqua"/>
                <a:sym typeface="Book Antiqua"/>
              </a:rPr>
              <a:t>Private Gain</a:t>
            </a:r>
            <a:endParaRPr sz="1800">
              <a:solidFill>
                <a:schemeClr val="dk2"/>
              </a:solidFill>
            </a:endParaRPr>
          </a:p>
          <a:p>
            <a:pPr marL="0" lvl="0" indent="0" algn="l" rtl="0">
              <a:spcBef>
                <a:spcPts val="0"/>
              </a:spcBef>
              <a:spcAft>
                <a:spcPts val="0"/>
              </a:spcAft>
              <a:buNone/>
            </a:pPr>
            <a:endParaRPr/>
          </a:p>
        </p:txBody>
      </p:sp>
      <p:sp>
        <p:nvSpPr>
          <p:cNvPr id="239" name="Google Shape;239;p34"/>
          <p:cNvSpPr txBox="1">
            <a:spLocks noGrp="1"/>
          </p:cNvSpPr>
          <p:nvPr>
            <p:ph type="body" idx="1"/>
          </p:nvPr>
        </p:nvSpPr>
        <p:spPr>
          <a:xfrm>
            <a:off x="1640100" y="1675049"/>
            <a:ext cx="6487200" cy="4749300"/>
          </a:xfrm>
          <a:prstGeom prst="rect">
            <a:avLst/>
          </a:prstGeom>
        </p:spPr>
        <p:txBody>
          <a:bodyPr spcFirstLastPara="1" wrap="square" lIns="91425" tIns="91425" rIns="91425" bIns="91425" anchor="t" anchorCtr="0">
            <a:normAutofit fontScale="70000" lnSpcReduction="20000"/>
          </a:bodyPr>
          <a:lstStyle/>
          <a:p>
            <a:pPr marL="0" lvl="0" indent="0" algn="ctr" rtl="0">
              <a:lnSpc>
                <a:spcPct val="100000"/>
              </a:lnSpc>
              <a:spcBef>
                <a:spcPts val="0"/>
              </a:spcBef>
              <a:spcAft>
                <a:spcPts val="0"/>
              </a:spcAft>
              <a:buNone/>
            </a:pPr>
            <a:endParaRPr sz="2800">
              <a:solidFill>
                <a:srgbClr val="345D7E"/>
              </a:solidFill>
            </a:endParaRPr>
          </a:p>
          <a:p>
            <a:pPr marL="0" lvl="0" indent="0" algn="ctr" rtl="0">
              <a:lnSpc>
                <a:spcPct val="100000"/>
              </a:lnSpc>
              <a:spcBef>
                <a:spcPts val="0"/>
              </a:spcBef>
              <a:spcAft>
                <a:spcPts val="0"/>
              </a:spcAft>
              <a:buNone/>
            </a:pPr>
            <a:r>
              <a:rPr lang="en-US" sz="2800">
                <a:solidFill>
                  <a:schemeClr val="dk1"/>
                </a:solidFill>
              </a:rPr>
              <a:t>Unauthorized Spending</a:t>
            </a:r>
            <a:endParaRPr sz="2800">
              <a:solidFill>
                <a:schemeClr val="dk1"/>
              </a:solidFill>
            </a:endParaRPr>
          </a:p>
          <a:p>
            <a:pPr marL="0" lvl="0" indent="0" algn="ctr" rtl="0">
              <a:lnSpc>
                <a:spcPct val="100000"/>
              </a:lnSpc>
              <a:spcBef>
                <a:spcPts val="0"/>
              </a:spcBef>
              <a:spcAft>
                <a:spcPts val="0"/>
              </a:spcAft>
              <a:buNone/>
            </a:pPr>
            <a:endParaRPr sz="2800">
              <a:solidFill>
                <a:srgbClr val="345D7E"/>
              </a:solidFill>
            </a:endParaRPr>
          </a:p>
          <a:p>
            <a:pPr marL="457200" lvl="0" indent="0" algn="l" rtl="0">
              <a:spcBef>
                <a:spcPts val="0"/>
              </a:spcBef>
              <a:spcAft>
                <a:spcPts val="0"/>
              </a:spcAft>
              <a:buNone/>
            </a:pPr>
            <a:r>
              <a:rPr lang="en-US" sz="3100" b="1">
                <a:solidFill>
                  <a:srgbClr val="1155CC"/>
                </a:solidFill>
                <a:latin typeface="Corbel"/>
                <a:ea typeface="Corbel"/>
                <a:cs typeface="Corbel"/>
                <a:sym typeface="Corbel"/>
              </a:rPr>
              <a:t>The Ethics Commission has limited involvement in determining whether a proposed expenditure is okay.    </a:t>
            </a:r>
            <a:endParaRPr sz="3500" b="1">
              <a:solidFill>
                <a:srgbClr val="1155CC"/>
              </a:solidFill>
              <a:latin typeface="Corbel"/>
              <a:ea typeface="Corbel"/>
              <a:cs typeface="Corbel"/>
              <a:sym typeface="Corbel"/>
            </a:endParaRPr>
          </a:p>
          <a:p>
            <a:pPr marL="1200150" lvl="2" indent="-309245" algn="l" rtl="0">
              <a:lnSpc>
                <a:spcPct val="150000"/>
              </a:lnSpc>
              <a:spcBef>
                <a:spcPts val="0"/>
              </a:spcBef>
              <a:spcAft>
                <a:spcPts val="0"/>
              </a:spcAft>
              <a:buClr>
                <a:srgbClr val="1155CC"/>
              </a:buClr>
              <a:buSzPct val="100000"/>
              <a:buFont typeface="Corbel"/>
              <a:buChar char="•"/>
            </a:pPr>
            <a:r>
              <a:rPr lang="en-US" sz="3100" b="1">
                <a:solidFill>
                  <a:srgbClr val="1155CC"/>
                </a:solidFill>
                <a:latin typeface="Corbel"/>
                <a:ea typeface="Corbel"/>
                <a:cs typeface="Corbel"/>
                <a:sym typeface="Corbel"/>
              </a:rPr>
              <a:t>W. Va. Code 				</a:t>
            </a:r>
            <a:endParaRPr sz="2700" b="1">
              <a:solidFill>
                <a:srgbClr val="1155CC"/>
              </a:solidFill>
              <a:latin typeface="Corbel"/>
              <a:ea typeface="Corbel"/>
              <a:cs typeface="Corbel"/>
              <a:sym typeface="Corbel"/>
            </a:endParaRPr>
          </a:p>
          <a:p>
            <a:pPr marL="1200150" lvl="2" indent="-309245" algn="l" rtl="0">
              <a:lnSpc>
                <a:spcPct val="150000"/>
              </a:lnSpc>
              <a:spcBef>
                <a:spcPts val="0"/>
              </a:spcBef>
              <a:spcAft>
                <a:spcPts val="0"/>
              </a:spcAft>
              <a:buClr>
                <a:srgbClr val="1155CC"/>
              </a:buClr>
              <a:buSzPct val="100000"/>
              <a:buFont typeface="Corbel"/>
              <a:buChar char="•"/>
            </a:pPr>
            <a:r>
              <a:rPr lang="en-US" sz="3100" b="1">
                <a:solidFill>
                  <a:srgbClr val="1155CC"/>
                </a:solidFill>
                <a:latin typeface="Corbel"/>
                <a:ea typeface="Corbel"/>
                <a:cs typeface="Corbel"/>
                <a:sym typeface="Corbel"/>
              </a:rPr>
              <a:t>Legislative Rules</a:t>
            </a:r>
            <a:endParaRPr sz="2700" b="1">
              <a:solidFill>
                <a:srgbClr val="1155CC"/>
              </a:solidFill>
              <a:latin typeface="Corbel"/>
              <a:ea typeface="Corbel"/>
              <a:cs typeface="Corbel"/>
              <a:sym typeface="Corbel"/>
            </a:endParaRPr>
          </a:p>
          <a:p>
            <a:pPr marL="1200150" lvl="2" indent="-309245" algn="l" rtl="0">
              <a:lnSpc>
                <a:spcPct val="150000"/>
              </a:lnSpc>
              <a:spcBef>
                <a:spcPts val="0"/>
              </a:spcBef>
              <a:spcAft>
                <a:spcPts val="0"/>
              </a:spcAft>
              <a:buClr>
                <a:srgbClr val="1155CC"/>
              </a:buClr>
              <a:buSzPct val="100000"/>
              <a:buFont typeface="Corbel"/>
              <a:buChar char="•"/>
            </a:pPr>
            <a:r>
              <a:rPr lang="en-US" sz="3100" b="1">
                <a:solidFill>
                  <a:srgbClr val="1155CC"/>
                </a:solidFill>
                <a:latin typeface="Corbel"/>
                <a:ea typeface="Corbel"/>
                <a:cs typeface="Corbel"/>
                <a:sym typeface="Corbel"/>
              </a:rPr>
              <a:t>Attorney General Opinions</a:t>
            </a:r>
            <a:endParaRPr sz="2700" b="1">
              <a:solidFill>
                <a:srgbClr val="1155CC"/>
              </a:solidFill>
              <a:latin typeface="Corbel"/>
              <a:ea typeface="Corbel"/>
              <a:cs typeface="Corbel"/>
              <a:sym typeface="Corbel"/>
            </a:endParaRPr>
          </a:p>
          <a:p>
            <a:pPr marL="1200150" lvl="2" indent="-309245" algn="l" rtl="0">
              <a:lnSpc>
                <a:spcPct val="150000"/>
              </a:lnSpc>
              <a:spcBef>
                <a:spcPts val="0"/>
              </a:spcBef>
              <a:spcAft>
                <a:spcPts val="0"/>
              </a:spcAft>
              <a:buClr>
                <a:srgbClr val="1155CC"/>
              </a:buClr>
              <a:buSzPct val="100000"/>
              <a:buFont typeface="Corbel"/>
              <a:buChar char="•"/>
            </a:pPr>
            <a:r>
              <a:rPr lang="en-US" sz="3100" b="1">
                <a:solidFill>
                  <a:srgbClr val="1155CC"/>
                </a:solidFill>
                <a:latin typeface="Corbel"/>
                <a:ea typeface="Corbel"/>
                <a:cs typeface="Corbel"/>
                <a:sym typeface="Corbel"/>
              </a:rPr>
              <a:t>Auditor Opinion Letters</a:t>
            </a:r>
            <a:endParaRPr sz="2700" b="1">
              <a:solidFill>
                <a:srgbClr val="1155CC"/>
              </a:solidFill>
              <a:latin typeface="Corbel"/>
              <a:ea typeface="Corbel"/>
              <a:cs typeface="Corbel"/>
              <a:sym typeface="Corbel"/>
            </a:endParaRPr>
          </a:p>
          <a:p>
            <a:pPr marL="1200150" lvl="2" indent="-309245" algn="l" rtl="0">
              <a:lnSpc>
                <a:spcPct val="150000"/>
              </a:lnSpc>
              <a:spcBef>
                <a:spcPts val="0"/>
              </a:spcBef>
              <a:spcAft>
                <a:spcPts val="0"/>
              </a:spcAft>
              <a:buClr>
                <a:srgbClr val="1155CC"/>
              </a:buClr>
              <a:buSzPct val="100000"/>
              <a:buFont typeface="Corbel"/>
              <a:buChar char="•"/>
            </a:pPr>
            <a:r>
              <a:rPr lang="en-US" sz="3100" b="1">
                <a:solidFill>
                  <a:srgbClr val="1155CC"/>
                </a:solidFill>
                <a:latin typeface="Corbel"/>
                <a:ea typeface="Corbel"/>
                <a:cs typeface="Corbel"/>
                <a:sym typeface="Corbel"/>
              </a:rPr>
              <a:t>Agency’s attorney</a:t>
            </a:r>
            <a:endParaRPr sz="2700" b="1">
              <a:solidFill>
                <a:srgbClr val="1155CC"/>
              </a:solidFill>
              <a:latin typeface="Corbel"/>
              <a:ea typeface="Corbel"/>
              <a:cs typeface="Corbel"/>
              <a:sym typeface="Corbel"/>
            </a:endParaRPr>
          </a:p>
          <a:p>
            <a:pPr marL="0" lvl="0" indent="0" algn="l" rtl="0">
              <a:lnSpc>
                <a:spcPct val="100000"/>
              </a:lnSpc>
              <a:spcBef>
                <a:spcPts val="0"/>
              </a:spcBef>
              <a:spcAft>
                <a:spcPts val="0"/>
              </a:spcAft>
              <a:buNone/>
            </a:pPr>
            <a:endParaRPr sz="2000" b="1">
              <a:solidFill>
                <a:srgbClr val="0563C1"/>
              </a:solidFill>
              <a:latin typeface="Corbel"/>
              <a:ea typeface="Corbel"/>
              <a:cs typeface="Corbel"/>
              <a:sym typeface="Corbel"/>
            </a:endParaRPr>
          </a:p>
          <a:p>
            <a:pPr marL="0" lvl="0" indent="0" algn="l" rtl="0">
              <a:spcBef>
                <a:spcPts val="0"/>
              </a:spcBef>
              <a:spcAft>
                <a:spcPts val="0"/>
              </a:spcAft>
              <a:buNone/>
            </a:pPr>
            <a:endParaRPr sz="1100">
              <a:solidFill>
                <a:schemeClr val="dk1"/>
              </a:solidFill>
            </a:endParaRPr>
          </a:p>
          <a:p>
            <a:pPr marL="0" lvl="0" indent="0" algn="ctr" rtl="0">
              <a:lnSpc>
                <a:spcPct val="100000"/>
              </a:lnSpc>
              <a:spcBef>
                <a:spcPts val="0"/>
              </a:spcBef>
              <a:spcAft>
                <a:spcPts val="0"/>
              </a:spcAft>
              <a:buClr>
                <a:schemeClr val="dk1"/>
              </a:buClr>
              <a:buSzPct val="39286"/>
              <a:buFont typeface="Arial"/>
              <a:buNone/>
            </a:pPr>
            <a:endParaRPr sz="2800">
              <a:solidFill>
                <a:srgbClr val="345D7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311700" y="6"/>
            <a:ext cx="8520600" cy="13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500" b="1">
                <a:solidFill>
                  <a:srgbClr val="1155CC"/>
                </a:solidFill>
                <a:latin typeface="Book Antiqua"/>
                <a:ea typeface="Book Antiqua"/>
                <a:cs typeface="Book Antiqua"/>
                <a:sym typeface="Book Antiqua"/>
              </a:rPr>
              <a:t>Use of Public Office for </a:t>
            </a:r>
            <a:br>
              <a:rPr lang="en-US" sz="3500" b="1">
                <a:solidFill>
                  <a:srgbClr val="1155CC"/>
                </a:solidFill>
                <a:latin typeface="Book Antiqua"/>
                <a:ea typeface="Book Antiqua"/>
                <a:cs typeface="Book Antiqua"/>
                <a:sym typeface="Book Antiqua"/>
              </a:rPr>
            </a:br>
            <a:r>
              <a:rPr lang="en-US" sz="3500" b="1">
                <a:solidFill>
                  <a:srgbClr val="1155CC"/>
                </a:solidFill>
                <a:latin typeface="Book Antiqua"/>
                <a:ea typeface="Book Antiqua"/>
                <a:cs typeface="Book Antiqua"/>
                <a:sym typeface="Book Antiqua"/>
              </a:rPr>
              <a:t>Private Gain</a:t>
            </a:r>
            <a:endParaRPr sz="3500" b="1">
              <a:solidFill>
                <a:srgbClr val="1155CC"/>
              </a:solidFill>
              <a:latin typeface="Book Antiqua"/>
              <a:ea typeface="Book Antiqua"/>
              <a:cs typeface="Book Antiqua"/>
              <a:sym typeface="Book Antiqua"/>
            </a:endParaRPr>
          </a:p>
          <a:p>
            <a:pPr marL="0" lvl="0" indent="0" algn="l" rtl="0">
              <a:spcBef>
                <a:spcPts val="0"/>
              </a:spcBef>
              <a:spcAft>
                <a:spcPts val="0"/>
              </a:spcAft>
              <a:buNone/>
            </a:pPr>
            <a:endParaRPr/>
          </a:p>
        </p:txBody>
      </p:sp>
      <p:sp>
        <p:nvSpPr>
          <p:cNvPr id="246" name="Google Shape;246;p3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285750" lvl="0" indent="0" algn="l" rtl="0">
              <a:lnSpc>
                <a:spcPct val="100000"/>
              </a:lnSpc>
              <a:spcBef>
                <a:spcPts val="520"/>
              </a:spcBef>
              <a:spcAft>
                <a:spcPts val="0"/>
              </a:spcAft>
              <a:buClr>
                <a:schemeClr val="dk1"/>
              </a:buClr>
              <a:buSzPts val="1100"/>
              <a:buFont typeface="Arial"/>
              <a:buNone/>
            </a:pPr>
            <a:endParaRPr sz="2400" dirty="0"/>
          </a:p>
          <a:p>
            <a:pPr marL="0" lvl="0" indent="0" algn="ctr" rtl="0">
              <a:lnSpc>
                <a:spcPct val="100000"/>
              </a:lnSpc>
              <a:spcBef>
                <a:spcPts val="0"/>
              </a:spcBef>
              <a:spcAft>
                <a:spcPts val="0"/>
              </a:spcAft>
              <a:buNone/>
            </a:pPr>
            <a:r>
              <a:rPr lang="en-US" sz="2400" dirty="0">
                <a:solidFill>
                  <a:schemeClr val="dk1"/>
                </a:solidFill>
              </a:rPr>
              <a:t>	Spending Public Funds</a:t>
            </a:r>
            <a:endParaRPr sz="2400" dirty="0">
              <a:solidFill>
                <a:schemeClr val="dk1"/>
              </a:solidFill>
            </a:endParaRPr>
          </a:p>
          <a:p>
            <a:pPr marL="0" lvl="0" indent="0" algn="ctr" rtl="0">
              <a:lnSpc>
                <a:spcPct val="100000"/>
              </a:lnSpc>
              <a:spcBef>
                <a:spcPts val="0"/>
              </a:spcBef>
              <a:spcAft>
                <a:spcPts val="0"/>
              </a:spcAft>
              <a:buClr>
                <a:schemeClr val="dk1"/>
              </a:buClr>
              <a:buSzPts val="1100"/>
              <a:buFont typeface="Arial"/>
              <a:buNone/>
            </a:pPr>
            <a:endParaRPr sz="2400" dirty="0">
              <a:solidFill>
                <a:srgbClr val="345D7E"/>
              </a:solidFill>
            </a:endParaRPr>
          </a:p>
          <a:p>
            <a:pPr marL="285750" lvl="0" indent="0" algn="l" rtl="0">
              <a:lnSpc>
                <a:spcPct val="100000"/>
              </a:lnSpc>
              <a:spcBef>
                <a:spcPts val="520"/>
              </a:spcBef>
              <a:spcAft>
                <a:spcPts val="0"/>
              </a:spcAft>
              <a:buClr>
                <a:schemeClr val="dk1"/>
              </a:buClr>
              <a:buSzPts val="1100"/>
              <a:buFont typeface="Arial"/>
              <a:buNone/>
            </a:pPr>
            <a:r>
              <a:rPr lang="en-US" sz="2400" b="1" u="sng" dirty="0">
                <a:solidFill>
                  <a:srgbClr val="1155CC"/>
                </a:solidFill>
                <a:latin typeface="Corbel"/>
                <a:ea typeface="Corbel"/>
                <a:cs typeface="Corbel"/>
                <a:sym typeface="Corbel"/>
              </a:rPr>
              <a:t>2025-03</a:t>
            </a:r>
            <a:r>
              <a:rPr lang="en-US" sz="2400" b="1" dirty="0">
                <a:solidFill>
                  <a:srgbClr val="1155CC"/>
                </a:solidFill>
                <a:latin typeface="Corbel"/>
                <a:ea typeface="Corbel"/>
                <a:cs typeface="Corbel"/>
                <a:sym typeface="Corbel"/>
              </a:rPr>
              <a:t> County Clerk may approve the use of county funds for an elected county official to attend the annual West Virginia Leadership program . . . </a:t>
            </a:r>
            <a:endParaRPr sz="2400" b="1" dirty="0">
              <a:solidFill>
                <a:srgbClr val="1155CC"/>
              </a:solidFill>
              <a:latin typeface="Corbel"/>
              <a:ea typeface="Corbel"/>
              <a:cs typeface="Corbel"/>
              <a:sym typeface="Corbel"/>
            </a:endParaRPr>
          </a:p>
          <a:p>
            <a:pPr marL="285750" lvl="0" indent="0" algn="l" rtl="0">
              <a:lnSpc>
                <a:spcPct val="100000"/>
              </a:lnSpc>
              <a:spcBef>
                <a:spcPts val="520"/>
              </a:spcBef>
              <a:spcAft>
                <a:spcPts val="0"/>
              </a:spcAft>
              <a:buClr>
                <a:schemeClr val="dk1"/>
              </a:buClr>
              <a:buSzPts val="1100"/>
              <a:buFont typeface="Arial"/>
              <a:buNone/>
            </a:pPr>
            <a:r>
              <a:rPr lang="en-US" sz="2400" b="1" dirty="0">
                <a:solidFill>
                  <a:srgbClr val="1155CC"/>
                </a:solidFill>
                <a:latin typeface="Corbel"/>
                <a:ea typeface="Corbel"/>
                <a:cs typeface="Corbel"/>
                <a:sym typeface="Corbel"/>
              </a:rPr>
              <a:t>								</a:t>
            </a:r>
            <a:r>
              <a:rPr lang="en-US" sz="2400" b="1" dirty="0">
                <a:solidFill>
                  <a:srgbClr val="1155CC"/>
                </a:solidFill>
                <a:highlight>
                  <a:srgbClr val="FFFF00"/>
                </a:highlight>
                <a:latin typeface="Corbel"/>
                <a:ea typeface="Corbel"/>
                <a:cs typeface="Corbel"/>
                <a:sym typeface="Corbel"/>
              </a:rPr>
              <a:t>IF</a:t>
            </a:r>
            <a:endParaRPr sz="2400" b="1" dirty="0">
              <a:solidFill>
                <a:srgbClr val="1155CC"/>
              </a:solidFill>
              <a:highlight>
                <a:srgbClr val="FFFF00"/>
              </a:highlight>
              <a:latin typeface="Corbel"/>
              <a:ea typeface="Corbel"/>
              <a:cs typeface="Corbel"/>
              <a:sym typeface="Corbel"/>
            </a:endParaRPr>
          </a:p>
          <a:p>
            <a:pPr marL="285750" lvl="0" indent="0" algn="l" rtl="0">
              <a:lnSpc>
                <a:spcPct val="100000"/>
              </a:lnSpc>
              <a:spcBef>
                <a:spcPts val="520"/>
              </a:spcBef>
              <a:spcAft>
                <a:spcPts val="0"/>
              </a:spcAft>
              <a:buClr>
                <a:schemeClr val="dk1"/>
              </a:buClr>
              <a:buSzPts val="1100"/>
              <a:buFont typeface="Arial"/>
              <a:buNone/>
            </a:pPr>
            <a:r>
              <a:rPr lang="en-US" sz="2400" b="1" dirty="0">
                <a:solidFill>
                  <a:srgbClr val="1155CC"/>
                </a:solidFill>
                <a:latin typeface="Corbel"/>
                <a:ea typeface="Corbel"/>
                <a:cs typeface="Corbel"/>
                <a:sym typeface="Corbel"/>
              </a:rPr>
              <a:t>there is express or implied authority to do so </a:t>
            </a:r>
            <a:r>
              <a:rPr lang="en-US" sz="2400" b="1" dirty="0">
                <a:solidFill>
                  <a:srgbClr val="1155CC"/>
                </a:solidFill>
                <a:highlight>
                  <a:schemeClr val="accent6"/>
                </a:highlight>
                <a:latin typeface="Corbel"/>
                <a:ea typeface="Corbel"/>
                <a:cs typeface="Corbel"/>
                <a:sym typeface="Corbel"/>
              </a:rPr>
              <a:t>or </a:t>
            </a:r>
            <a:r>
              <a:rPr lang="en-US" sz="2400" b="1" dirty="0">
                <a:solidFill>
                  <a:srgbClr val="1155CC"/>
                </a:solidFill>
                <a:latin typeface="Corbel"/>
                <a:ea typeface="Corbel"/>
                <a:cs typeface="Corbel"/>
                <a:sym typeface="Corbel"/>
              </a:rPr>
              <a:t>if there is an overriding public benefit that justifies the County paying these expenses.  </a:t>
            </a:r>
            <a:endParaRPr sz="2400" b="1" dirty="0">
              <a:solidFill>
                <a:srgbClr val="1155CC"/>
              </a:solidFill>
              <a:latin typeface="Corbel"/>
              <a:ea typeface="Corbel"/>
              <a:cs typeface="Corbel"/>
              <a:sym typeface="Corbel"/>
            </a:endParaRPr>
          </a:p>
          <a:p>
            <a:pPr marL="285750" lvl="0" indent="0" algn="l" rtl="0">
              <a:lnSpc>
                <a:spcPct val="100000"/>
              </a:lnSpc>
              <a:spcBef>
                <a:spcPts val="520"/>
              </a:spcBef>
              <a:spcAft>
                <a:spcPts val="0"/>
              </a:spcAft>
              <a:buClr>
                <a:schemeClr val="dk1"/>
              </a:buClr>
              <a:buSzPts val="1100"/>
              <a:buFont typeface="Arial"/>
              <a:buNone/>
            </a:pPr>
            <a:endParaRPr sz="2400" b="1" dirty="0"/>
          </a:p>
          <a:p>
            <a:pPr marL="285750" lvl="0" indent="0" algn="l" rtl="0">
              <a:lnSpc>
                <a:spcPct val="100000"/>
              </a:lnSpc>
              <a:spcBef>
                <a:spcPts val="520"/>
              </a:spcBef>
              <a:spcAft>
                <a:spcPts val="0"/>
              </a:spcAft>
              <a:buClr>
                <a:schemeClr val="dk1"/>
              </a:buClr>
              <a:buSzPts val="1100"/>
              <a:buFont typeface="Arial"/>
              <a:buNone/>
            </a:pPr>
            <a:r>
              <a:rPr lang="en-US" sz="2400" dirty="0"/>
              <a:t>		</a:t>
            </a:r>
            <a:endParaRPr sz="2400" dirty="0"/>
          </a:p>
          <a:p>
            <a:pPr marL="0" lvl="0" indent="0" algn="l" rtl="0">
              <a:spcBef>
                <a:spcPts val="0"/>
              </a:spcBef>
              <a:spcAft>
                <a:spcPts val="1200"/>
              </a:spcAft>
              <a:buNone/>
            </a:pPr>
            <a:endParaRPr dirty="0"/>
          </a:p>
        </p:txBody>
      </p:sp>
      <p:pic>
        <p:nvPicPr>
          <p:cNvPr id="247" name="Google Shape;247;p35" descr="Decorative Image" title="leadership sign"/>
          <p:cNvPicPr preferRelativeResize="0"/>
          <p:nvPr/>
        </p:nvPicPr>
        <p:blipFill>
          <a:blip r:embed="rId3">
            <a:alphaModFix/>
          </a:blip>
          <a:stretch>
            <a:fillRect/>
          </a:stretch>
        </p:blipFill>
        <p:spPr>
          <a:xfrm>
            <a:off x="6111800" y="5275950"/>
            <a:ext cx="2611400" cy="1479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195263" y="228600"/>
            <a:ext cx="8015400" cy="914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345D7E"/>
              </a:buClr>
              <a:buSzPct val="100000"/>
              <a:buFont typeface="Book Antiqua"/>
              <a:buNone/>
            </a:pP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Gain</a:t>
            </a:r>
            <a:endParaRPr/>
          </a:p>
        </p:txBody>
      </p:sp>
      <p:sp>
        <p:nvSpPr>
          <p:cNvPr id="254" name="Google Shape;254;p36"/>
          <p:cNvSpPr txBox="1">
            <a:spLocks noGrp="1"/>
          </p:cNvSpPr>
          <p:nvPr>
            <p:ph type="body" idx="1"/>
          </p:nvPr>
        </p:nvSpPr>
        <p:spPr>
          <a:xfrm>
            <a:off x="609600" y="1600200"/>
            <a:ext cx="3886200" cy="4419600"/>
          </a:xfrm>
          <a:prstGeom prst="rect">
            <a:avLst/>
          </a:prstGeom>
        </p:spPr>
        <p:txBody>
          <a:bodyPr spcFirstLastPara="1" wrap="square" lIns="91425" tIns="45700" rIns="91425" bIns="45700" anchor="ctr" anchorCtr="0">
            <a:normAutofit fontScale="25000" lnSpcReduction="20000"/>
          </a:bodyPr>
          <a:lstStyle/>
          <a:p>
            <a:pPr marL="285750" lvl="0" indent="-285750" algn="l" rtl="0">
              <a:spcBef>
                <a:spcPts val="520"/>
              </a:spcBef>
              <a:spcAft>
                <a:spcPts val="0"/>
              </a:spcAft>
              <a:buClr>
                <a:schemeClr val="dk1"/>
              </a:buClr>
              <a:buSzPct val="145000"/>
              <a:buFont typeface="Noto Sans Symbols"/>
              <a:buNone/>
            </a:pPr>
            <a:endParaRPr sz="2600" b="1"/>
          </a:p>
          <a:p>
            <a:pPr marL="285750" lvl="0" indent="0" algn="l" rtl="0">
              <a:spcBef>
                <a:spcPts val="520"/>
              </a:spcBef>
              <a:spcAft>
                <a:spcPts val="0"/>
              </a:spcAft>
              <a:buClr>
                <a:schemeClr val="dk1"/>
              </a:buClr>
              <a:buSzPct val="34907"/>
              <a:buFont typeface="Noto Sans Symbols"/>
              <a:buNone/>
            </a:pPr>
            <a:r>
              <a:rPr lang="en-US" sz="10800" b="1">
                <a:solidFill>
                  <a:srgbClr val="0563C1"/>
                </a:solidFill>
                <a:latin typeface="Corbel"/>
                <a:ea typeface="Corbel"/>
                <a:cs typeface="Corbel"/>
                <a:sym typeface="Corbel"/>
              </a:rPr>
              <a:t>If an elected </a:t>
            </a:r>
            <a:r>
              <a:rPr lang="en-US" sz="10800" b="1">
                <a:solidFill>
                  <a:srgbClr val="0563C1"/>
                </a:solidFill>
                <a:highlight>
                  <a:schemeClr val="accent6"/>
                </a:highlight>
                <a:latin typeface="Corbel"/>
                <a:ea typeface="Corbel"/>
                <a:cs typeface="Corbel"/>
                <a:sym typeface="Corbel"/>
              </a:rPr>
              <a:t>public county official claims</a:t>
            </a:r>
            <a:r>
              <a:rPr lang="en-US" sz="10800" b="1">
                <a:solidFill>
                  <a:srgbClr val="0563C1"/>
                </a:solidFill>
                <a:latin typeface="Corbel"/>
                <a:ea typeface="Corbel"/>
                <a:cs typeface="Corbel"/>
                <a:sym typeface="Corbel"/>
              </a:rPr>
              <a:t> that his or her participation in a program provides </a:t>
            </a:r>
            <a:r>
              <a:rPr lang="en-US" sz="10800" b="1">
                <a:solidFill>
                  <a:srgbClr val="0563C1"/>
                </a:solidFill>
                <a:highlight>
                  <a:schemeClr val="accent6"/>
                </a:highlight>
                <a:latin typeface="Corbel"/>
                <a:ea typeface="Corbel"/>
                <a:cs typeface="Corbel"/>
                <a:sym typeface="Corbel"/>
              </a:rPr>
              <a:t>an overriding public benefit</a:t>
            </a:r>
            <a:r>
              <a:rPr lang="en-US" sz="10800" b="1">
                <a:solidFill>
                  <a:srgbClr val="0563C1"/>
                </a:solidFill>
                <a:latin typeface="Corbel"/>
                <a:ea typeface="Corbel"/>
                <a:cs typeface="Corbel"/>
                <a:sym typeface="Corbel"/>
              </a:rPr>
              <a:t> and the request is </a:t>
            </a:r>
            <a:r>
              <a:rPr lang="en-US" sz="10800" b="1">
                <a:solidFill>
                  <a:srgbClr val="0563C1"/>
                </a:solidFill>
                <a:highlight>
                  <a:schemeClr val="accent6"/>
                </a:highlight>
                <a:latin typeface="Corbel"/>
                <a:ea typeface="Corbel"/>
                <a:cs typeface="Corbel"/>
                <a:sym typeface="Corbel"/>
              </a:rPr>
              <a:t>not illegal on its face</a:t>
            </a:r>
            <a:r>
              <a:rPr lang="en-US" sz="10800" b="1">
                <a:solidFill>
                  <a:srgbClr val="0563C1"/>
                </a:solidFill>
                <a:latin typeface="Corbel"/>
                <a:ea typeface="Corbel"/>
                <a:cs typeface="Corbel"/>
                <a:sym typeface="Corbel"/>
              </a:rPr>
              <a:t>, then the county clerk may approve the payment.</a:t>
            </a:r>
            <a:endParaRPr sz="5600">
              <a:solidFill>
                <a:srgbClr val="0563C1"/>
              </a:solidFill>
              <a:latin typeface="Corbel"/>
              <a:ea typeface="Corbel"/>
              <a:cs typeface="Corbel"/>
              <a:sym typeface="Corbel"/>
            </a:endParaRPr>
          </a:p>
          <a:p>
            <a:pPr marL="285750" lvl="0" indent="0" algn="l" rtl="0">
              <a:spcBef>
                <a:spcPts val="520"/>
              </a:spcBef>
              <a:spcAft>
                <a:spcPts val="0"/>
              </a:spcAft>
              <a:buClr>
                <a:schemeClr val="dk1"/>
              </a:buClr>
              <a:buSzPct val="39270"/>
              <a:buFont typeface="Noto Sans Symbols"/>
              <a:buNone/>
            </a:pPr>
            <a:r>
              <a:rPr lang="en-US" sz="9600" b="1" u="sng">
                <a:solidFill>
                  <a:srgbClr val="1155CC"/>
                </a:solidFill>
                <a:latin typeface="Corbel"/>
                <a:ea typeface="Corbel"/>
                <a:cs typeface="Corbel"/>
                <a:sym typeface="Corbel"/>
              </a:rPr>
              <a:t>2025-03</a:t>
            </a:r>
            <a:r>
              <a:rPr lang="en-US" sz="9600" b="1">
                <a:solidFill>
                  <a:srgbClr val="1155CC"/>
                </a:solidFill>
                <a:latin typeface="Corbel"/>
                <a:ea typeface="Corbel"/>
                <a:cs typeface="Corbel"/>
                <a:sym typeface="Corbel"/>
              </a:rPr>
              <a:t> </a:t>
            </a:r>
            <a:endParaRPr/>
          </a:p>
        </p:txBody>
      </p:sp>
      <p:pic>
        <p:nvPicPr>
          <p:cNvPr id="255" name="Google Shape;255;p36" descr="decorative Image" title="crazy old woman with approved stamped on her forehead and holding approved stamp"/>
          <p:cNvPicPr preferRelativeResize="0"/>
          <p:nvPr/>
        </p:nvPicPr>
        <p:blipFill>
          <a:blip r:embed="rId3">
            <a:alphaModFix/>
          </a:blip>
          <a:stretch>
            <a:fillRect/>
          </a:stretch>
        </p:blipFill>
        <p:spPr>
          <a:xfrm>
            <a:off x="4687850" y="2225075"/>
            <a:ext cx="4064975" cy="3640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ctrTitle"/>
          </p:nvPr>
        </p:nvSpPr>
        <p:spPr>
          <a:xfrm>
            <a:off x="1925625" y="182025"/>
            <a:ext cx="6835200" cy="13563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564"/>
              <a:buFont typeface="Levenim MT"/>
              <a:buNone/>
            </a:pPr>
            <a:br>
              <a:rPr lang="en-US" sz="3853" b="1">
                <a:solidFill>
                  <a:srgbClr val="1155CC"/>
                </a:solidFill>
                <a:latin typeface="Book Antiqua"/>
                <a:ea typeface="Book Antiqua"/>
                <a:cs typeface="Book Antiqua"/>
                <a:sym typeface="Book Antiqua"/>
              </a:rPr>
            </a:br>
            <a:br>
              <a:rPr lang="en-US" sz="3853" b="1">
                <a:solidFill>
                  <a:srgbClr val="1155CC"/>
                </a:solidFill>
                <a:latin typeface="Book Antiqua"/>
                <a:ea typeface="Book Antiqua"/>
                <a:cs typeface="Book Antiqua"/>
                <a:sym typeface="Book Antiqua"/>
              </a:rPr>
            </a:br>
            <a:br>
              <a:rPr lang="en-US" sz="3853" b="1">
                <a:solidFill>
                  <a:srgbClr val="1155CC"/>
                </a:solidFill>
                <a:latin typeface="Book Antiqua"/>
                <a:ea typeface="Book Antiqua"/>
                <a:cs typeface="Book Antiqua"/>
                <a:sym typeface="Book Antiqua"/>
              </a:rPr>
            </a:br>
            <a:br>
              <a:rPr lang="en-US" sz="3853" b="1">
                <a:solidFill>
                  <a:srgbClr val="1155CC"/>
                </a:solidFill>
                <a:latin typeface="Book Antiqua"/>
                <a:ea typeface="Book Antiqua"/>
                <a:cs typeface="Book Antiqua"/>
                <a:sym typeface="Book Antiqua"/>
              </a:rPr>
            </a:br>
            <a:br>
              <a:rPr lang="en-US" sz="3853" b="1">
                <a:solidFill>
                  <a:srgbClr val="1155CC"/>
                </a:solidFill>
                <a:latin typeface="Book Antiqua"/>
                <a:ea typeface="Book Antiqua"/>
                <a:cs typeface="Book Antiqua"/>
                <a:sym typeface="Book Antiqua"/>
              </a:rPr>
            </a:br>
            <a:r>
              <a:rPr lang="en-US" sz="3853" b="1">
                <a:solidFill>
                  <a:srgbClr val="1155CC"/>
                </a:solidFill>
                <a:latin typeface="Book Antiqua"/>
                <a:ea typeface="Book Antiqua"/>
                <a:cs typeface="Book Antiqua"/>
                <a:sym typeface="Book Antiqua"/>
              </a:rPr>
              <a:t>    </a:t>
            </a:r>
            <a:r>
              <a:rPr lang="en-US" sz="4309" b="1">
                <a:solidFill>
                  <a:srgbClr val="1155CC"/>
                </a:solidFill>
                <a:latin typeface="Book Antiqua"/>
                <a:ea typeface="Book Antiqua"/>
                <a:cs typeface="Book Antiqua"/>
                <a:sym typeface="Book Antiqua"/>
              </a:rPr>
              <a:t>WV Ethics Commission</a:t>
            </a:r>
            <a:endParaRPr sz="5114" b="1">
              <a:solidFill>
                <a:srgbClr val="1155CC"/>
              </a:solidFill>
              <a:latin typeface="Book Antiqua"/>
              <a:ea typeface="Book Antiqua"/>
              <a:cs typeface="Book Antiqua"/>
              <a:sym typeface="Book Antiqua"/>
            </a:endParaRPr>
          </a:p>
        </p:txBody>
      </p:sp>
      <p:sp>
        <p:nvSpPr>
          <p:cNvPr id="103" name="Google Shape;103;p19"/>
          <p:cNvSpPr txBox="1">
            <a:spLocks noGrp="1"/>
          </p:cNvSpPr>
          <p:nvPr>
            <p:ph type="subTitle" idx="1"/>
          </p:nvPr>
        </p:nvSpPr>
        <p:spPr>
          <a:xfrm>
            <a:off x="664049" y="2144650"/>
            <a:ext cx="8310617" cy="43803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1000"/>
              </a:spcBef>
              <a:spcAft>
                <a:spcPts val="0"/>
              </a:spcAft>
              <a:buClr>
                <a:srgbClr val="1155CC"/>
              </a:buClr>
              <a:buSzPts val="4000"/>
              <a:buFont typeface="Corbel"/>
              <a:buChar char="●"/>
            </a:pPr>
            <a:r>
              <a:rPr lang="en-US" sz="4000" b="1" dirty="0">
                <a:solidFill>
                  <a:srgbClr val="1155CC"/>
                </a:solidFill>
                <a:latin typeface="Corbel"/>
                <a:ea typeface="Corbel"/>
                <a:cs typeface="Corbel"/>
                <a:sym typeface="Corbel"/>
              </a:rPr>
              <a:t>School Board eligibility </a:t>
            </a:r>
            <a:endParaRPr sz="4000" b="1" dirty="0">
              <a:solidFill>
                <a:srgbClr val="1155CC"/>
              </a:solidFill>
              <a:latin typeface="Corbel"/>
              <a:ea typeface="Corbel"/>
              <a:cs typeface="Corbel"/>
              <a:sym typeface="Corbel"/>
            </a:endParaRPr>
          </a:p>
          <a:p>
            <a:pPr marL="457200" lvl="0" indent="-457200" algn="l" rtl="0">
              <a:lnSpc>
                <a:spcPct val="100000"/>
              </a:lnSpc>
              <a:spcBef>
                <a:spcPts val="0"/>
              </a:spcBef>
              <a:spcAft>
                <a:spcPts val="0"/>
              </a:spcAft>
              <a:buClr>
                <a:srgbClr val="1155CC"/>
              </a:buClr>
              <a:buSzPts val="4000"/>
              <a:buFont typeface="Corbel"/>
              <a:buChar char="●"/>
            </a:pPr>
            <a:r>
              <a:rPr lang="en-US" sz="4000" b="1" dirty="0">
                <a:solidFill>
                  <a:srgbClr val="1155CC"/>
                </a:solidFill>
                <a:latin typeface="Corbel"/>
                <a:ea typeface="Corbel"/>
                <a:cs typeface="Corbel"/>
                <a:sym typeface="Corbel"/>
              </a:rPr>
              <a:t>W. Va. Code § 61-10-15 	(County officials and employees)</a:t>
            </a:r>
            <a:endParaRPr sz="4000" b="1" dirty="0">
              <a:solidFill>
                <a:srgbClr val="1155CC"/>
              </a:solidFill>
              <a:latin typeface="Corbel"/>
              <a:ea typeface="Corbel"/>
              <a:cs typeface="Corbel"/>
              <a:sym typeface="Corbel"/>
            </a:endParaRPr>
          </a:p>
          <a:p>
            <a:pPr marL="457200" lvl="0" indent="-457200" algn="l" rtl="0">
              <a:lnSpc>
                <a:spcPct val="100000"/>
              </a:lnSpc>
              <a:spcBef>
                <a:spcPts val="0"/>
              </a:spcBef>
              <a:spcAft>
                <a:spcPts val="0"/>
              </a:spcAft>
              <a:buClr>
                <a:srgbClr val="1155CC"/>
              </a:buClr>
              <a:buSzPts val="4000"/>
              <a:buFont typeface="Corbel"/>
              <a:buChar char="●"/>
            </a:pPr>
            <a:r>
              <a:rPr lang="en-US" sz="4000" b="1" dirty="0">
                <a:solidFill>
                  <a:srgbClr val="1155CC"/>
                </a:solidFill>
                <a:latin typeface="Corbel"/>
                <a:ea typeface="Corbel"/>
                <a:cs typeface="Corbel"/>
                <a:sym typeface="Corbel"/>
              </a:rPr>
              <a:t> ALJ Code of Conduct  </a:t>
            </a:r>
            <a:endParaRPr sz="4000" b="1" dirty="0">
              <a:solidFill>
                <a:srgbClr val="1155CC"/>
              </a:solidFill>
              <a:latin typeface="Corbel"/>
              <a:ea typeface="Corbel"/>
              <a:cs typeface="Corbel"/>
              <a:sym typeface="Corbel"/>
            </a:endParaRPr>
          </a:p>
          <a:p>
            <a:pPr marL="457200" lvl="0" indent="-457200" algn="l" rtl="0">
              <a:lnSpc>
                <a:spcPct val="100000"/>
              </a:lnSpc>
              <a:spcBef>
                <a:spcPts val="0"/>
              </a:spcBef>
              <a:spcAft>
                <a:spcPts val="0"/>
              </a:spcAft>
              <a:buClr>
                <a:srgbClr val="1155CC"/>
              </a:buClr>
              <a:buSzPts val="4000"/>
              <a:buFont typeface="Corbel"/>
              <a:buChar char="●"/>
            </a:pPr>
            <a:r>
              <a:rPr lang="en-US" sz="4000" b="1" dirty="0">
                <a:solidFill>
                  <a:srgbClr val="1155CC"/>
                </a:solidFill>
                <a:latin typeface="Corbel"/>
                <a:ea typeface="Corbel"/>
                <a:cs typeface="Corbel"/>
                <a:sym typeface="Corbel"/>
              </a:rPr>
              <a:t> Lobbyists Registration</a:t>
            </a:r>
            <a:endParaRPr sz="4000" b="1" dirty="0">
              <a:solidFill>
                <a:srgbClr val="1155CC"/>
              </a:solidFill>
              <a:latin typeface="Corbel"/>
              <a:ea typeface="Corbel"/>
              <a:cs typeface="Corbel"/>
              <a:sym typeface="Corbel"/>
            </a:endParaRPr>
          </a:p>
          <a:p>
            <a:pPr marL="457200" lvl="0" indent="-457200" algn="l" rtl="0">
              <a:lnSpc>
                <a:spcPct val="100000"/>
              </a:lnSpc>
              <a:spcBef>
                <a:spcPts val="0"/>
              </a:spcBef>
              <a:spcAft>
                <a:spcPts val="0"/>
              </a:spcAft>
              <a:buClr>
                <a:srgbClr val="1155CC"/>
              </a:buClr>
              <a:buSzPts val="4000"/>
              <a:buFont typeface="Corbel"/>
              <a:buChar char="●"/>
            </a:pPr>
            <a:r>
              <a:rPr lang="en-US" sz="4000" b="1" dirty="0">
                <a:solidFill>
                  <a:srgbClr val="1155CC"/>
                </a:solidFill>
                <a:latin typeface="Corbel"/>
                <a:ea typeface="Corbel"/>
                <a:cs typeface="Corbel"/>
                <a:sym typeface="Corbel"/>
              </a:rPr>
              <a:t> Financial Disclosure     Statements/other Disclosures</a:t>
            </a:r>
            <a:endParaRPr sz="4000" b="1" dirty="0">
              <a:solidFill>
                <a:srgbClr val="1155CC"/>
              </a:solidFill>
              <a:latin typeface="Corbel"/>
              <a:ea typeface="Corbel"/>
              <a:cs typeface="Corbel"/>
              <a:sym typeface="Corbel"/>
            </a:endParaRPr>
          </a:p>
          <a:p>
            <a:pPr marL="0" lvl="0" indent="0" algn="l" rtl="0">
              <a:lnSpc>
                <a:spcPct val="100000"/>
              </a:lnSpc>
              <a:spcBef>
                <a:spcPts val="1000"/>
              </a:spcBef>
              <a:spcAft>
                <a:spcPts val="0"/>
              </a:spcAft>
              <a:buSzPts val="2880"/>
              <a:buNone/>
            </a:pPr>
            <a:r>
              <a:rPr lang="en-US" sz="2800" dirty="0">
                <a:solidFill>
                  <a:schemeClr val="dk2"/>
                </a:solidFill>
                <a:latin typeface="Corbel"/>
                <a:ea typeface="Corbel"/>
                <a:cs typeface="Corbel"/>
                <a:sym typeface="Corbel"/>
              </a:rPr>
              <a:t>`		</a:t>
            </a:r>
            <a:endParaRPr sz="2800" dirty="0">
              <a:solidFill>
                <a:schemeClr val="dk2"/>
              </a:solidFill>
              <a:latin typeface="Corbel"/>
              <a:ea typeface="Corbel"/>
              <a:cs typeface="Corbel"/>
              <a:sym typeface="Corbel"/>
            </a:endParaRPr>
          </a:p>
        </p:txBody>
      </p:sp>
      <p:pic>
        <p:nvPicPr>
          <p:cNvPr id="104" name="Google Shape;104;p19" descr="decorative"/>
          <p:cNvPicPr preferRelativeResize="0"/>
          <p:nvPr/>
        </p:nvPicPr>
        <p:blipFill rotWithShape="1">
          <a:blip r:embed="rId3">
            <a:alphaModFix/>
          </a:blip>
          <a:srcRect/>
          <a:stretch/>
        </p:blipFill>
        <p:spPr>
          <a:xfrm>
            <a:off x="0" y="66525"/>
            <a:ext cx="2037275" cy="1816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311700" y="390467"/>
            <a:ext cx="8520600" cy="12930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rgbClr val="3C78D8"/>
                </a:solidFill>
                <a:latin typeface="Book Antiqua"/>
                <a:ea typeface="Book Antiqua"/>
                <a:cs typeface="Book Antiqua"/>
                <a:sym typeface="Book Antiqua"/>
              </a:rPr>
              <a:t>Private Gain</a:t>
            </a:r>
            <a:endParaRPr sz="3600" b="1">
              <a:solidFill>
                <a:srgbClr val="3C78D8"/>
              </a:solidFill>
              <a:latin typeface="Book Antiqua"/>
              <a:ea typeface="Book Antiqua"/>
              <a:cs typeface="Book Antiqua"/>
              <a:sym typeface="Book Antiqua"/>
            </a:endParaRPr>
          </a:p>
          <a:p>
            <a:pPr marL="0" lvl="0" indent="0" algn="ctr" rtl="0">
              <a:spcBef>
                <a:spcPts val="0"/>
              </a:spcBef>
              <a:spcAft>
                <a:spcPts val="0"/>
              </a:spcAft>
              <a:buNone/>
            </a:pPr>
            <a:r>
              <a:rPr lang="en-US" sz="3600" b="1">
                <a:solidFill>
                  <a:srgbClr val="3C78D8"/>
                </a:solidFill>
                <a:latin typeface="Book Antiqua"/>
                <a:ea typeface="Book Antiqua"/>
                <a:cs typeface="Book Antiqua"/>
                <a:sym typeface="Book Antiqua"/>
              </a:rPr>
              <a:t>Political Activities</a:t>
            </a:r>
            <a:r>
              <a:rPr lang="en-US" b="1">
                <a:solidFill>
                  <a:srgbClr val="3C78D8"/>
                </a:solidFill>
                <a:latin typeface="Book Antiqua"/>
                <a:ea typeface="Book Antiqua"/>
                <a:cs typeface="Book Antiqua"/>
                <a:sym typeface="Book Antiqua"/>
              </a:rPr>
              <a:t> </a:t>
            </a:r>
            <a:endParaRPr b="1">
              <a:solidFill>
                <a:srgbClr val="3C78D8"/>
              </a:solidFill>
              <a:latin typeface="Book Antiqua"/>
              <a:ea typeface="Book Antiqua"/>
              <a:cs typeface="Book Antiqua"/>
              <a:sym typeface="Book Antiqua"/>
            </a:endParaRPr>
          </a:p>
        </p:txBody>
      </p:sp>
      <p:sp>
        <p:nvSpPr>
          <p:cNvPr id="261" name="Google Shape;261;p37"/>
          <p:cNvSpPr txBox="1">
            <a:spLocks noGrp="1"/>
          </p:cNvSpPr>
          <p:nvPr>
            <p:ph type="body" idx="1"/>
          </p:nvPr>
        </p:nvSpPr>
        <p:spPr>
          <a:xfrm>
            <a:off x="311700" y="2122667"/>
            <a:ext cx="8520600" cy="4457700"/>
          </a:xfrm>
          <a:prstGeom prst="rect">
            <a:avLst/>
          </a:prstGeom>
          <a:solidFill>
            <a:schemeClr val="lt1"/>
          </a:solidFill>
        </p:spPr>
        <p:txBody>
          <a:bodyPr spcFirstLastPara="1" wrap="square" lIns="91425" tIns="91425" rIns="91425" bIns="91425" anchor="t" anchorCtr="0">
            <a:normAutofit/>
          </a:bodyPr>
          <a:lstStyle/>
          <a:p>
            <a:pPr marL="457200" lvl="0" indent="-368300" algn="l" rtl="0">
              <a:spcBef>
                <a:spcPts val="0"/>
              </a:spcBef>
              <a:spcAft>
                <a:spcPts val="0"/>
              </a:spcAft>
              <a:buClr>
                <a:srgbClr val="1155CC"/>
              </a:buClr>
              <a:buSzPts val="2200"/>
              <a:buFont typeface="Corbel"/>
              <a:buChar char="❏"/>
            </a:pPr>
            <a:r>
              <a:rPr lang="en-US" sz="2200" b="1">
                <a:solidFill>
                  <a:srgbClr val="1155CC"/>
                </a:solidFill>
                <a:latin typeface="Corbel"/>
                <a:ea typeface="Corbel"/>
                <a:cs typeface="Corbel"/>
                <a:sym typeface="Corbel"/>
              </a:rPr>
              <a:t>Political endorsements are okay. Ex. A sheriff may use his or her title to endorse his or her chief deputy. (AO 2012-15)</a:t>
            </a:r>
            <a:endParaRPr sz="2200" b="1">
              <a:solidFill>
                <a:srgbClr val="1155CC"/>
              </a:solidFill>
              <a:latin typeface="Corbel"/>
              <a:ea typeface="Corbel"/>
              <a:cs typeface="Corbel"/>
              <a:sym typeface="Corbel"/>
            </a:endParaRPr>
          </a:p>
          <a:p>
            <a:pPr marL="0" lvl="0" indent="0" algn="l" rtl="0">
              <a:spcBef>
                <a:spcPts val="1000"/>
              </a:spcBef>
              <a:spcAft>
                <a:spcPts val="0"/>
              </a:spcAft>
              <a:buNone/>
            </a:pPr>
            <a:endParaRPr sz="2200" b="1">
              <a:solidFill>
                <a:srgbClr val="1155CC"/>
              </a:solidFill>
              <a:latin typeface="Corbel"/>
              <a:ea typeface="Corbel"/>
              <a:cs typeface="Corbel"/>
              <a:sym typeface="Corbel"/>
            </a:endParaRPr>
          </a:p>
          <a:p>
            <a:pPr marL="457200" lvl="0" indent="-368300" algn="l" rtl="0">
              <a:spcBef>
                <a:spcPts val="1000"/>
              </a:spcBef>
              <a:spcAft>
                <a:spcPts val="0"/>
              </a:spcAft>
              <a:buClr>
                <a:srgbClr val="1155CC"/>
              </a:buClr>
              <a:buSzPts val="2200"/>
              <a:buFont typeface="Corbel"/>
              <a:buChar char="❏"/>
            </a:pPr>
            <a:r>
              <a:rPr lang="en-US" sz="2200" b="1">
                <a:solidFill>
                  <a:srgbClr val="1155CC"/>
                </a:solidFill>
                <a:latin typeface="Corbel"/>
                <a:ea typeface="Corbel"/>
                <a:cs typeface="Corbel"/>
                <a:sym typeface="Corbel"/>
              </a:rPr>
              <a:t>Law enforcement uniforms - current officers may not wear or use in campaign material. (AO 2019-14) </a:t>
            </a:r>
            <a:endParaRPr sz="2200" b="1">
              <a:solidFill>
                <a:srgbClr val="1155CC"/>
              </a:solidFill>
              <a:latin typeface="Corbel"/>
              <a:ea typeface="Corbel"/>
              <a:cs typeface="Corbel"/>
              <a:sym typeface="Corbel"/>
            </a:endParaRPr>
          </a:p>
          <a:p>
            <a:pPr marL="0" lvl="0" indent="0" algn="l" rtl="0">
              <a:spcBef>
                <a:spcPts val="1000"/>
              </a:spcBef>
              <a:spcAft>
                <a:spcPts val="0"/>
              </a:spcAft>
              <a:buNone/>
            </a:pPr>
            <a:endParaRPr sz="2200" b="1">
              <a:solidFill>
                <a:srgbClr val="1155CC"/>
              </a:solidFill>
              <a:latin typeface="Corbel"/>
              <a:ea typeface="Corbel"/>
              <a:cs typeface="Corbel"/>
              <a:sym typeface="Corbel"/>
            </a:endParaRPr>
          </a:p>
          <a:p>
            <a:pPr marL="457200" lvl="0" indent="-368300" algn="l" rtl="0">
              <a:spcBef>
                <a:spcPts val="1000"/>
              </a:spcBef>
              <a:spcAft>
                <a:spcPts val="0"/>
              </a:spcAft>
              <a:buClr>
                <a:srgbClr val="1155CC"/>
              </a:buClr>
              <a:buSzPts val="2200"/>
              <a:buFont typeface="Corbel"/>
              <a:buChar char="❏"/>
            </a:pPr>
            <a:r>
              <a:rPr lang="en-US" sz="2200" b="1">
                <a:solidFill>
                  <a:srgbClr val="1155CC"/>
                </a:solidFill>
                <a:latin typeface="Corbel"/>
                <a:ea typeface="Corbel"/>
                <a:cs typeface="Corbel"/>
                <a:sym typeface="Corbel"/>
              </a:rPr>
              <a:t>Public employees running for office - Ethics Act does not normally restrict.  Do not use public resources. Ex. state employee may be a mayor. (AO 2019-21)</a:t>
            </a:r>
            <a:endParaRPr sz="2200" b="1">
              <a:solidFill>
                <a:srgbClr val="1155CC"/>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1338263" y="425675"/>
            <a:ext cx="8015400" cy="914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345D7E"/>
              </a:buClr>
              <a:buSzPct val="100000"/>
              <a:buFont typeface="Book Antiqua"/>
              <a:buNone/>
            </a:pP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Gain</a:t>
            </a:r>
            <a:br>
              <a:rPr lang="en-US" sz="4000" b="1">
                <a:solidFill>
                  <a:srgbClr val="1155CC"/>
                </a:solidFill>
                <a:latin typeface="Book Antiqua"/>
                <a:ea typeface="Book Antiqua"/>
                <a:cs typeface="Book Antiqua"/>
                <a:sym typeface="Book Antiqua"/>
              </a:rPr>
            </a:br>
            <a:endParaRPr b="1">
              <a:solidFill>
                <a:srgbClr val="1155CC"/>
              </a:solidFill>
              <a:latin typeface="Book Antiqua"/>
              <a:ea typeface="Book Antiqua"/>
              <a:cs typeface="Book Antiqua"/>
              <a:sym typeface="Book Antiqua"/>
            </a:endParaRPr>
          </a:p>
          <a:p>
            <a:pPr marL="0" lvl="0" indent="0" algn="ctr" rtl="0">
              <a:spcBef>
                <a:spcPts val="0"/>
              </a:spcBef>
              <a:spcAft>
                <a:spcPts val="0"/>
              </a:spcAft>
              <a:buNone/>
            </a:pPr>
            <a:endParaRPr/>
          </a:p>
        </p:txBody>
      </p:sp>
      <p:sp>
        <p:nvSpPr>
          <p:cNvPr id="268" name="Google Shape;268;p38"/>
          <p:cNvSpPr txBox="1">
            <a:spLocks noGrp="1"/>
          </p:cNvSpPr>
          <p:nvPr>
            <p:ph type="body" idx="1"/>
          </p:nvPr>
        </p:nvSpPr>
        <p:spPr>
          <a:xfrm>
            <a:off x="333700" y="1915525"/>
            <a:ext cx="4121100" cy="4419600"/>
          </a:xfrm>
          <a:prstGeom prst="rect">
            <a:avLst/>
          </a:prstGeom>
        </p:spPr>
        <p:txBody>
          <a:bodyPr spcFirstLastPara="1" wrap="square" lIns="91425" tIns="45700" rIns="91425" bIns="45700" anchor="ctr" anchorCtr="0">
            <a:normAutofit fontScale="25000" lnSpcReduction="20000"/>
          </a:bodyPr>
          <a:lstStyle/>
          <a:p>
            <a:pPr marL="0" lvl="0" indent="0" algn="just" rtl="0">
              <a:spcBef>
                <a:spcPts val="0"/>
              </a:spcBef>
              <a:spcAft>
                <a:spcPts val="0"/>
              </a:spcAft>
              <a:buClr>
                <a:schemeClr val="dk1"/>
              </a:buClr>
              <a:buSzPts val="275"/>
              <a:buFont typeface="Arial"/>
              <a:buNone/>
            </a:pPr>
            <a:endParaRPr sz="5831">
              <a:solidFill>
                <a:srgbClr val="1A1A1A"/>
              </a:solidFill>
            </a:endParaRPr>
          </a:p>
          <a:p>
            <a:pPr marL="0" lvl="0" indent="0" algn="just" rtl="0">
              <a:spcBef>
                <a:spcPts val="0"/>
              </a:spcBef>
              <a:spcAft>
                <a:spcPts val="0"/>
              </a:spcAft>
              <a:buClr>
                <a:schemeClr val="dk1"/>
              </a:buClr>
              <a:buSzPts val="275"/>
              <a:buFont typeface="Arial"/>
              <a:buNone/>
            </a:pPr>
            <a:endParaRPr sz="7931" b="1">
              <a:solidFill>
                <a:schemeClr val="dk1"/>
              </a:solidFill>
              <a:latin typeface="Corbel"/>
              <a:ea typeface="Corbel"/>
              <a:cs typeface="Corbel"/>
              <a:sym typeface="Corbel"/>
            </a:endParaRPr>
          </a:p>
          <a:p>
            <a:pPr marL="0" lvl="0" indent="0" algn="just" rtl="0">
              <a:spcBef>
                <a:spcPts val="0"/>
              </a:spcBef>
              <a:spcAft>
                <a:spcPts val="0"/>
              </a:spcAft>
              <a:buClr>
                <a:schemeClr val="dk1"/>
              </a:buClr>
              <a:buSzPts val="275"/>
              <a:buFont typeface="Arial"/>
              <a:buNone/>
            </a:pPr>
            <a:endParaRPr sz="8431"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275"/>
              <a:buFont typeface="Arial"/>
              <a:buNone/>
            </a:pPr>
            <a:endParaRPr sz="8431"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275"/>
              <a:buFont typeface="Arial"/>
              <a:buNone/>
            </a:pPr>
            <a:endParaRPr sz="8431"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275"/>
              <a:buFont typeface="Arial"/>
              <a:buNone/>
            </a:pPr>
            <a:endParaRPr sz="8431" b="1">
              <a:solidFill>
                <a:srgbClr val="1155CC"/>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r>
              <a:rPr lang="en-US" sz="9631" b="1">
                <a:solidFill>
                  <a:srgbClr val="1155CC"/>
                </a:solidFill>
                <a:latin typeface="Corbel"/>
                <a:ea typeface="Corbel"/>
                <a:cs typeface="Corbel"/>
                <a:sym typeface="Corbel"/>
              </a:rPr>
              <a:t>The Ethics Act does not prohibit the City from providing free garbage services to its employees </a:t>
            </a:r>
            <a:r>
              <a:rPr lang="en-US" sz="9631" b="1">
                <a:solidFill>
                  <a:srgbClr val="1155CC"/>
                </a:solidFill>
                <a:highlight>
                  <a:schemeClr val="accent6"/>
                </a:highlight>
                <a:latin typeface="Corbel"/>
                <a:ea typeface="Corbel"/>
                <a:cs typeface="Corbel"/>
                <a:sym typeface="Corbel"/>
              </a:rPr>
              <a:t>in lieu of a raise</a:t>
            </a:r>
            <a:r>
              <a:rPr lang="en-US" sz="9631" b="1">
                <a:solidFill>
                  <a:srgbClr val="1155CC"/>
                </a:solidFill>
                <a:latin typeface="Corbel"/>
                <a:ea typeface="Corbel"/>
                <a:cs typeface="Corbel"/>
                <a:sym typeface="Corbel"/>
              </a:rPr>
              <a:t>. </a:t>
            </a:r>
            <a:endParaRPr sz="9631" b="1">
              <a:solidFill>
                <a:srgbClr val="1155CC"/>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endParaRPr sz="9631" b="1">
              <a:solidFill>
                <a:srgbClr val="1155CC"/>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r>
              <a:rPr lang="en-US" sz="9631" b="1">
                <a:solidFill>
                  <a:srgbClr val="1155CC"/>
                </a:solidFill>
                <a:latin typeface="Corbel"/>
                <a:ea typeface="Corbel"/>
                <a:cs typeface="Corbel"/>
                <a:sym typeface="Corbel"/>
              </a:rPr>
              <a:t>The Requester should adopt </a:t>
            </a:r>
            <a:endParaRPr sz="9631" b="1">
              <a:solidFill>
                <a:srgbClr val="1155CC"/>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r>
              <a:rPr lang="en-US" sz="9631" b="1">
                <a:solidFill>
                  <a:srgbClr val="1155CC"/>
                </a:solidFill>
                <a:latin typeface="Corbel"/>
                <a:ea typeface="Corbel"/>
                <a:cs typeface="Corbel"/>
                <a:sym typeface="Corbel"/>
              </a:rPr>
              <a:t>appropriate ordinance.  </a:t>
            </a:r>
            <a:endParaRPr sz="9631" b="1">
              <a:solidFill>
                <a:srgbClr val="1155CC"/>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endParaRPr sz="9631" b="1">
              <a:solidFill>
                <a:srgbClr val="1155CC"/>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r>
              <a:rPr lang="en-US" sz="9631" b="1">
                <a:solidFill>
                  <a:srgbClr val="1155CC"/>
                </a:solidFill>
                <a:latin typeface="Corbel"/>
                <a:ea typeface="Corbel"/>
                <a:cs typeface="Corbel"/>
                <a:sym typeface="Corbel"/>
              </a:rPr>
              <a:t>Consult its legal counsel regarding any tax or other implications and the State Auditor’s Office re  employee bonuses.  2025-06</a:t>
            </a:r>
            <a:endParaRPr sz="9631" b="1">
              <a:solidFill>
                <a:srgbClr val="1155CC"/>
              </a:solidFill>
              <a:latin typeface="Corbel"/>
              <a:ea typeface="Corbel"/>
              <a:cs typeface="Corbel"/>
              <a:sym typeface="Corbel"/>
            </a:endParaRPr>
          </a:p>
          <a:p>
            <a:pPr marL="0" lvl="0" indent="0" algn="l" rtl="0">
              <a:spcBef>
                <a:spcPts val="0"/>
              </a:spcBef>
              <a:spcAft>
                <a:spcPts val="0"/>
              </a:spcAft>
              <a:buClr>
                <a:schemeClr val="dk1"/>
              </a:buClr>
              <a:buSzPct val="44000"/>
              <a:buFont typeface="Arial"/>
              <a:buNone/>
            </a:pPr>
            <a:endParaRPr sz="25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44000"/>
              <a:buFont typeface="Arial"/>
              <a:buNone/>
            </a:pPr>
            <a:endParaRPr sz="25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52381"/>
              <a:buFont typeface="Arial"/>
              <a:buNone/>
            </a:pPr>
            <a:endParaRPr sz="21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52381"/>
              <a:buFont typeface="Arial"/>
              <a:buNone/>
            </a:pPr>
            <a:endParaRPr sz="21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52381"/>
              <a:buFont typeface="Arial"/>
              <a:buNone/>
            </a:pPr>
            <a:endParaRPr sz="21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52381"/>
              <a:buFont typeface="Arial"/>
              <a:buNone/>
            </a:pPr>
            <a:endParaRPr sz="21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52381"/>
              <a:buFont typeface="Arial"/>
              <a:buNone/>
            </a:pPr>
            <a:endParaRPr sz="2100" b="1">
              <a:solidFill>
                <a:srgbClr val="1155CC"/>
              </a:solidFill>
              <a:latin typeface="Corbel"/>
              <a:ea typeface="Corbel"/>
              <a:cs typeface="Corbel"/>
              <a:sym typeface="Corbel"/>
            </a:endParaRPr>
          </a:p>
          <a:p>
            <a:pPr marL="0" lvl="0" indent="0" algn="just" rtl="0">
              <a:spcBef>
                <a:spcPts val="0"/>
              </a:spcBef>
              <a:spcAft>
                <a:spcPts val="0"/>
              </a:spcAft>
              <a:buClr>
                <a:schemeClr val="dk1"/>
              </a:buClr>
              <a:buSzPct val="52381"/>
              <a:buFont typeface="Arial"/>
              <a:buNone/>
            </a:pPr>
            <a:endParaRPr sz="2100" b="1">
              <a:solidFill>
                <a:srgbClr val="1155CC"/>
              </a:solidFill>
              <a:latin typeface="Corbel"/>
              <a:ea typeface="Corbel"/>
              <a:cs typeface="Corbel"/>
              <a:sym typeface="Corbel"/>
            </a:endParaRPr>
          </a:p>
          <a:p>
            <a:pPr marL="285750" lvl="0" indent="-285750" algn="l" rtl="0">
              <a:spcBef>
                <a:spcPts val="520"/>
              </a:spcBef>
              <a:spcAft>
                <a:spcPts val="0"/>
              </a:spcAft>
              <a:buClr>
                <a:schemeClr val="dk1"/>
              </a:buClr>
              <a:buSzPct val="179524"/>
              <a:buFont typeface="Noto Sans Symbols"/>
              <a:buNone/>
            </a:pPr>
            <a:endParaRPr sz="2100" b="1">
              <a:latin typeface="Corbel"/>
              <a:ea typeface="Corbel"/>
              <a:cs typeface="Corbel"/>
              <a:sym typeface="Corbel"/>
            </a:endParaRPr>
          </a:p>
          <a:p>
            <a:pPr marL="285750" lvl="0" indent="-285750" algn="l" rtl="0">
              <a:spcBef>
                <a:spcPts val="520"/>
              </a:spcBef>
              <a:spcAft>
                <a:spcPts val="0"/>
              </a:spcAft>
              <a:buClr>
                <a:schemeClr val="dk1"/>
              </a:buClr>
              <a:buSzPct val="145000"/>
              <a:buFont typeface="Noto Sans Symbols"/>
              <a:buNone/>
            </a:pPr>
            <a:endParaRPr sz="2600" b="1"/>
          </a:p>
          <a:p>
            <a:pPr marL="658368" lvl="2" indent="0" algn="l" rtl="0">
              <a:spcBef>
                <a:spcPts val="0"/>
              </a:spcBef>
              <a:spcAft>
                <a:spcPts val="0"/>
              </a:spcAft>
              <a:buClr>
                <a:schemeClr val="dk1"/>
              </a:buClr>
              <a:buSzPct val="145000"/>
              <a:buFont typeface="Arial"/>
              <a:buNone/>
            </a:pPr>
            <a:r>
              <a:rPr lang="en-US" sz="2600"/>
              <a:t>										</a:t>
            </a:r>
            <a:endParaRPr/>
          </a:p>
          <a:p>
            <a:pPr marL="658368" lvl="2" indent="0" algn="l" rtl="0">
              <a:spcBef>
                <a:spcPts val="600"/>
              </a:spcBef>
              <a:spcAft>
                <a:spcPts val="0"/>
              </a:spcAft>
              <a:buClr>
                <a:schemeClr val="dk1"/>
              </a:buClr>
              <a:buSzPct val="145000"/>
              <a:buFont typeface="Arial"/>
              <a:buNone/>
            </a:pPr>
            <a:r>
              <a:rPr lang="en-US" sz="2600"/>
              <a:t>					</a:t>
            </a:r>
            <a:endParaRPr/>
          </a:p>
          <a:p>
            <a:pPr marL="658368" lvl="2" indent="0" algn="l" rtl="0">
              <a:spcBef>
                <a:spcPts val="600"/>
              </a:spcBef>
              <a:spcAft>
                <a:spcPts val="0"/>
              </a:spcAft>
              <a:buClr>
                <a:schemeClr val="dk1"/>
              </a:buClr>
              <a:buSzPct val="145000"/>
              <a:buFont typeface="Arial"/>
              <a:buNone/>
            </a:pPr>
            <a:r>
              <a:rPr lang="en-US" sz="2600"/>
              <a:t>										</a:t>
            </a:r>
            <a:endParaRPr/>
          </a:p>
          <a:p>
            <a:pPr marL="658368" lvl="2" indent="0" algn="l" rtl="0">
              <a:spcBef>
                <a:spcPts val="600"/>
              </a:spcBef>
              <a:spcAft>
                <a:spcPts val="0"/>
              </a:spcAft>
              <a:buClr>
                <a:schemeClr val="dk1"/>
              </a:buClr>
              <a:buSzPct val="145000"/>
              <a:buFont typeface="Arial"/>
              <a:buNone/>
            </a:pPr>
            <a:r>
              <a:rPr lang="en-US" sz="2600"/>
              <a:t>					</a:t>
            </a:r>
            <a:endParaRPr/>
          </a:p>
          <a:p>
            <a:pPr marL="0" lvl="0" indent="0" algn="l" rtl="0">
              <a:spcBef>
                <a:spcPts val="360"/>
              </a:spcBef>
              <a:spcAft>
                <a:spcPts val="0"/>
              </a:spcAft>
              <a:buNone/>
            </a:pPr>
            <a:endParaRPr/>
          </a:p>
        </p:txBody>
      </p:sp>
      <p:pic>
        <p:nvPicPr>
          <p:cNvPr id="269" name="Google Shape;269;p38" descr="Garbage cans  (Provided by Getty Images)" title="garbage cans"/>
          <p:cNvPicPr preferRelativeResize="0"/>
          <p:nvPr/>
        </p:nvPicPr>
        <p:blipFill>
          <a:blip r:embed="rId3">
            <a:alphaModFix/>
          </a:blip>
          <a:stretch>
            <a:fillRect/>
          </a:stretch>
        </p:blipFill>
        <p:spPr>
          <a:xfrm>
            <a:off x="4572000" y="2673525"/>
            <a:ext cx="4572001" cy="2254475"/>
          </a:xfrm>
          <a:prstGeom prst="rect">
            <a:avLst/>
          </a:prstGeom>
          <a:noFill/>
          <a:ln>
            <a:noFill/>
          </a:ln>
        </p:spPr>
      </p:pic>
      <p:pic>
        <p:nvPicPr>
          <p:cNvPr id="270" name="Google Shape;270;p38"/>
          <p:cNvPicPr preferRelativeResize="0"/>
          <p:nvPr/>
        </p:nvPicPr>
        <p:blipFill rotWithShape="1">
          <a:blip r:embed="rId4">
            <a:alphaModFix/>
          </a:blip>
          <a:srcRect/>
          <a:stretch/>
        </p:blipFill>
        <p:spPr>
          <a:xfrm>
            <a:off x="242200" y="-46775"/>
            <a:ext cx="2037275" cy="1816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xfrm>
            <a:off x="195275" y="228600"/>
            <a:ext cx="8015400" cy="729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b="1">
                <a:solidFill>
                  <a:srgbClr val="0563C1"/>
                </a:solidFill>
                <a:latin typeface="Book Antiqua"/>
                <a:ea typeface="Book Antiqua"/>
                <a:cs typeface="Book Antiqua"/>
                <a:sym typeface="Book Antiqua"/>
              </a:rPr>
              <a:t>Monetized Social Media</a:t>
            </a:r>
            <a:endParaRPr sz="3600" b="1">
              <a:solidFill>
                <a:srgbClr val="0563C1"/>
              </a:solidFill>
              <a:latin typeface="Book Antiqua"/>
              <a:ea typeface="Book Antiqua"/>
              <a:cs typeface="Book Antiqua"/>
              <a:sym typeface="Book Antiqua"/>
            </a:endParaRPr>
          </a:p>
        </p:txBody>
      </p:sp>
      <p:sp>
        <p:nvSpPr>
          <p:cNvPr id="277" name="Google Shape;277;p39"/>
          <p:cNvSpPr txBox="1">
            <a:spLocks noGrp="1"/>
          </p:cNvSpPr>
          <p:nvPr>
            <p:ph type="body" idx="1"/>
          </p:nvPr>
        </p:nvSpPr>
        <p:spPr>
          <a:xfrm>
            <a:off x="125950" y="1058375"/>
            <a:ext cx="5775900" cy="5625000"/>
          </a:xfrm>
          <a:prstGeom prst="rect">
            <a:avLst/>
          </a:prstGeom>
        </p:spPr>
        <p:txBody>
          <a:bodyPr spcFirstLastPara="1" wrap="square" lIns="91425" tIns="45700" rIns="91425" bIns="45700" anchor="ctr" anchorCtr="0">
            <a:normAutofit fontScale="92500" lnSpcReduction="20000"/>
          </a:bodyPr>
          <a:lstStyle/>
          <a:p>
            <a:pPr marL="0" lvl="0" indent="0" algn="l" rtl="0">
              <a:spcBef>
                <a:spcPts val="360"/>
              </a:spcBef>
              <a:spcAft>
                <a:spcPts val="0"/>
              </a:spcAft>
              <a:buNone/>
            </a:pPr>
            <a:endParaRPr/>
          </a:p>
          <a:p>
            <a:pPr marL="0" lvl="0" indent="0" algn="l" rtl="0">
              <a:spcBef>
                <a:spcPts val="360"/>
              </a:spcBef>
              <a:spcAft>
                <a:spcPts val="0"/>
              </a:spcAft>
              <a:buNone/>
            </a:pPr>
            <a:r>
              <a:rPr lang="en-US" sz="2153" b="1">
                <a:solidFill>
                  <a:srgbClr val="0563C1"/>
                </a:solidFill>
                <a:latin typeface="Corbel"/>
                <a:ea typeface="Corbel"/>
                <a:cs typeface="Corbel"/>
                <a:sym typeface="Corbel"/>
              </a:rPr>
              <a:t>2026-01 </a:t>
            </a:r>
            <a:endParaRPr sz="2153" b="1">
              <a:solidFill>
                <a:srgbClr val="0563C1"/>
              </a:solidFill>
              <a:latin typeface="Corbel"/>
              <a:ea typeface="Corbel"/>
              <a:cs typeface="Corbel"/>
              <a:sym typeface="Corbel"/>
            </a:endParaRPr>
          </a:p>
          <a:p>
            <a:pPr marL="0" lvl="0" indent="0" algn="l" rtl="0">
              <a:spcBef>
                <a:spcPts val="360"/>
              </a:spcBef>
              <a:spcAft>
                <a:spcPts val="0"/>
              </a:spcAft>
              <a:buNone/>
            </a:pPr>
            <a:endParaRPr sz="1929" b="1">
              <a:solidFill>
                <a:srgbClr val="0563C1"/>
              </a:solidFill>
              <a:latin typeface="Corbel"/>
              <a:ea typeface="Corbel"/>
              <a:cs typeface="Corbel"/>
              <a:sym typeface="Corbel"/>
            </a:endParaRPr>
          </a:p>
          <a:p>
            <a:pPr marL="457200" lvl="0" indent="-389484" algn="l" rtl="0">
              <a:spcBef>
                <a:spcPts val="360"/>
              </a:spcBef>
              <a:spcAft>
                <a:spcPts val="0"/>
              </a:spcAft>
              <a:buClr>
                <a:srgbClr val="0563C1"/>
              </a:buClr>
              <a:buSzPct val="141990"/>
              <a:buFont typeface="Corbel"/>
              <a:buChar char="•"/>
            </a:pPr>
            <a:r>
              <a:rPr lang="en-US" sz="1929" b="1">
                <a:solidFill>
                  <a:srgbClr val="0563C1"/>
                </a:solidFill>
                <a:latin typeface="Corbel"/>
                <a:ea typeface="Corbel"/>
                <a:cs typeface="Corbel"/>
                <a:sym typeface="Corbel"/>
              </a:rPr>
              <a:t>A Mayor may post city-related content on his personal website if the content is readily available to the public. </a:t>
            </a:r>
            <a:endParaRPr sz="1929" b="1">
              <a:solidFill>
                <a:srgbClr val="0563C1"/>
              </a:solidFill>
              <a:latin typeface="Corbel"/>
              <a:ea typeface="Corbel"/>
              <a:cs typeface="Corbel"/>
              <a:sym typeface="Corbel"/>
            </a:endParaRPr>
          </a:p>
          <a:p>
            <a:pPr marL="457200" lvl="0" indent="-389484" algn="l" rtl="0">
              <a:spcBef>
                <a:spcPts val="0"/>
              </a:spcBef>
              <a:spcAft>
                <a:spcPts val="0"/>
              </a:spcAft>
              <a:buClr>
                <a:srgbClr val="0563C1"/>
              </a:buClr>
              <a:buSzPct val="141990"/>
              <a:buFont typeface="Corbel"/>
              <a:buChar char="•"/>
            </a:pPr>
            <a:r>
              <a:rPr lang="en-US" sz="1929" b="1">
                <a:solidFill>
                  <a:srgbClr val="0563C1"/>
                </a:solidFill>
                <a:latin typeface="Corbel"/>
                <a:ea typeface="Corbel"/>
                <a:cs typeface="Corbel"/>
                <a:sym typeface="Corbel"/>
              </a:rPr>
              <a:t>He is permitted to post city-related material not readily available to the public on his personal social media page, provided the following conditions are met:</a:t>
            </a:r>
            <a:endParaRPr sz="1929" b="1">
              <a:solidFill>
                <a:srgbClr val="0563C1"/>
              </a:solidFill>
              <a:latin typeface="Corbel"/>
              <a:ea typeface="Corbel"/>
              <a:cs typeface="Corbel"/>
              <a:sym typeface="Corbel"/>
            </a:endParaRPr>
          </a:p>
          <a:p>
            <a:pPr marL="457200" lvl="0" indent="-389484" algn="l" rtl="0">
              <a:spcBef>
                <a:spcPts val="0"/>
              </a:spcBef>
              <a:spcAft>
                <a:spcPts val="0"/>
              </a:spcAft>
              <a:buClr>
                <a:srgbClr val="0563C1"/>
              </a:buClr>
              <a:buSzPct val="141990"/>
              <a:buFont typeface="Corbel"/>
              <a:buChar char="•"/>
            </a:pPr>
            <a:r>
              <a:rPr lang="en-US" sz="1929" b="1">
                <a:solidFill>
                  <a:srgbClr val="0563C1"/>
                </a:solidFill>
                <a:latin typeface="Corbel"/>
                <a:ea typeface="Corbel"/>
                <a:cs typeface="Corbel"/>
                <a:sym typeface="Corbel"/>
              </a:rPr>
              <a:t> (1) City Permission: The city must grant general permission for the use of non-public city-related material. </a:t>
            </a:r>
            <a:endParaRPr sz="1929" b="1">
              <a:solidFill>
                <a:srgbClr val="0563C1"/>
              </a:solidFill>
              <a:latin typeface="Corbel"/>
              <a:ea typeface="Corbel"/>
              <a:cs typeface="Corbel"/>
              <a:sym typeface="Corbel"/>
            </a:endParaRPr>
          </a:p>
          <a:p>
            <a:pPr marL="457200" lvl="0" indent="-389484" algn="l" rtl="0">
              <a:spcBef>
                <a:spcPts val="0"/>
              </a:spcBef>
              <a:spcAft>
                <a:spcPts val="0"/>
              </a:spcAft>
              <a:buClr>
                <a:srgbClr val="0563C1"/>
              </a:buClr>
              <a:buSzPct val="141990"/>
              <a:buFont typeface="Corbel"/>
              <a:buChar char="•"/>
            </a:pPr>
            <a:r>
              <a:rPr lang="en-US" sz="1929" b="1">
                <a:solidFill>
                  <a:srgbClr val="0563C1"/>
                </a:solidFill>
                <a:latin typeface="Corbel"/>
                <a:ea typeface="Corbel"/>
                <a:cs typeface="Corbel"/>
                <a:sym typeface="Corbel"/>
              </a:rPr>
              <a:t>(2) Financial Contribution: A reasonable amount of the net proceeds attributable to the city-related material not readily available to the public must be donated to either a charitable organization or the City.</a:t>
            </a:r>
            <a:endParaRPr sz="1929" b="1">
              <a:solidFill>
                <a:srgbClr val="0563C1"/>
              </a:solidFill>
              <a:latin typeface="Corbel"/>
              <a:ea typeface="Corbel"/>
              <a:cs typeface="Corbel"/>
              <a:sym typeface="Corbel"/>
            </a:endParaRPr>
          </a:p>
          <a:p>
            <a:pPr marL="457200" lvl="0" indent="-389484" algn="l" rtl="0">
              <a:spcBef>
                <a:spcPts val="0"/>
              </a:spcBef>
              <a:spcAft>
                <a:spcPts val="0"/>
              </a:spcAft>
              <a:buClr>
                <a:srgbClr val="0563C1"/>
              </a:buClr>
              <a:buSzPct val="141990"/>
              <a:buFont typeface="Corbel"/>
              <a:buChar char="•"/>
            </a:pPr>
            <a:r>
              <a:rPr lang="en-US" sz="1929" b="1">
                <a:solidFill>
                  <a:srgbClr val="0563C1"/>
                </a:solidFill>
                <a:latin typeface="Corbel"/>
                <a:ea typeface="Corbel"/>
                <a:cs typeface="Corbel"/>
                <a:sym typeface="Corbel"/>
              </a:rPr>
              <a:t> (3) No Campaigning: The social media page may not simultaneously contain content related to campaigning for public office.​</a:t>
            </a:r>
            <a:endParaRPr sz="1929" b="1">
              <a:solidFill>
                <a:srgbClr val="0563C1"/>
              </a:solidFill>
              <a:latin typeface="Corbel"/>
              <a:ea typeface="Corbel"/>
              <a:cs typeface="Corbel"/>
              <a:sym typeface="Corbel"/>
            </a:endParaRPr>
          </a:p>
        </p:txBody>
      </p:sp>
      <p:pic>
        <p:nvPicPr>
          <p:cNvPr id="278" name="Google Shape;278;p39" descr="decorative"/>
          <p:cNvPicPr preferRelativeResize="0">
            <a:picLocks noGrp="1"/>
          </p:cNvPicPr>
          <p:nvPr>
            <p:ph type="clipArt" idx="2"/>
          </p:nvPr>
        </p:nvPicPr>
        <p:blipFill rotWithShape="1">
          <a:blip r:embed="rId3">
            <a:alphaModFix/>
          </a:blip>
          <a:srcRect l="6032" r="6041"/>
          <a:stretch/>
        </p:blipFill>
        <p:spPr>
          <a:xfrm>
            <a:off x="5977275" y="2203475"/>
            <a:ext cx="3047875" cy="37660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a:spLocks noGrp="1"/>
          </p:cNvSpPr>
          <p:nvPr>
            <p:ph type="title"/>
          </p:nvPr>
        </p:nvSpPr>
        <p:spPr>
          <a:xfrm>
            <a:off x="2101550" y="371475"/>
            <a:ext cx="4102200" cy="1256400"/>
          </a:xfrm>
          <a:prstGeom prst="rect">
            <a:avLst/>
          </a:prstGeom>
          <a:noFill/>
          <a:ln>
            <a:noFill/>
          </a:ln>
        </p:spPr>
        <p:txBody>
          <a:bodyPr spcFirstLastPara="1" wrap="square" lIns="91425" tIns="45700" rIns="91425" bIns="45700" anchor="ctr" anchorCtr="0">
            <a:noAutofit/>
          </a:bodyPr>
          <a:lstStyle/>
          <a:p>
            <a:pPr marL="0" lvl="0" indent="457200" algn="l" rtl="0">
              <a:lnSpc>
                <a:spcPct val="100000"/>
              </a:lnSpc>
              <a:spcBef>
                <a:spcPts val="0"/>
              </a:spcBef>
              <a:spcAft>
                <a:spcPts val="0"/>
              </a:spcAft>
              <a:buClr>
                <a:srgbClr val="345D7E"/>
              </a:buClr>
              <a:buSzPts val="4000"/>
              <a:buFont typeface="Book Antiqua"/>
              <a:buNone/>
            </a:pPr>
            <a:r>
              <a:rPr lang="en-US" sz="6000" b="1">
                <a:solidFill>
                  <a:srgbClr val="1155CC"/>
                </a:solidFill>
                <a:latin typeface="Book Antiqua"/>
                <a:ea typeface="Book Antiqua"/>
                <a:cs typeface="Book Antiqua"/>
                <a:sym typeface="Book Antiqua"/>
              </a:rPr>
              <a:t>Nepotism</a:t>
            </a:r>
            <a:endParaRPr sz="4800" b="1">
              <a:solidFill>
                <a:srgbClr val="1155CC"/>
              </a:solidFill>
              <a:latin typeface="Book Antiqua"/>
              <a:ea typeface="Book Antiqua"/>
              <a:cs typeface="Book Antiqua"/>
              <a:sym typeface="Book Antiqua"/>
            </a:endParaRPr>
          </a:p>
        </p:txBody>
      </p:sp>
      <p:sp>
        <p:nvSpPr>
          <p:cNvPr id="285" name="Google Shape;285;p40"/>
          <p:cNvSpPr txBox="1">
            <a:spLocks noGrp="1"/>
          </p:cNvSpPr>
          <p:nvPr>
            <p:ph type="body" idx="1"/>
          </p:nvPr>
        </p:nvSpPr>
        <p:spPr>
          <a:xfrm>
            <a:off x="173250" y="1882975"/>
            <a:ext cx="6081000" cy="4898700"/>
          </a:xfrm>
          <a:prstGeom prst="rect">
            <a:avLst/>
          </a:prstGeom>
          <a:noFill/>
          <a:ln>
            <a:noFill/>
          </a:ln>
        </p:spPr>
        <p:txBody>
          <a:bodyPr spcFirstLastPara="1" wrap="square" lIns="91425" tIns="45700" rIns="91425" bIns="45700" anchor="ctr" anchorCtr="0">
            <a:noAutofit/>
          </a:bodyPr>
          <a:lstStyle/>
          <a:p>
            <a:pPr marL="0" lvl="2" indent="0" algn="l" rtl="0">
              <a:lnSpc>
                <a:spcPct val="100000"/>
              </a:lnSpc>
              <a:spcBef>
                <a:spcPts val="0"/>
              </a:spcBef>
              <a:spcAft>
                <a:spcPts val="0"/>
              </a:spcAft>
              <a:buClr>
                <a:schemeClr val="dk2"/>
              </a:buClr>
              <a:buSzPts val="4060"/>
              <a:buNone/>
            </a:pPr>
            <a:endParaRPr sz="4800" b="1">
              <a:solidFill>
                <a:srgbClr val="0563C1"/>
              </a:solidFill>
              <a:latin typeface="Corbel"/>
              <a:ea typeface="Corbel"/>
              <a:cs typeface="Corbel"/>
              <a:sym typeface="Corbel"/>
            </a:endParaRPr>
          </a:p>
          <a:p>
            <a:pPr marL="0" lvl="2" indent="0" algn="l" rtl="0">
              <a:lnSpc>
                <a:spcPct val="100000"/>
              </a:lnSpc>
              <a:spcBef>
                <a:spcPts val="0"/>
              </a:spcBef>
              <a:spcAft>
                <a:spcPts val="0"/>
              </a:spcAft>
              <a:buClr>
                <a:schemeClr val="dk2"/>
              </a:buClr>
              <a:buSzPts val="4060"/>
              <a:buNone/>
            </a:pPr>
            <a:endParaRPr sz="4800" b="1">
              <a:solidFill>
                <a:srgbClr val="0563C1"/>
              </a:solidFill>
              <a:latin typeface="Corbel"/>
              <a:ea typeface="Corbel"/>
              <a:cs typeface="Corbel"/>
              <a:sym typeface="Corbel"/>
            </a:endParaRPr>
          </a:p>
          <a:p>
            <a:pPr marL="0" lvl="2" indent="0" algn="l" rtl="0">
              <a:lnSpc>
                <a:spcPct val="100000"/>
              </a:lnSpc>
              <a:spcBef>
                <a:spcPts val="0"/>
              </a:spcBef>
              <a:spcAft>
                <a:spcPts val="0"/>
              </a:spcAft>
              <a:buClr>
                <a:schemeClr val="dk2"/>
              </a:buClr>
              <a:buSzPts val="4060"/>
              <a:buNone/>
            </a:pPr>
            <a:r>
              <a:rPr lang="en-US" sz="4800" b="1">
                <a:solidFill>
                  <a:srgbClr val="0563C1"/>
                </a:solidFill>
                <a:latin typeface="Corbel"/>
                <a:ea typeface="Corbel"/>
                <a:cs typeface="Corbel"/>
                <a:sym typeface="Corbel"/>
              </a:rPr>
              <a:t>May not</a:t>
            </a:r>
            <a:r>
              <a:rPr lang="en-US" sz="5400" b="1">
                <a:solidFill>
                  <a:srgbClr val="0563C1"/>
                </a:solidFill>
                <a:latin typeface="Corbel"/>
                <a:ea typeface="Corbel"/>
                <a:cs typeface="Corbel"/>
                <a:sym typeface="Corbel"/>
              </a:rPr>
              <a:t> </a:t>
            </a:r>
            <a:r>
              <a:rPr lang="en-US" sz="3200" b="1">
                <a:solidFill>
                  <a:srgbClr val="0563C1"/>
                </a:solidFill>
                <a:latin typeface="Corbel"/>
                <a:ea typeface="Corbel"/>
                <a:cs typeface="Corbel"/>
                <a:sym typeface="Corbel"/>
              </a:rPr>
              <a:t>directly supervise or </a:t>
            </a:r>
            <a:endParaRPr sz="3200" b="1">
              <a:solidFill>
                <a:srgbClr val="0563C1"/>
              </a:solidFill>
              <a:latin typeface="Corbel"/>
              <a:ea typeface="Corbel"/>
              <a:cs typeface="Corbel"/>
              <a:sym typeface="Corbel"/>
            </a:endParaRPr>
          </a:p>
          <a:p>
            <a:pPr marL="0" lvl="0" indent="0" algn="l" rtl="0">
              <a:lnSpc>
                <a:spcPct val="100000"/>
              </a:lnSpc>
              <a:spcBef>
                <a:spcPts val="0"/>
              </a:spcBef>
              <a:spcAft>
                <a:spcPts val="0"/>
              </a:spcAft>
              <a:buNone/>
            </a:pPr>
            <a:r>
              <a:rPr lang="en-US" sz="3200" b="1">
                <a:solidFill>
                  <a:srgbClr val="0563C1"/>
                </a:solidFill>
                <a:latin typeface="Corbel"/>
                <a:ea typeface="Corbel"/>
                <a:cs typeface="Corbel"/>
                <a:sym typeface="Corbel"/>
              </a:rPr>
              <a:t>participate in employment or </a:t>
            </a:r>
            <a:endParaRPr sz="3200" b="1">
              <a:solidFill>
                <a:srgbClr val="0563C1"/>
              </a:solidFill>
              <a:latin typeface="Corbel"/>
              <a:ea typeface="Corbel"/>
              <a:cs typeface="Corbel"/>
              <a:sym typeface="Corbel"/>
            </a:endParaRPr>
          </a:p>
          <a:p>
            <a:pPr marL="0" lvl="0" indent="0" algn="l" rtl="0">
              <a:lnSpc>
                <a:spcPct val="100000"/>
              </a:lnSpc>
              <a:spcBef>
                <a:spcPts val="0"/>
              </a:spcBef>
              <a:spcAft>
                <a:spcPts val="0"/>
              </a:spcAft>
              <a:buNone/>
            </a:pPr>
            <a:r>
              <a:rPr lang="en-US" sz="3200" b="1">
                <a:solidFill>
                  <a:srgbClr val="0563C1"/>
                </a:solidFill>
                <a:latin typeface="Corbel"/>
                <a:ea typeface="Corbel"/>
                <a:cs typeface="Corbel"/>
                <a:sym typeface="Corbel"/>
              </a:rPr>
              <a:t>working conditions </a:t>
            </a:r>
            <a:endParaRPr sz="3200" b="1">
              <a:solidFill>
                <a:srgbClr val="0563C1"/>
              </a:solidFill>
              <a:latin typeface="Corbel"/>
              <a:ea typeface="Corbel"/>
              <a:cs typeface="Corbel"/>
              <a:sym typeface="Corbel"/>
            </a:endParaRPr>
          </a:p>
          <a:p>
            <a:pPr marL="342900" lvl="2" indent="-285115" algn="l" rtl="0">
              <a:lnSpc>
                <a:spcPct val="100000"/>
              </a:lnSpc>
              <a:spcBef>
                <a:spcPts val="960"/>
              </a:spcBef>
              <a:spcAft>
                <a:spcPts val="0"/>
              </a:spcAft>
              <a:buClr>
                <a:srgbClr val="0563C1"/>
              </a:buClr>
              <a:buSzPts val="3200"/>
              <a:buFont typeface="Corbel"/>
              <a:buChar char="•"/>
            </a:pPr>
            <a:r>
              <a:rPr lang="en-US" sz="3200" b="1">
                <a:solidFill>
                  <a:srgbClr val="0563C1"/>
                </a:solidFill>
                <a:latin typeface="Corbel"/>
                <a:ea typeface="Corbel"/>
                <a:cs typeface="Corbel"/>
                <a:sym typeface="Corbel"/>
              </a:rPr>
              <a:t>of a relative or person living in </a:t>
            </a:r>
            <a:endParaRPr sz="3200" b="1">
              <a:solidFill>
                <a:srgbClr val="0563C1"/>
              </a:solidFill>
              <a:latin typeface="Corbel"/>
              <a:ea typeface="Corbel"/>
              <a:cs typeface="Corbel"/>
              <a:sym typeface="Corbel"/>
            </a:endParaRPr>
          </a:p>
          <a:p>
            <a:pPr marL="342900" lvl="2" indent="-285115" algn="l" rtl="0">
              <a:lnSpc>
                <a:spcPct val="100000"/>
              </a:lnSpc>
              <a:spcBef>
                <a:spcPts val="960"/>
              </a:spcBef>
              <a:spcAft>
                <a:spcPts val="0"/>
              </a:spcAft>
              <a:buClr>
                <a:srgbClr val="0563C1"/>
              </a:buClr>
              <a:buSzPts val="3200"/>
              <a:buFont typeface="Corbel"/>
              <a:buChar char="•"/>
            </a:pPr>
            <a:r>
              <a:rPr lang="en-US" sz="3200" b="1">
                <a:solidFill>
                  <a:srgbClr val="0563C1"/>
                </a:solidFill>
                <a:latin typeface="Corbel"/>
                <a:ea typeface="Corbel"/>
                <a:cs typeface="Corbel"/>
                <a:sym typeface="Corbel"/>
              </a:rPr>
              <a:t>same residence.</a:t>
            </a:r>
            <a:endParaRPr sz="3200" b="1">
              <a:solidFill>
                <a:srgbClr val="0563C1"/>
              </a:solidFill>
              <a:latin typeface="Corbel"/>
              <a:ea typeface="Corbel"/>
              <a:cs typeface="Corbel"/>
              <a:sym typeface="Corbel"/>
            </a:endParaRPr>
          </a:p>
          <a:p>
            <a:pPr marL="342900" lvl="2" indent="-336550" algn="l" rtl="0">
              <a:lnSpc>
                <a:spcPct val="100000"/>
              </a:lnSpc>
              <a:spcBef>
                <a:spcPts val="960"/>
              </a:spcBef>
              <a:spcAft>
                <a:spcPts val="0"/>
              </a:spcAft>
              <a:buClr>
                <a:srgbClr val="0563C1"/>
              </a:buClr>
              <a:buSzPts val="3200"/>
              <a:buFont typeface="Corbel"/>
              <a:buChar char="•"/>
            </a:pPr>
            <a:r>
              <a:rPr lang="en-US" sz="3200" b="1">
                <a:solidFill>
                  <a:srgbClr val="0563C1"/>
                </a:solidFill>
                <a:latin typeface="Corbel"/>
                <a:ea typeface="Corbel"/>
                <a:cs typeface="Corbel"/>
                <a:sym typeface="Corbel"/>
              </a:rPr>
              <a:t>Exception:  Required by </a:t>
            </a:r>
            <a:endParaRPr sz="3200" b="1">
              <a:solidFill>
                <a:srgbClr val="0563C1"/>
              </a:solidFill>
              <a:latin typeface="Corbel"/>
              <a:ea typeface="Corbel"/>
              <a:cs typeface="Corbel"/>
              <a:sym typeface="Corbel"/>
            </a:endParaRPr>
          </a:p>
          <a:p>
            <a:pPr marL="342900" lvl="2" indent="-336550" algn="l" rtl="0">
              <a:lnSpc>
                <a:spcPct val="100000"/>
              </a:lnSpc>
              <a:spcBef>
                <a:spcPts val="960"/>
              </a:spcBef>
              <a:spcAft>
                <a:spcPts val="0"/>
              </a:spcAft>
              <a:buClr>
                <a:srgbClr val="0563C1"/>
              </a:buClr>
              <a:buSzPts val="3200"/>
              <a:buFont typeface="Corbel"/>
              <a:buChar char="•"/>
            </a:pPr>
            <a:r>
              <a:rPr lang="en-US" sz="3200" b="1">
                <a:solidFill>
                  <a:srgbClr val="0563C1"/>
                </a:solidFill>
                <a:latin typeface="Corbel"/>
                <a:ea typeface="Corbel"/>
                <a:cs typeface="Corbel"/>
                <a:sym typeface="Corbel"/>
              </a:rPr>
              <a:t>law and independent and third party involved.      </a:t>
            </a:r>
            <a:endParaRPr sz="3200" b="1">
              <a:solidFill>
                <a:srgbClr val="0563C1"/>
              </a:solidFill>
              <a:latin typeface="Corbel"/>
              <a:ea typeface="Corbel"/>
              <a:cs typeface="Corbel"/>
              <a:sym typeface="Corbel"/>
            </a:endParaRPr>
          </a:p>
          <a:p>
            <a:pPr marL="342900" lvl="2" indent="-121920" algn="l" rtl="0">
              <a:lnSpc>
                <a:spcPct val="100000"/>
              </a:lnSpc>
              <a:spcBef>
                <a:spcPts val="1080"/>
              </a:spcBef>
              <a:spcAft>
                <a:spcPts val="0"/>
              </a:spcAft>
              <a:buClr>
                <a:schemeClr val="accent1"/>
              </a:buClr>
              <a:buSzPts val="3480"/>
              <a:buNone/>
            </a:pPr>
            <a:endParaRPr sz="3200">
              <a:latin typeface="Corbel"/>
              <a:ea typeface="Corbel"/>
              <a:cs typeface="Corbel"/>
              <a:sym typeface="Corbel"/>
            </a:endParaRPr>
          </a:p>
          <a:p>
            <a:pPr marL="342900" lvl="2" indent="-121920" algn="l" rtl="0">
              <a:lnSpc>
                <a:spcPct val="100000"/>
              </a:lnSpc>
              <a:spcBef>
                <a:spcPts val="1080"/>
              </a:spcBef>
              <a:spcAft>
                <a:spcPts val="0"/>
              </a:spcAft>
              <a:buClr>
                <a:schemeClr val="accent1"/>
              </a:buClr>
              <a:buSzPts val="3480"/>
              <a:buNone/>
            </a:pPr>
            <a:endParaRPr sz="3000"/>
          </a:p>
        </p:txBody>
      </p:sp>
      <p:pic>
        <p:nvPicPr>
          <p:cNvPr id="286" name="Google Shape;286;p40" descr="WV Ethics Commission logo" title="WV Ethics Commission logo"/>
          <p:cNvPicPr preferRelativeResize="0"/>
          <p:nvPr/>
        </p:nvPicPr>
        <p:blipFill rotWithShape="1">
          <a:blip r:embed="rId3">
            <a:alphaModFix/>
          </a:blip>
          <a:srcRect/>
          <a:stretch/>
        </p:blipFill>
        <p:spPr>
          <a:xfrm>
            <a:off x="0" y="66525"/>
            <a:ext cx="2037275" cy="1816450"/>
          </a:xfrm>
          <a:prstGeom prst="rect">
            <a:avLst/>
          </a:prstGeom>
          <a:noFill/>
          <a:ln>
            <a:noFill/>
          </a:ln>
        </p:spPr>
      </p:pic>
      <p:pic>
        <p:nvPicPr>
          <p:cNvPr id="287" name="Google Shape;287;p40" descr="three generations of business men with red hair and smith plaques"/>
          <p:cNvPicPr preferRelativeResize="0"/>
          <p:nvPr/>
        </p:nvPicPr>
        <p:blipFill>
          <a:blip r:embed="rId4">
            <a:alphaModFix/>
          </a:blip>
          <a:stretch>
            <a:fillRect/>
          </a:stretch>
        </p:blipFill>
        <p:spPr>
          <a:xfrm>
            <a:off x="6254250" y="2744600"/>
            <a:ext cx="2584950" cy="2584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311700" y="391452"/>
            <a:ext cx="8520600" cy="965400"/>
          </a:xfrm>
          <a:prstGeom prst="rect">
            <a:avLst/>
          </a:prstGeom>
        </p:spPr>
        <p:txBody>
          <a:bodyPr spcFirstLastPara="1" wrap="square" lIns="91425" tIns="91425" rIns="91425" bIns="91425" anchor="t" anchorCtr="0">
            <a:normAutofit fontScale="90000"/>
          </a:bodyPr>
          <a:lstStyle/>
          <a:p>
            <a:pPr marL="0" lvl="2" indent="0" algn="ctr" rtl="0">
              <a:spcBef>
                <a:spcPts val="0"/>
              </a:spcBef>
              <a:spcAft>
                <a:spcPts val="0"/>
              </a:spcAft>
              <a:buClr>
                <a:schemeClr val="dk1"/>
              </a:buClr>
              <a:buSzPts val="990"/>
              <a:buFont typeface="Arial"/>
              <a:buNone/>
            </a:pPr>
            <a:r>
              <a:rPr lang="en-US" sz="5300" b="1">
                <a:solidFill>
                  <a:srgbClr val="0563C1"/>
                </a:solidFill>
                <a:latin typeface="Book Antiqua"/>
                <a:ea typeface="Book Antiqua"/>
                <a:cs typeface="Book Antiqua"/>
                <a:sym typeface="Book Antiqua"/>
              </a:rPr>
              <a:t>Nepotism</a:t>
            </a:r>
            <a:endParaRPr sz="5300" b="1">
              <a:solidFill>
                <a:srgbClr val="0563C1"/>
              </a:solidFill>
            </a:endParaRPr>
          </a:p>
          <a:p>
            <a:pPr marL="0" lvl="0" indent="457200" algn="ctr" rtl="0">
              <a:lnSpc>
                <a:spcPct val="115000"/>
              </a:lnSpc>
              <a:spcBef>
                <a:spcPts val="1000"/>
              </a:spcBef>
              <a:spcAft>
                <a:spcPts val="0"/>
              </a:spcAft>
              <a:buClr>
                <a:schemeClr val="dk1"/>
              </a:buClr>
              <a:buSzPct val="26190"/>
              <a:buFont typeface="Arial"/>
              <a:buNone/>
            </a:pPr>
            <a:r>
              <a:rPr lang="en-US" sz="4200" b="1">
                <a:solidFill>
                  <a:srgbClr val="0563C1"/>
                </a:solidFill>
              </a:rPr>
              <a:t>"Relative"</a:t>
            </a:r>
            <a:endParaRPr sz="5300" b="1">
              <a:solidFill>
                <a:srgbClr val="0563C1"/>
              </a:solidFill>
              <a:latin typeface="Book Antiqua"/>
              <a:ea typeface="Book Antiqua"/>
              <a:cs typeface="Book Antiqua"/>
              <a:sym typeface="Book Antiqua"/>
            </a:endParaRPr>
          </a:p>
          <a:p>
            <a:pPr marL="0" lvl="0" indent="0" algn="l" rtl="0">
              <a:spcBef>
                <a:spcPts val="0"/>
              </a:spcBef>
              <a:spcAft>
                <a:spcPts val="0"/>
              </a:spcAft>
              <a:buNone/>
            </a:pPr>
            <a:endParaRPr/>
          </a:p>
        </p:txBody>
      </p:sp>
      <p:sp>
        <p:nvSpPr>
          <p:cNvPr id="294" name="Google Shape;294;p41"/>
          <p:cNvSpPr txBox="1">
            <a:spLocks noGrp="1"/>
          </p:cNvSpPr>
          <p:nvPr>
            <p:ph type="body" idx="1"/>
          </p:nvPr>
        </p:nvSpPr>
        <p:spPr>
          <a:xfrm>
            <a:off x="311700" y="1221950"/>
            <a:ext cx="8520600" cy="4869900"/>
          </a:xfrm>
          <a:prstGeom prst="rect">
            <a:avLst/>
          </a:prstGeom>
        </p:spPr>
        <p:txBody>
          <a:bodyPr spcFirstLastPara="1" wrap="square" lIns="91425" tIns="91425" rIns="91425" bIns="91425" anchor="t" anchorCtr="0">
            <a:normAutofit fontScale="70000" lnSpcReduction="10000"/>
          </a:bodyPr>
          <a:lstStyle/>
          <a:p>
            <a:pPr marL="0" lvl="0" indent="457200" algn="ctr" rtl="0">
              <a:spcBef>
                <a:spcPts val="1000"/>
              </a:spcBef>
              <a:spcAft>
                <a:spcPts val="0"/>
              </a:spcAft>
              <a:buClr>
                <a:schemeClr val="dk1"/>
              </a:buClr>
              <a:buSzPct val="87000"/>
              <a:buFont typeface="Arial"/>
              <a:buNone/>
            </a:pPr>
            <a:endParaRPr sz="3000" b="1">
              <a:solidFill>
                <a:srgbClr val="0563C1"/>
              </a:solidFill>
            </a:endParaRPr>
          </a:p>
          <a:p>
            <a:pPr marL="457200" lvl="0" indent="0" algn="l" rtl="0">
              <a:spcBef>
                <a:spcPts val="1000"/>
              </a:spcBef>
              <a:spcAft>
                <a:spcPts val="0"/>
              </a:spcAft>
              <a:buNone/>
            </a:pPr>
            <a:endParaRPr sz="3100" b="1">
              <a:solidFill>
                <a:srgbClr val="0563C1"/>
              </a:solidFill>
              <a:latin typeface="Corbel"/>
              <a:ea typeface="Corbel"/>
              <a:cs typeface="Corbel"/>
              <a:sym typeface="Corbel"/>
            </a:endParaRPr>
          </a:p>
          <a:p>
            <a:pPr marL="1371600" lvl="0" indent="-366395" algn="l" rtl="0">
              <a:spcBef>
                <a:spcPts val="100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spouse </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children</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parents </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siblings</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grandparents </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grandchildren</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parents-in-law </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siblings-in-law </a:t>
            </a:r>
            <a:endParaRPr sz="3100" b="1">
              <a:solidFill>
                <a:srgbClr val="0563C1"/>
              </a:solidFill>
              <a:latin typeface="Corbel"/>
              <a:ea typeface="Corbel"/>
              <a:cs typeface="Corbel"/>
              <a:sym typeface="Corbel"/>
            </a:endParaRPr>
          </a:p>
          <a:p>
            <a:pPr marL="1371600" lvl="0" indent="-366395" algn="l" rtl="0">
              <a:spcBef>
                <a:spcPts val="0"/>
              </a:spcBef>
              <a:spcAft>
                <a:spcPts val="0"/>
              </a:spcAft>
              <a:buClr>
                <a:srgbClr val="0563C1"/>
              </a:buClr>
              <a:buSzPct val="100000"/>
              <a:buFont typeface="Corbel"/>
              <a:buChar char="•"/>
            </a:pPr>
            <a:r>
              <a:rPr lang="en-US" sz="3100" b="1">
                <a:solidFill>
                  <a:srgbClr val="0563C1"/>
                </a:solidFill>
                <a:latin typeface="Corbel"/>
                <a:ea typeface="Corbel"/>
                <a:cs typeface="Corbel"/>
                <a:sym typeface="Corbel"/>
              </a:rPr>
              <a:t>“kids”-in-law</a:t>
            </a:r>
            <a:endParaRPr sz="3100" b="1">
              <a:solidFill>
                <a:srgbClr val="0563C1"/>
              </a:solidFill>
              <a:latin typeface="Corbel"/>
              <a:ea typeface="Corbel"/>
              <a:cs typeface="Corbel"/>
              <a:sym typeface="Corbel"/>
            </a:endParaRPr>
          </a:p>
          <a:p>
            <a:pPr marL="342900" lvl="2" indent="-158750" algn="l" rtl="0">
              <a:lnSpc>
                <a:spcPct val="150000"/>
              </a:lnSpc>
              <a:spcBef>
                <a:spcPts val="1000"/>
              </a:spcBef>
              <a:spcAft>
                <a:spcPts val="0"/>
              </a:spcAft>
              <a:buClr>
                <a:schemeClr val="accent1"/>
              </a:buClr>
              <a:buSzPct val="145000"/>
              <a:buFont typeface="Arial"/>
              <a:buNone/>
            </a:pPr>
            <a:endParaRPr sz="2000"/>
          </a:p>
          <a:p>
            <a:pPr marL="0" lvl="0" indent="0" algn="l" rtl="0">
              <a:spcBef>
                <a:spcPts val="0"/>
              </a:spcBef>
              <a:spcAft>
                <a:spcPts val="1200"/>
              </a:spcAft>
              <a:buNone/>
            </a:pPr>
            <a:endParaRPr/>
          </a:p>
        </p:txBody>
      </p:sp>
      <p:pic>
        <p:nvPicPr>
          <p:cNvPr id="295" name="Google Shape;295;p41" descr="WV Ethics Commission logo" title="WV Ethics Commission logo"/>
          <p:cNvPicPr preferRelativeResize="0"/>
          <p:nvPr/>
        </p:nvPicPr>
        <p:blipFill rotWithShape="1">
          <a:blip r:embed="rId3">
            <a:alphaModFix/>
          </a:blip>
          <a:srcRect/>
          <a:stretch/>
        </p:blipFill>
        <p:spPr>
          <a:xfrm>
            <a:off x="0" y="66525"/>
            <a:ext cx="2037275" cy="1816450"/>
          </a:xfrm>
          <a:prstGeom prst="rect">
            <a:avLst/>
          </a:prstGeom>
          <a:noFill/>
          <a:ln>
            <a:noFill/>
          </a:ln>
        </p:spPr>
      </p:pic>
      <p:pic>
        <p:nvPicPr>
          <p:cNvPr id="296" name="Google Shape;296;p41" title="ed6e38cc-63ac-427e-9f61-37e40640359b.jpg"/>
          <p:cNvPicPr preferRelativeResize="0"/>
          <p:nvPr/>
        </p:nvPicPr>
        <p:blipFill>
          <a:blip r:embed="rId4">
            <a:alphaModFix/>
          </a:blip>
          <a:stretch>
            <a:fillRect/>
          </a:stretch>
        </p:blipFill>
        <p:spPr>
          <a:xfrm>
            <a:off x="4217575" y="2014725"/>
            <a:ext cx="4926426" cy="4681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a:spLocks noGrp="1"/>
          </p:cNvSpPr>
          <p:nvPr>
            <p:ph type="title"/>
          </p:nvPr>
        </p:nvSpPr>
        <p:spPr>
          <a:xfrm>
            <a:off x="982133" y="457201"/>
            <a:ext cx="7704600" cy="1981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345D7E"/>
              </a:buClr>
              <a:buSzPct val="100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Gain</a:t>
            </a:r>
            <a:br>
              <a:rPr lang="en-US" sz="4000" b="1">
                <a:solidFill>
                  <a:srgbClr val="1155CC"/>
                </a:solidFill>
                <a:latin typeface="Book Antiqua"/>
                <a:ea typeface="Book Antiqua"/>
                <a:cs typeface="Book Antiqua"/>
                <a:sym typeface="Book Antiqua"/>
              </a:rPr>
            </a:br>
            <a:r>
              <a:rPr lang="en-US" sz="3200" b="1">
                <a:solidFill>
                  <a:srgbClr val="1155CC"/>
                </a:solidFill>
                <a:latin typeface="Book Antiqua"/>
                <a:ea typeface="Book Antiqua"/>
                <a:cs typeface="Book Antiqua"/>
                <a:sym typeface="Book Antiqua"/>
              </a:rPr>
              <a:t>Nepotism</a:t>
            </a:r>
            <a:br>
              <a:rPr lang="en-US" sz="4000" b="1">
                <a:solidFill>
                  <a:srgbClr val="1155CC"/>
                </a:solidFill>
              </a:rPr>
            </a:br>
            <a:br>
              <a:rPr lang="en-US" sz="4000">
                <a:solidFill>
                  <a:srgbClr val="345D7E"/>
                </a:solidFill>
                <a:latin typeface="Book Antiqua"/>
                <a:ea typeface="Book Antiqua"/>
                <a:cs typeface="Book Antiqua"/>
                <a:sym typeface="Book Antiqua"/>
              </a:rPr>
            </a:br>
            <a:endParaRPr>
              <a:solidFill>
                <a:srgbClr val="345D7E"/>
              </a:solidFill>
              <a:latin typeface="Book Antiqua"/>
              <a:ea typeface="Book Antiqua"/>
              <a:cs typeface="Book Antiqua"/>
              <a:sym typeface="Book Antiqua"/>
            </a:endParaRPr>
          </a:p>
          <a:p>
            <a:pPr marL="0" lvl="0" indent="0" algn="ctr" rtl="0">
              <a:spcBef>
                <a:spcPts val="0"/>
              </a:spcBef>
              <a:spcAft>
                <a:spcPts val="0"/>
              </a:spcAft>
              <a:buNone/>
            </a:pPr>
            <a:endParaRPr/>
          </a:p>
        </p:txBody>
      </p:sp>
      <p:sp>
        <p:nvSpPr>
          <p:cNvPr id="303" name="Google Shape;303;p42"/>
          <p:cNvSpPr txBox="1">
            <a:spLocks noGrp="1"/>
          </p:cNvSpPr>
          <p:nvPr>
            <p:ph type="body" idx="1"/>
          </p:nvPr>
        </p:nvSpPr>
        <p:spPr>
          <a:xfrm>
            <a:off x="982125" y="2116925"/>
            <a:ext cx="7704600" cy="2804700"/>
          </a:xfrm>
          <a:prstGeom prst="rect">
            <a:avLst/>
          </a:prstGeom>
        </p:spPr>
        <p:txBody>
          <a:bodyPr spcFirstLastPara="1" wrap="square" lIns="91425" tIns="45700" rIns="91425" bIns="45700" anchor="ctr" anchorCtr="0">
            <a:normAutofit/>
          </a:bodyPr>
          <a:lstStyle/>
          <a:p>
            <a:pPr marL="457200" lvl="0" indent="-381000" algn="just" rtl="0">
              <a:spcBef>
                <a:spcPts val="0"/>
              </a:spcBef>
              <a:spcAft>
                <a:spcPts val="0"/>
              </a:spcAft>
              <a:buClr>
                <a:srgbClr val="1155CC"/>
              </a:buClr>
              <a:buSzPts val="2400"/>
              <a:buFont typeface="Corbel"/>
              <a:buChar char="●"/>
            </a:pPr>
            <a:r>
              <a:rPr lang="en-US" sz="2400" b="1">
                <a:solidFill>
                  <a:srgbClr val="1155CC"/>
                </a:solidFill>
                <a:latin typeface="Corbel"/>
                <a:ea typeface="Corbel"/>
                <a:cs typeface="Corbel"/>
                <a:sym typeface="Corbel"/>
              </a:rPr>
              <a:t>Mother and daughter working as co-workers</a:t>
            </a:r>
            <a:endParaRPr sz="2400" b="1">
              <a:solidFill>
                <a:srgbClr val="1155CC"/>
              </a:solidFill>
              <a:latin typeface="Corbel"/>
              <a:ea typeface="Corbel"/>
              <a:cs typeface="Corbel"/>
              <a:sym typeface="Corbel"/>
            </a:endParaRPr>
          </a:p>
          <a:p>
            <a:pPr marL="0" lvl="0" indent="457200" algn="l" rtl="0">
              <a:spcBef>
                <a:spcPts val="0"/>
              </a:spcBef>
              <a:spcAft>
                <a:spcPts val="0"/>
              </a:spcAft>
              <a:buClr>
                <a:schemeClr val="dk1"/>
              </a:buClr>
              <a:buSzPts val="1100"/>
              <a:buFont typeface="Arial"/>
              <a:buNone/>
            </a:pPr>
            <a:r>
              <a:rPr lang="en-US" sz="2400" b="1">
                <a:solidFill>
                  <a:srgbClr val="1155CC"/>
                </a:solidFill>
                <a:latin typeface="Corbel"/>
                <a:ea typeface="Corbel"/>
                <a:cs typeface="Corbel"/>
                <a:sym typeface="Corbel"/>
              </a:rPr>
              <a:t>without supervising the other</a:t>
            </a:r>
            <a:endParaRPr sz="2400" b="1">
              <a:solidFill>
                <a:srgbClr val="1155CC"/>
              </a:solidFill>
              <a:latin typeface="Corbel"/>
              <a:ea typeface="Corbel"/>
              <a:cs typeface="Corbel"/>
              <a:sym typeface="Corbel"/>
            </a:endParaRPr>
          </a:p>
          <a:p>
            <a:pPr marL="457200" lvl="0" indent="-381000" algn="l" rtl="0">
              <a:spcBef>
                <a:spcPts val="0"/>
              </a:spcBef>
              <a:spcAft>
                <a:spcPts val="0"/>
              </a:spcAft>
              <a:buClr>
                <a:srgbClr val="1155CC"/>
              </a:buClr>
              <a:buSzPts val="2400"/>
              <a:buFont typeface="Corbel"/>
              <a:buChar char="●"/>
            </a:pPr>
            <a:r>
              <a:rPr lang="en-US" sz="2400" b="1">
                <a:solidFill>
                  <a:srgbClr val="1155CC"/>
                </a:solidFill>
                <a:latin typeface="Corbel"/>
                <a:ea typeface="Corbel"/>
                <a:cs typeface="Corbel"/>
                <a:sym typeface="Corbel"/>
              </a:rPr>
              <a:t>When one’s work may only tangentially affect the workload of the other.</a:t>
            </a:r>
            <a:endParaRPr sz="2400" b="1">
              <a:solidFill>
                <a:srgbClr val="1155CC"/>
              </a:solidFill>
              <a:latin typeface="Corbel"/>
              <a:ea typeface="Corbel"/>
              <a:cs typeface="Corbel"/>
              <a:sym typeface="Corbel"/>
            </a:endParaRPr>
          </a:p>
          <a:p>
            <a:pPr marL="457200" lvl="0" indent="-381000" algn="l" rtl="0">
              <a:spcBef>
                <a:spcPts val="0"/>
              </a:spcBef>
              <a:spcAft>
                <a:spcPts val="0"/>
              </a:spcAft>
              <a:buClr>
                <a:srgbClr val="1155CC"/>
              </a:buClr>
              <a:buSzPts val="2400"/>
              <a:buFont typeface="Corbel"/>
              <a:buChar char="●"/>
            </a:pPr>
            <a:r>
              <a:rPr lang="en-US" sz="2400" b="1">
                <a:solidFill>
                  <a:srgbClr val="1155CC"/>
                </a:solidFill>
                <a:latin typeface="Corbel"/>
                <a:ea typeface="Corbel"/>
                <a:cs typeface="Corbel"/>
                <a:sym typeface="Corbel"/>
              </a:rPr>
              <a:t>No intent to decrease the workload of her relative</a:t>
            </a:r>
            <a:endParaRPr sz="2400" b="1">
              <a:solidFill>
                <a:srgbClr val="1155CC"/>
              </a:solidFill>
              <a:latin typeface="Corbel"/>
              <a:ea typeface="Corbel"/>
              <a:cs typeface="Corbel"/>
              <a:sym typeface="Corbel"/>
            </a:endParaRPr>
          </a:p>
          <a:p>
            <a:pPr marL="0" lvl="0" indent="0" algn="l" rtl="0">
              <a:spcBef>
                <a:spcPts val="360"/>
              </a:spcBef>
              <a:spcAft>
                <a:spcPts val="0"/>
              </a:spcAft>
              <a:buNone/>
            </a:pPr>
            <a:endParaRPr/>
          </a:p>
        </p:txBody>
      </p:sp>
      <p:sp>
        <p:nvSpPr>
          <p:cNvPr id="304" name="Google Shape;304;p42"/>
          <p:cNvSpPr txBox="1"/>
          <p:nvPr/>
        </p:nvSpPr>
        <p:spPr>
          <a:xfrm>
            <a:off x="453250" y="5695300"/>
            <a:ext cx="2286000" cy="650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US" sz="2400">
                <a:solidFill>
                  <a:srgbClr val="7F6000"/>
                </a:solidFill>
                <a:latin typeface="Corbel"/>
                <a:ea typeface="Corbel"/>
                <a:cs typeface="Corbel"/>
                <a:sym typeface="Corbel"/>
              </a:rPr>
              <a:t>A</a:t>
            </a:r>
            <a:r>
              <a:rPr lang="en-US" sz="2400" b="1">
                <a:solidFill>
                  <a:srgbClr val="7F6000"/>
                </a:solidFill>
                <a:latin typeface="Corbel"/>
                <a:ea typeface="Corbel"/>
                <a:cs typeface="Corbel"/>
                <a:sym typeface="Corbel"/>
              </a:rPr>
              <a:t>O 2024-11 </a:t>
            </a:r>
            <a:endParaRPr sz="1800">
              <a:solidFill>
                <a:srgbClr val="7F6000"/>
              </a:solidFill>
            </a:endParaRPr>
          </a:p>
        </p:txBody>
      </p:sp>
      <p:pic>
        <p:nvPicPr>
          <p:cNvPr id="305" name="Google Shape;305;p42" descr="WV Ethics Commission logo" title="WV Ethics Commission logo"/>
          <p:cNvPicPr preferRelativeResize="0"/>
          <p:nvPr/>
        </p:nvPicPr>
        <p:blipFill rotWithShape="1">
          <a:blip r:embed="rId3">
            <a:alphaModFix/>
          </a:blip>
          <a:srcRect/>
          <a:stretch/>
        </p:blipFill>
        <p:spPr>
          <a:xfrm>
            <a:off x="0" y="54800"/>
            <a:ext cx="2037275" cy="1816450"/>
          </a:xfrm>
          <a:prstGeom prst="rect">
            <a:avLst/>
          </a:prstGeom>
          <a:noFill/>
          <a:ln>
            <a:noFill/>
          </a:ln>
        </p:spPr>
      </p:pic>
      <p:pic>
        <p:nvPicPr>
          <p:cNvPr id="306" name="Google Shape;306;p42" descr="Decorative Image" title="mother and daughter as co-workers"/>
          <p:cNvPicPr preferRelativeResize="0"/>
          <p:nvPr/>
        </p:nvPicPr>
        <p:blipFill>
          <a:blip r:embed="rId4">
            <a:alphaModFix amt="70000"/>
          </a:blip>
          <a:stretch>
            <a:fillRect/>
          </a:stretch>
        </p:blipFill>
        <p:spPr>
          <a:xfrm>
            <a:off x="5415375" y="5011100"/>
            <a:ext cx="2795377" cy="1620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title"/>
          </p:nvPr>
        </p:nvSpPr>
        <p:spPr>
          <a:xfrm>
            <a:off x="982133" y="202151"/>
            <a:ext cx="7704600" cy="19812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345D7E"/>
              </a:buClr>
              <a:buSzPct val="100000"/>
              <a:buFont typeface="Book Antiqua"/>
              <a:buNone/>
            </a:pPr>
            <a:r>
              <a:rPr lang="en-US" sz="4000" b="1">
                <a:solidFill>
                  <a:srgbClr val="0563C1"/>
                </a:solidFill>
                <a:latin typeface="Book Antiqua"/>
                <a:ea typeface="Book Antiqua"/>
                <a:cs typeface="Book Antiqua"/>
                <a:sym typeface="Book Antiqua"/>
              </a:rPr>
              <a:t>Use of Public Office for </a:t>
            </a:r>
            <a:br>
              <a:rPr lang="en-US" sz="4000" b="1">
                <a:solidFill>
                  <a:srgbClr val="0563C1"/>
                </a:solidFill>
                <a:latin typeface="Book Antiqua"/>
                <a:ea typeface="Book Antiqua"/>
                <a:cs typeface="Book Antiqua"/>
                <a:sym typeface="Book Antiqua"/>
              </a:rPr>
            </a:br>
            <a:r>
              <a:rPr lang="en-US" sz="4000" b="1">
                <a:solidFill>
                  <a:srgbClr val="0563C1"/>
                </a:solidFill>
                <a:latin typeface="Book Antiqua"/>
                <a:ea typeface="Book Antiqua"/>
                <a:cs typeface="Book Antiqua"/>
                <a:sym typeface="Book Antiqua"/>
              </a:rPr>
              <a:t>Private Gain</a:t>
            </a:r>
            <a:br>
              <a:rPr lang="en-US" sz="4000" b="1">
                <a:solidFill>
                  <a:srgbClr val="0563C1"/>
                </a:solidFill>
                <a:latin typeface="Book Antiqua"/>
                <a:ea typeface="Book Antiqua"/>
                <a:cs typeface="Book Antiqua"/>
                <a:sym typeface="Book Antiqua"/>
              </a:rPr>
            </a:br>
            <a:endParaRPr b="1">
              <a:solidFill>
                <a:srgbClr val="0563C1"/>
              </a:solidFill>
              <a:latin typeface="Book Antiqua"/>
              <a:ea typeface="Book Antiqua"/>
              <a:cs typeface="Book Antiqua"/>
              <a:sym typeface="Book Antiqua"/>
            </a:endParaRPr>
          </a:p>
          <a:p>
            <a:pPr marL="0" lvl="0" indent="0" algn="ctr" rtl="0">
              <a:spcBef>
                <a:spcPts val="0"/>
              </a:spcBef>
              <a:spcAft>
                <a:spcPts val="0"/>
              </a:spcAft>
              <a:buNone/>
            </a:pPr>
            <a:endParaRPr/>
          </a:p>
        </p:txBody>
      </p:sp>
      <p:sp>
        <p:nvSpPr>
          <p:cNvPr id="313" name="Google Shape;313;p43"/>
          <p:cNvSpPr txBox="1">
            <a:spLocks noGrp="1"/>
          </p:cNvSpPr>
          <p:nvPr>
            <p:ph type="body" idx="1"/>
          </p:nvPr>
        </p:nvSpPr>
        <p:spPr>
          <a:xfrm>
            <a:off x="1049275" y="1901475"/>
            <a:ext cx="7704600" cy="4542300"/>
          </a:xfrm>
          <a:prstGeom prst="rect">
            <a:avLst/>
          </a:prstGeom>
        </p:spPr>
        <p:txBody>
          <a:bodyPr spcFirstLastPara="1" wrap="square" lIns="91425" tIns="45700" rIns="91425" bIns="45700" anchor="ctr" anchorCtr="0">
            <a:normAutofit lnSpcReduction="10000"/>
          </a:bodyPr>
          <a:lstStyle/>
          <a:p>
            <a:pPr marL="0" lvl="0" indent="0" algn="ctr" rtl="0">
              <a:spcBef>
                <a:spcPts val="0"/>
              </a:spcBef>
              <a:spcAft>
                <a:spcPts val="0"/>
              </a:spcAft>
              <a:buClr>
                <a:schemeClr val="dk1"/>
              </a:buClr>
              <a:buSzPts val="1100"/>
              <a:buFont typeface="Arial"/>
              <a:buNone/>
            </a:pPr>
            <a:r>
              <a:rPr lang="en-US" sz="2800" b="1">
                <a:solidFill>
                  <a:srgbClr val="1155CC"/>
                </a:solidFill>
                <a:latin typeface="Book Antiqua"/>
                <a:ea typeface="Book Antiqua"/>
                <a:cs typeface="Book Antiqua"/>
                <a:sym typeface="Book Antiqua"/>
              </a:rPr>
              <a:t>2024 Employee Recognition/Retirement Events</a:t>
            </a:r>
            <a:endParaRPr sz="2300">
              <a:solidFill>
                <a:schemeClr val="dk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2300" b="1">
              <a:solidFill>
                <a:srgbClr val="0563C1"/>
              </a:solidFill>
              <a:latin typeface="Corbel"/>
              <a:ea typeface="Corbel"/>
              <a:cs typeface="Corbel"/>
              <a:sym typeface="Corbel"/>
            </a:endParaRPr>
          </a:p>
          <a:p>
            <a:pPr marL="285750" lvl="0" indent="-279400" algn="l" rtl="0">
              <a:spcBef>
                <a:spcPts val="0"/>
              </a:spcBef>
              <a:spcAft>
                <a:spcPts val="0"/>
              </a:spcAft>
              <a:buClr>
                <a:srgbClr val="0563C1"/>
              </a:buClr>
              <a:buSzPts val="2300"/>
              <a:buChar char="•"/>
            </a:pPr>
            <a:r>
              <a:rPr lang="en-US" sz="2300" b="1">
                <a:solidFill>
                  <a:srgbClr val="0563C1"/>
                </a:solidFill>
                <a:latin typeface="Corbel"/>
                <a:ea typeface="Corbel"/>
                <a:cs typeface="Corbel"/>
                <a:sym typeface="Corbel"/>
              </a:rPr>
              <a:t>Food and beverages, entertainment, and gift or memento.</a:t>
            </a:r>
            <a:endParaRPr sz="1300" b="1">
              <a:solidFill>
                <a:srgbClr val="0563C1"/>
              </a:solidFill>
            </a:endParaRPr>
          </a:p>
          <a:p>
            <a:pPr marL="285750" lvl="0" indent="-133350" algn="l" rtl="0">
              <a:spcBef>
                <a:spcPts val="0"/>
              </a:spcBef>
              <a:spcAft>
                <a:spcPts val="0"/>
              </a:spcAft>
              <a:buClr>
                <a:schemeClr val="dk1"/>
              </a:buClr>
              <a:buSzPts val="1100"/>
              <a:buFont typeface="Arial"/>
              <a:buNone/>
            </a:pPr>
            <a:endParaRPr sz="2300" b="1">
              <a:solidFill>
                <a:srgbClr val="0563C1"/>
              </a:solidFill>
              <a:latin typeface="Corbel"/>
              <a:ea typeface="Corbel"/>
              <a:cs typeface="Corbel"/>
              <a:sym typeface="Corbel"/>
            </a:endParaRPr>
          </a:p>
          <a:p>
            <a:pPr marL="285750" lvl="0" indent="-279400" algn="l" rtl="0">
              <a:spcBef>
                <a:spcPts val="0"/>
              </a:spcBef>
              <a:spcAft>
                <a:spcPts val="0"/>
              </a:spcAft>
              <a:buClr>
                <a:srgbClr val="0563C1"/>
              </a:buClr>
              <a:buSzPts val="2300"/>
              <a:buChar char="•"/>
            </a:pPr>
            <a:r>
              <a:rPr lang="en-US" sz="2300" b="1">
                <a:solidFill>
                  <a:srgbClr val="0563C1"/>
                </a:solidFill>
                <a:latin typeface="Corbel"/>
                <a:ea typeface="Corbel"/>
                <a:cs typeface="Corbel"/>
                <a:sym typeface="Corbel"/>
              </a:rPr>
              <a:t>Total public funds = $25 per employee per year.  May be allocated between events and employees.  </a:t>
            </a:r>
            <a:endParaRPr sz="1300" b="1">
              <a:solidFill>
                <a:srgbClr val="0563C1"/>
              </a:solidFill>
            </a:endParaRPr>
          </a:p>
          <a:p>
            <a:pPr marL="285750" lvl="0" indent="-133350" algn="l" rtl="0">
              <a:spcBef>
                <a:spcPts val="0"/>
              </a:spcBef>
              <a:spcAft>
                <a:spcPts val="0"/>
              </a:spcAft>
              <a:buClr>
                <a:schemeClr val="dk1"/>
              </a:buClr>
              <a:buSzPts val="1100"/>
              <a:buFont typeface="Arial"/>
              <a:buNone/>
            </a:pPr>
            <a:endParaRPr sz="2300" b="1">
              <a:solidFill>
                <a:srgbClr val="0563C1"/>
              </a:solidFill>
              <a:latin typeface="Corbel"/>
              <a:ea typeface="Corbel"/>
              <a:cs typeface="Corbel"/>
              <a:sym typeface="Corbel"/>
            </a:endParaRPr>
          </a:p>
          <a:p>
            <a:pPr marL="285750" lvl="0" indent="-133350" algn="l" rtl="0">
              <a:spcBef>
                <a:spcPts val="0"/>
              </a:spcBef>
              <a:spcAft>
                <a:spcPts val="0"/>
              </a:spcAft>
              <a:buClr>
                <a:schemeClr val="dk1"/>
              </a:buClr>
              <a:buSzPts val="1100"/>
              <a:buFont typeface="Arial"/>
              <a:buNone/>
            </a:pPr>
            <a:endParaRPr sz="2300" b="1">
              <a:solidFill>
                <a:srgbClr val="0563C1"/>
              </a:solidFill>
              <a:latin typeface="Corbel"/>
              <a:ea typeface="Corbel"/>
              <a:cs typeface="Corbel"/>
              <a:sym typeface="Corbel"/>
            </a:endParaRPr>
          </a:p>
          <a:p>
            <a:pPr marL="285750" lvl="0" indent="-133350" algn="l" rtl="0">
              <a:spcBef>
                <a:spcPts val="0"/>
              </a:spcBef>
              <a:spcAft>
                <a:spcPts val="0"/>
              </a:spcAft>
              <a:buClr>
                <a:schemeClr val="dk1"/>
              </a:buClr>
              <a:buSzPts val="1100"/>
              <a:buFont typeface="Arial"/>
              <a:buNone/>
            </a:pPr>
            <a:r>
              <a:rPr lang="en-US" sz="2300" b="1" u="sng">
                <a:solidFill>
                  <a:srgbClr val="7F6000"/>
                </a:solidFill>
                <a:latin typeface="Corbel"/>
                <a:ea typeface="Corbel"/>
                <a:cs typeface="Corbel"/>
                <a:sym typeface="Corbel"/>
                <a:hlinkClick r:id="rId3">
                  <a:extLst>
                    <a:ext uri="{A12FA001-AC4F-418D-AE19-62706E023703}">
                      <ahyp:hlinkClr xmlns:ahyp="http://schemas.microsoft.com/office/drawing/2018/hyperlinkcolor" val="tx"/>
                    </a:ext>
                  </a:extLst>
                </a:hlinkClick>
              </a:rPr>
              <a:t>See our Guideline for more</a:t>
            </a:r>
            <a:r>
              <a:rPr lang="en-US" sz="2300" b="1">
                <a:solidFill>
                  <a:srgbClr val="0563C1"/>
                </a:solidFill>
                <a:latin typeface="Corbel"/>
                <a:ea typeface="Corbel"/>
                <a:cs typeface="Corbel"/>
                <a:sym typeface="Corbel"/>
              </a:rPr>
              <a:t>.</a:t>
            </a:r>
            <a:endParaRPr sz="1900" b="1">
              <a:solidFill>
                <a:srgbClr val="0563C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600"/>
          </a:p>
          <a:p>
            <a:pPr marL="0" lvl="0" indent="0" algn="l" rtl="0">
              <a:spcBef>
                <a:spcPts val="360"/>
              </a:spcBef>
              <a:spcAft>
                <a:spcPts val="0"/>
              </a:spcAft>
              <a:buNone/>
            </a:pPr>
            <a:endParaRPr/>
          </a:p>
        </p:txBody>
      </p:sp>
      <p:pic>
        <p:nvPicPr>
          <p:cNvPr id="314" name="Google Shape;314;p43" descr="great job" title="great job"/>
          <p:cNvPicPr preferRelativeResize="0"/>
          <p:nvPr/>
        </p:nvPicPr>
        <p:blipFill rotWithShape="1">
          <a:blip r:embed="rId4">
            <a:alphaModFix/>
          </a:blip>
          <a:srcRect/>
          <a:stretch/>
        </p:blipFill>
        <p:spPr>
          <a:xfrm>
            <a:off x="6690158" y="4679700"/>
            <a:ext cx="2063717" cy="18288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sz="4000" b="1">
                <a:solidFill>
                  <a:srgbClr val="0563C1"/>
                </a:solidFill>
                <a:latin typeface="Book Antiqua"/>
                <a:ea typeface="Book Antiqua"/>
                <a:cs typeface="Book Antiqua"/>
                <a:sym typeface="Book Antiqua"/>
              </a:rPr>
              <a:t>Private Gain</a:t>
            </a:r>
            <a:endParaRPr sz="4000" b="1">
              <a:solidFill>
                <a:srgbClr val="0563C1"/>
              </a:solidFill>
              <a:latin typeface="Book Antiqua"/>
              <a:ea typeface="Book Antiqua"/>
              <a:cs typeface="Book Antiqua"/>
              <a:sym typeface="Book Antiqua"/>
            </a:endParaRPr>
          </a:p>
          <a:p>
            <a:pPr marL="0" lvl="0" indent="0" algn="ctr" rtl="0">
              <a:spcBef>
                <a:spcPts val="0"/>
              </a:spcBef>
              <a:spcAft>
                <a:spcPts val="0"/>
              </a:spcAft>
              <a:buClr>
                <a:srgbClr val="345D7E"/>
              </a:buClr>
              <a:buSzPct val="77778"/>
              <a:buFont typeface="Book Antiqua"/>
              <a:buNone/>
            </a:pPr>
            <a:r>
              <a:rPr lang="en-US" sz="3600" b="1">
                <a:solidFill>
                  <a:srgbClr val="1155CC"/>
                </a:solidFill>
                <a:latin typeface="Book Antiqua"/>
                <a:ea typeface="Book Antiqua"/>
                <a:cs typeface="Book Antiqua"/>
                <a:sym typeface="Book Antiqua"/>
              </a:rPr>
              <a:t>Retirement Gifts/Events</a:t>
            </a:r>
            <a:endParaRPr sz="3600" b="1">
              <a:solidFill>
                <a:srgbClr val="1155CC"/>
              </a:solidFill>
            </a:endParaRPr>
          </a:p>
          <a:p>
            <a:pPr marL="0" lvl="0" indent="0" algn="ctr" rtl="0">
              <a:spcBef>
                <a:spcPts val="0"/>
              </a:spcBef>
              <a:spcAft>
                <a:spcPts val="0"/>
              </a:spcAft>
              <a:buClr>
                <a:srgbClr val="345D7E"/>
              </a:buClr>
              <a:buSzPct val="100000"/>
              <a:buFont typeface="Book Antiqua"/>
              <a:buNone/>
            </a:pPr>
            <a:br>
              <a:rPr lang="en-US" sz="4000" b="1">
                <a:solidFill>
                  <a:srgbClr val="0563C1"/>
                </a:solidFill>
                <a:latin typeface="Book Antiqua"/>
                <a:ea typeface="Book Antiqua"/>
                <a:cs typeface="Book Antiqua"/>
                <a:sym typeface="Book Antiqua"/>
              </a:rPr>
            </a:br>
            <a:endParaRPr b="1">
              <a:solidFill>
                <a:srgbClr val="0563C1"/>
              </a:solidFill>
              <a:latin typeface="Book Antiqua"/>
              <a:ea typeface="Book Antiqua"/>
              <a:cs typeface="Book Antiqua"/>
              <a:sym typeface="Book Antiqua"/>
            </a:endParaRPr>
          </a:p>
          <a:p>
            <a:pPr marL="0" lvl="0" indent="0" algn="ctr" rtl="0">
              <a:spcBef>
                <a:spcPts val="0"/>
              </a:spcBef>
              <a:spcAft>
                <a:spcPts val="0"/>
              </a:spcAft>
              <a:buNone/>
            </a:pPr>
            <a:endParaRPr/>
          </a:p>
        </p:txBody>
      </p:sp>
      <p:sp>
        <p:nvSpPr>
          <p:cNvPr id="321" name="Google Shape;321;p44"/>
          <p:cNvSpPr txBox="1">
            <a:spLocks noGrp="1"/>
          </p:cNvSpPr>
          <p:nvPr>
            <p:ph type="body" idx="1"/>
          </p:nvPr>
        </p:nvSpPr>
        <p:spPr>
          <a:xfrm>
            <a:off x="311700" y="1970183"/>
            <a:ext cx="8520600" cy="4555200"/>
          </a:xfrm>
          <a:prstGeom prst="rect">
            <a:avLst/>
          </a:prstGeom>
        </p:spPr>
        <p:txBody>
          <a:bodyPr spcFirstLastPara="1" wrap="square" lIns="91425" tIns="91425" rIns="91425" bIns="91425" anchor="t" anchorCtr="0">
            <a:normAutofit/>
          </a:bodyPr>
          <a:lstStyle/>
          <a:p>
            <a:pPr marL="457200" lvl="0" indent="0" algn="l" rtl="0">
              <a:lnSpc>
                <a:spcPct val="100000"/>
              </a:lnSpc>
              <a:spcBef>
                <a:spcPts val="0"/>
              </a:spcBef>
              <a:spcAft>
                <a:spcPts val="0"/>
              </a:spcAft>
              <a:buClr>
                <a:schemeClr val="dk1"/>
              </a:buClr>
              <a:buSzPts val="3100"/>
              <a:buFont typeface="Arial"/>
              <a:buNone/>
            </a:pPr>
            <a:r>
              <a:rPr lang="en-US" sz="3100" b="1">
                <a:solidFill>
                  <a:srgbClr val="0563C1"/>
                </a:solidFill>
                <a:latin typeface="Corbel"/>
                <a:ea typeface="Corbel"/>
                <a:cs typeface="Corbel"/>
                <a:sym typeface="Corbel"/>
              </a:rPr>
              <a:t>May spend up to $100 of public funds to purchase plaque or another commemorative item.</a:t>
            </a:r>
            <a:endParaRPr sz="2300" b="1">
              <a:solidFill>
                <a:srgbClr val="0563C1"/>
              </a:solidFill>
              <a:latin typeface="Corbel"/>
              <a:ea typeface="Corbel"/>
              <a:cs typeface="Corbel"/>
              <a:sym typeface="Corbel"/>
            </a:endParaRPr>
          </a:p>
          <a:p>
            <a:pPr marL="342900" lvl="0" indent="-215900" algn="l" rtl="0">
              <a:lnSpc>
                <a:spcPct val="150000"/>
              </a:lnSpc>
              <a:spcBef>
                <a:spcPts val="0"/>
              </a:spcBef>
              <a:spcAft>
                <a:spcPts val="0"/>
              </a:spcAft>
              <a:buClr>
                <a:srgbClr val="BA8E2C"/>
              </a:buClr>
              <a:buSzPts val="2000"/>
              <a:buFont typeface="Arial"/>
              <a:buNone/>
            </a:pPr>
            <a:endParaRPr sz="20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Font typeface="Arial"/>
              <a:buNone/>
            </a:pPr>
            <a:endParaRPr>
              <a:solidFill>
                <a:schemeClr val="dk1"/>
              </a:solidFill>
              <a:latin typeface="Corbel"/>
              <a:ea typeface="Corbel"/>
              <a:cs typeface="Corbel"/>
              <a:sym typeface="Corbel"/>
            </a:endParaRPr>
          </a:p>
          <a:p>
            <a:pPr marL="0" lvl="0" indent="0" algn="l" rtl="0">
              <a:spcBef>
                <a:spcPts val="0"/>
              </a:spcBef>
              <a:spcAft>
                <a:spcPts val="1200"/>
              </a:spcAft>
              <a:buNone/>
            </a:pPr>
            <a:endParaRPr/>
          </a:p>
        </p:txBody>
      </p:sp>
      <p:pic>
        <p:nvPicPr>
          <p:cNvPr id="322" name="Google Shape;322;p44" descr="WV Ethics Commission logo" title="WV Ethics Commission logo"/>
          <p:cNvPicPr preferRelativeResize="0"/>
          <p:nvPr/>
        </p:nvPicPr>
        <p:blipFill rotWithShape="1">
          <a:blip r:embed="rId3">
            <a:alphaModFix/>
          </a:blip>
          <a:srcRect/>
          <a:stretch/>
        </p:blipFill>
        <p:spPr>
          <a:xfrm>
            <a:off x="0" y="98325"/>
            <a:ext cx="1908175" cy="1701350"/>
          </a:xfrm>
          <a:prstGeom prst="rect">
            <a:avLst/>
          </a:prstGeom>
          <a:noFill/>
          <a:ln>
            <a:noFill/>
          </a:ln>
        </p:spPr>
      </p:pic>
      <p:pic>
        <p:nvPicPr>
          <p:cNvPr id="323" name="Google Shape;323;p44" descr="Decorative image" title="Length of Service Awardees"/>
          <p:cNvPicPr preferRelativeResize="0"/>
          <p:nvPr/>
        </p:nvPicPr>
        <p:blipFill>
          <a:blip r:embed="rId4">
            <a:alphaModFix/>
          </a:blip>
          <a:stretch>
            <a:fillRect/>
          </a:stretch>
        </p:blipFill>
        <p:spPr>
          <a:xfrm>
            <a:off x="2397775" y="4199375"/>
            <a:ext cx="4348452" cy="2528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rgbClr val="345D7E"/>
              </a:buClr>
              <a:buSzPct val="100000"/>
              <a:buFont typeface="Book Antiqua"/>
              <a:buNone/>
            </a:pPr>
            <a:r>
              <a:rPr lang="en-US" sz="4000" b="1">
                <a:solidFill>
                  <a:srgbClr val="3C78D8"/>
                </a:solidFill>
                <a:latin typeface="Book Antiqua"/>
                <a:ea typeface="Book Antiqua"/>
                <a:cs typeface="Book Antiqua"/>
                <a:sym typeface="Book Antiqua"/>
              </a:rPr>
              <a:t>Commercial</a:t>
            </a:r>
            <a:endParaRPr sz="4000" b="1">
              <a:solidFill>
                <a:srgbClr val="3C78D8"/>
              </a:solidFill>
              <a:latin typeface="Book Antiqua"/>
              <a:ea typeface="Book Antiqua"/>
              <a:cs typeface="Book Antiqua"/>
              <a:sym typeface="Book Antiqua"/>
            </a:endParaRPr>
          </a:p>
          <a:p>
            <a:pPr marL="0" lvl="0" indent="0" algn="ctr" rtl="0">
              <a:spcBef>
                <a:spcPts val="0"/>
              </a:spcBef>
              <a:spcAft>
                <a:spcPts val="0"/>
              </a:spcAft>
              <a:buClr>
                <a:srgbClr val="345D7E"/>
              </a:buClr>
              <a:buSzPct val="117647"/>
              <a:buFont typeface="Book Antiqua"/>
              <a:buNone/>
            </a:pPr>
            <a:r>
              <a:rPr lang="en-US" sz="3400" b="1">
                <a:solidFill>
                  <a:srgbClr val="3C78D8"/>
                </a:solidFill>
                <a:latin typeface="Book Antiqua"/>
                <a:ea typeface="Book Antiqua"/>
                <a:cs typeface="Book Antiqua"/>
                <a:sym typeface="Book Antiqua"/>
              </a:rPr>
              <a:t>Endorsements</a:t>
            </a:r>
            <a:br>
              <a:rPr lang="en-US" sz="3400" b="1">
                <a:solidFill>
                  <a:srgbClr val="3C78D8"/>
                </a:solidFill>
                <a:latin typeface="Book Antiqua"/>
                <a:ea typeface="Book Antiqua"/>
                <a:cs typeface="Book Antiqua"/>
                <a:sym typeface="Book Antiqua"/>
              </a:rPr>
            </a:br>
            <a:endParaRPr sz="2500" b="1">
              <a:solidFill>
                <a:srgbClr val="3C78D8"/>
              </a:solidFill>
              <a:latin typeface="Book Antiqua"/>
              <a:ea typeface="Book Antiqua"/>
              <a:cs typeface="Book Antiqua"/>
              <a:sym typeface="Book Antiqua"/>
            </a:endParaRPr>
          </a:p>
          <a:p>
            <a:pPr marL="0" lvl="0" indent="0" algn="l" rtl="0">
              <a:spcBef>
                <a:spcPts val="0"/>
              </a:spcBef>
              <a:spcAft>
                <a:spcPts val="0"/>
              </a:spcAft>
              <a:buNone/>
            </a:pPr>
            <a:endParaRPr/>
          </a:p>
        </p:txBody>
      </p:sp>
      <p:sp>
        <p:nvSpPr>
          <p:cNvPr id="330" name="Google Shape;330;p45"/>
          <p:cNvSpPr txBox="1">
            <a:spLocks noGrp="1"/>
          </p:cNvSpPr>
          <p:nvPr>
            <p:ph type="body" idx="1"/>
          </p:nvPr>
        </p:nvSpPr>
        <p:spPr>
          <a:xfrm>
            <a:off x="0" y="1734008"/>
            <a:ext cx="8520600" cy="4555200"/>
          </a:xfrm>
          <a:prstGeom prst="rect">
            <a:avLst/>
          </a:prstGeom>
        </p:spPr>
        <p:txBody>
          <a:bodyPr spcFirstLastPara="1" wrap="square" lIns="91425" tIns="91425" rIns="91425" bIns="91425" anchor="t" anchorCtr="0">
            <a:normAutofit/>
          </a:bodyPr>
          <a:lstStyle/>
          <a:p>
            <a:pPr marL="457200" lvl="0" indent="0" algn="l" rtl="0">
              <a:lnSpc>
                <a:spcPct val="100000"/>
              </a:lnSpc>
              <a:spcBef>
                <a:spcPts val="0"/>
              </a:spcBef>
              <a:spcAft>
                <a:spcPts val="0"/>
              </a:spcAft>
              <a:buNone/>
            </a:pPr>
            <a:endParaRPr sz="2800" b="1">
              <a:solidFill>
                <a:srgbClr val="1155CC"/>
              </a:solidFill>
              <a:latin typeface="Corbel"/>
              <a:ea typeface="Corbel"/>
              <a:cs typeface="Corbel"/>
              <a:sym typeface="Corbel"/>
            </a:endParaRPr>
          </a:p>
          <a:p>
            <a:pPr marL="457200" lvl="0" indent="0" algn="l" rtl="0">
              <a:lnSpc>
                <a:spcPct val="100000"/>
              </a:lnSpc>
              <a:spcBef>
                <a:spcPts val="0"/>
              </a:spcBef>
              <a:spcAft>
                <a:spcPts val="0"/>
              </a:spcAft>
              <a:buNone/>
            </a:pPr>
            <a:r>
              <a:rPr lang="en-US" sz="2800" b="1">
                <a:solidFill>
                  <a:srgbClr val="1155CC"/>
                </a:solidFill>
                <a:latin typeface="Corbel"/>
                <a:ea typeface="Corbel"/>
                <a:cs typeface="Corbel"/>
                <a:sym typeface="Corbel"/>
              </a:rPr>
              <a:t>Do not endorse commercial products.  Do not give testimonials such as town was a  “satisfied customer.”</a:t>
            </a:r>
            <a:endParaRPr sz="2200" b="1">
              <a:solidFill>
                <a:srgbClr val="1155CC"/>
              </a:solidFill>
              <a:latin typeface="Corbel"/>
              <a:ea typeface="Corbel"/>
              <a:cs typeface="Corbel"/>
              <a:sym typeface="Corbel"/>
            </a:endParaRPr>
          </a:p>
          <a:p>
            <a:pPr marL="1585913" lvl="0" indent="-48576" algn="l" rtl="0">
              <a:lnSpc>
                <a:spcPct val="100000"/>
              </a:lnSpc>
              <a:spcBef>
                <a:spcPts val="810"/>
              </a:spcBef>
              <a:spcAft>
                <a:spcPts val="0"/>
              </a:spcAft>
              <a:buClr>
                <a:schemeClr val="dk1"/>
              </a:buClr>
              <a:buSzPts val="2610"/>
              <a:buFont typeface="Arial"/>
              <a:buNone/>
            </a:pPr>
            <a:r>
              <a:rPr lang="en-US" sz="2200" b="1">
                <a:solidFill>
                  <a:srgbClr val="1155CC"/>
                </a:solidFill>
                <a:latin typeface="Corbel"/>
                <a:ea typeface="Corbel"/>
                <a:cs typeface="Corbel"/>
                <a:sym typeface="Corbel"/>
              </a:rPr>
              <a:t>Exception:  </a:t>
            </a:r>
            <a:r>
              <a:rPr lang="en-US" b="1">
                <a:solidFill>
                  <a:srgbClr val="1155CC"/>
                </a:solidFill>
              </a:rPr>
              <a:t>Overriding public benefit</a:t>
            </a:r>
            <a:endParaRPr b="1">
              <a:solidFill>
                <a:srgbClr val="1155CC"/>
              </a:solidFill>
            </a:endParaRPr>
          </a:p>
          <a:p>
            <a:pPr marL="0" lvl="0" indent="0" algn="l" rtl="0">
              <a:spcBef>
                <a:spcPts val="0"/>
              </a:spcBef>
              <a:spcAft>
                <a:spcPts val="1200"/>
              </a:spcAft>
              <a:buNone/>
            </a:pPr>
            <a:endParaRPr/>
          </a:p>
        </p:txBody>
      </p:sp>
      <p:pic>
        <p:nvPicPr>
          <p:cNvPr id="331" name="Google Shape;331;p45" descr="Decorative image" title="take a quick survey"/>
          <p:cNvPicPr preferRelativeResize="0"/>
          <p:nvPr/>
        </p:nvPicPr>
        <p:blipFill>
          <a:blip r:embed="rId3">
            <a:alphaModFix/>
          </a:blip>
          <a:stretch>
            <a:fillRect/>
          </a:stretch>
        </p:blipFill>
        <p:spPr>
          <a:xfrm>
            <a:off x="2550525" y="4437350"/>
            <a:ext cx="4743450" cy="1943675"/>
          </a:xfrm>
          <a:prstGeom prst="rect">
            <a:avLst/>
          </a:prstGeom>
          <a:noFill/>
          <a:ln>
            <a:noFill/>
          </a:ln>
        </p:spPr>
      </p:pic>
      <p:pic>
        <p:nvPicPr>
          <p:cNvPr id="332" name="Google Shape;332;p45" descr="WV Ethics Commission logo" title="WV Ethics Commission logo"/>
          <p:cNvPicPr preferRelativeResize="0"/>
          <p:nvPr/>
        </p:nvPicPr>
        <p:blipFill rotWithShape="1">
          <a:blip r:embed="rId4">
            <a:alphaModFix/>
          </a:blip>
          <a:srcRect/>
          <a:stretch/>
        </p:blipFill>
        <p:spPr>
          <a:xfrm>
            <a:off x="0" y="98325"/>
            <a:ext cx="2037275" cy="1816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311700" y="120417"/>
            <a:ext cx="8520600" cy="763500"/>
          </a:xfrm>
          <a:prstGeom prst="rect">
            <a:avLst/>
          </a:prstGeom>
        </p:spPr>
        <p:txBody>
          <a:bodyPr spcFirstLastPara="1" wrap="square" lIns="91425" tIns="91425" rIns="91425" bIns="91425" anchor="t" anchorCtr="0">
            <a:normAutofit fontScale="90000"/>
          </a:bodyPr>
          <a:lstStyle/>
          <a:p>
            <a:pPr marL="0" lvl="0" indent="457200" algn="ctr" rtl="0">
              <a:spcBef>
                <a:spcPts val="0"/>
              </a:spcBef>
              <a:spcAft>
                <a:spcPts val="0"/>
              </a:spcAft>
              <a:buClr>
                <a:schemeClr val="dk1"/>
              </a:buClr>
              <a:buSzPct val="27500"/>
              <a:buFont typeface="Arial"/>
              <a:buNone/>
            </a:pPr>
            <a:r>
              <a:rPr lang="en-US" sz="4000" b="1">
                <a:solidFill>
                  <a:srgbClr val="1155CC"/>
                </a:solidFill>
                <a:latin typeface="Book Antiqua"/>
                <a:ea typeface="Book Antiqua"/>
                <a:cs typeface="Book Antiqua"/>
                <a:sym typeface="Book Antiqua"/>
              </a:rPr>
              <a:t>Soliciting Subordinates</a:t>
            </a:r>
            <a:endParaRPr sz="4000" b="1">
              <a:solidFill>
                <a:srgbClr val="1155CC"/>
              </a:solidFill>
              <a:latin typeface="Book Antiqua"/>
              <a:ea typeface="Book Antiqua"/>
              <a:cs typeface="Book Antiqua"/>
              <a:sym typeface="Book Antiqua"/>
            </a:endParaRPr>
          </a:p>
          <a:p>
            <a:pPr marL="457200" lvl="0" indent="457200" algn="ctr" rtl="0">
              <a:spcBef>
                <a:spcPts val="0"/>
              </a:spcBef>
              <a:spcAft>
                <a:spcPts val="0"/>
              </a:spcAft>
              <a:buClr>
                <a:schemeClr val="dk1"/>
              </a:buClr>
              <a:buSzPct val="27500"/>
              <a:buFont typeface="Arial"/>
              <a:buNone/>
            </a:pPr>
            <a:r>
              <a:rPr lang="en-US" sz="4000" b="1">
                <a:solidFill>
                  <a:srgbClr val="1155CC"/>
                </a:solidFill>
                <a:latin typeface="Book Antiqua"/>
                <a:ea typeface="Book Antiqua"/>
                <a:cs typeface="Book Antiqua"/>
                <a:sym typeface="Book Antiqua"/>
              </a:rPr>
              <a:t>for Business</a:t>
            </a:r>
            <a:endParaRPr sz="4000" b="1">
              <a:solidFill>
                <a:srgbClr val="1155CC"/>
              </a:solidFill>
              <a:latin typeface="Book Antiqua"/>
              <a:ea typeface="Book Antiqua"/>
              <a:cs typeface="Book Antiqua"/>
              <a:sym typeface="Book Antiqua"/>
            </a:endParaRPr>
          </a:p>
          <a:p>
            <a:pPr marL="0" lvl="0" indent="0" algn="l" rtl="0">
              <a:spcBef>
                <a:spcPts val="0"/>
              </a:spcBef>
              <a:spcAft>
                <a:spcPts val="0"/>
              </a:spcAft>
              <a:buNone/>
            </a:pPr>
            <a:endParaRPr/>
          </a:p>
        </p:txBody>
      </p:sp>
      <p:sp>
        <p:nvSpPr>
          <p:cNvPr id="339" name="Google Shape;339;p46"/>
          <p:cNvSpPr txBox="1">
            <a:spLocks noGrp="1"/>
          </p:cNvSpPr>
          <p:nvPr>
            <p:ph type="body" idx="1"/>
          </p:nvPr>
        </p:nvSpPr>
        <p:spPr>
          <a:xfrm>
            <a:off x="311700" y="1162178"/>
            <a:ext cx="8520600" cy="27594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endParaRPr b="1">
              <a:solidFill>
                <a:srgbClr val="1155CC"/>
              </a:solidFill>
            </a:endParaRPr>
          </a:p>
          <a:p>
            <a:pPr marL="0" lvl="0" indent="0" algn="l" rtl="0">
              <a:lnSpc>
                <a:spcPct val="100000"/>
              </a:lnSpc>
              <a:spcBef>
                <a:spcPts val="0"/>
              </a:spcBef>
              <a:spcAft>
                <a:spcPts val="0"/>
              </a:spcAft>
              <a:buClr>
                <a:schemeClr val="dk1"/>
              </a:buClr>
              <a:buSzPts val="1100"/>
              <a:buFont typeface="Arial"/>
              <a:buNone/>
            </a:pPr>
            <a:r>
              <a:rPr lang="en-US" sz="2700" b="1" u="sng">
                <a:solidFill>
                  <a:srgbClr val="1155CC"/>
                </a:solidFill>
                <a:latin typeface="Corbel"/>
                <a:ea typeface="Corbel"/>
                <a:cs typeface="Corbel"/>
                <a:sym typeface="Corbel"/>
                <a:hlinkClick r:id="rId3">
                  <a:extLst>
                    <a:ext uri="{A12FA001-AC4F-418D-AE19-62706E023703}">
                      <ahyp:hlinkClr xmlns:ahyp="http://schemas.microsoft.com/office/drawing/2018/hyperlinkcolor" val="tx"/>
                    </a:ext>
                  </a:extLst>
                </a:hlinkClick>
              </a:rPr>
              <a:t>2025-04​</a:t>
            </a:r>
            <a:r>
              <a:rPr lang="en-US" sz="2700" b="1">
                <a:solidFill>
                  <a:srgbClr val="1155CC"/>
                </a:solidFill>
                <a:latin typeface="Corbel"/>
                <a:ea typeface="Corbel"/>
                <a:cs typeface="Corbel"/>
                <a:sym typeface="Corbel"/>
              </a:rPr>
              <a:t> A BOE member may not hire a school bus operator during non-school hours, as his chauffeur. The school bus operator is a subordinate subject to the direction, supervision, and control of the Board of Education member.  Violates § 6B-2-5(o).</a:t>
            </a:r>
            <a:endParaRPr sz="2700" b="1">
              <a:solidFill>
                <a:srgbClr val="1155CC"/>
              </a:solidFill>
              <a:latin typeface="Corbel"/>
              <a:ea typeface="Corbel"/>
              <a:cs typeface="Corbel"/>
              <a:sym typeface="Corbel"/>
            </a:endParaRPr>
          </a:p>
          <a:p>
            <a:pPr marL="0" lvl="0" indent="0" algn="l" rtl="0">
              <a:spcBef>
                <a:spcPts val="0"/>
              </a:spcBef>
              <a:spcAft>
                <a:spcPts val="1200"/>
              </a:spcAft>
              <a:buNone/>
            </a:pPr>
            <a:endParaRPr/>
          </a:p>
        </p:txBody>
      </p:sp>
      <p:pic>
        <p:nvPicPr>
          <p:cNvPr id="340" name="Google Shape;340;p46" descr="Decorative Image" title="Good thinkin (Provided by Tenor) Limousine  scene from Dumb and Dumber movie"/>
          <p:cNvPicPr preferRelativeResize="0"/>
          <p:nvPr/>
        </p:nvPicPr>
        <p:blipFill>
          <a:blip r:embed="rId4">
            <a:alphaModFix/>
          </a:blip>
          <a:stretch>
            <a:fillRect/>
          </a:stretch>
        </p:blipFill>
        <p:spPr>
          <a:xfrm>
            <a:off x="2383725" y="4055774"/>
            <a:ext cx="4743450" cy="230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ctrTitle"/>
          </p:nvPr>
        </p:nvSpPr>
        <p:spPr>
          <a:xfrm>
            <a:off x="1096150" y="671775"/>
            <a:ext cx="7406700" cy="1023900"/>
          </a:xfrm>
          <a:prstGeom prst="rect">
            <a:avLst/>
          </a:prstGeom>
          <a:noFill/>
          <a:ln>
            <a:noFill/>
          </a:ln>
        </p:spPr>
        <p:txBody>
          <a:bodyPr spcFirstLastPara="1" wrap="square" lIns="91425" tIns="45700" rIns="91425" bIns="45700" anchor="b" anchorCtr="0">
            <a:noAutofit/>
          </a:bodyPr>
          <a:lstStyle/>
          <a:p>
            <a:pPr marL="914400" lvl="0" indent="457200" algn="l" rtl="0">
              <a:spcBef>
                <a:spcPts val="1000"/>
              </a:spcBef>
              <a:spcAft>
                <a:spcPts val="0"/>
              </a:spcAft>
              <a:buClr>
                <a:schemeClr val="dk1"/>
              </a:buClr>
              <a:buSzPts val="2880"/>
              <a:buFont typeface="Arial"/>
              <a:buNone/>
            </a:pPr>
            <a:r>
              <a:rPr lang="en-US" sz="4000" b="1">
                <a:solidFill>
                  <a:srgbClr val="1155CC"/>
                </a:solidFill>
                <a:latin typeface="Book Antiqua"/>
                <a:ea typeface="Book Antiqua"/>
                <a:cs typeface="Book Antiqua"/>
                <a:sym typeface="Book Antiqua"/>
              </a:rPr>
              <a:t>School Board Eligibility</a:t>
            </a:r>
            <a:endParaRPr sz="4000" b="1">
              <a:solidFill>
                <a:srgbClr val="1155CC"/>
              </a:solidFill>
              <a:latin typeface="Book Antiqua"/>
              <a:ea typeface="Book Antiqua"/>
              <a:cs typeface="Book Antiqua"/>
              <a:sym typeface="Book Antiqua"/>
            </a:endParaRPr>
          </a:p>
        </p:txBody>
      </p:sp>
      <p:sp>
        <p:nvSpPr>
          <p:cNvPr id="111" name="Google Shape;111;p20"/>
          <p:cNvSpPr txBox="1">
            <a:spLocks noGrp="1"/>
          </p:cNvSpPr>
          <p:nvPr>
            <p:ph type="subTitle" idx="1"/>
          </p:nvPr>
        </p:nvSpPr>
        <p:spPr>
          <a:xfrm>
            <a:off x="153275" y="2081675"/>
            <a:ext cx="8563200" cy="23088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000"/>
              </a:spcBef>
              <a:spcAft>
                <a:spcPts val="0"/>
              </a:spcAft>
              <a:buSzPts val="2880"/>
              <a:buNone/>
            </a:pPr>
            <a:r>
              <a:rPr lang="en-US" sz="3600" b="1">
                <a:solidFill>
                  <a:srgbClr val="1155CC"/>
                </a:solidFill>
                <a:latin typeface="Corbel"/>
                <a:ea typeface="Corbel"/>
                <a:cs typeface="Corbel"/>
                <a:sym typeface="Corbel"/>
              </a:rPr>
              <a:t>BOE member may not hold (or run for) any other “public office,” unless other office is uncompensated and unrelated to public schools.   W. Va. Code § 18-5-1a(a)(3).</a:t>
            </a:r>
            <a:endParaRPr sz="3600" b="1">
              <a:solidFill>
                <a:srgbClr val="1155CC"/>
              </a:solidFill>
              <a:latin typeface="Corbel"/>
              <a:ea typeface="Corbel"/>
              <a:cs typeface="Corbel"/>
              <a:sym typeface="Corbel"/>
            </a:endParaRPr>
          </a:p>
        </p:txBody>
      </p:sp>
      <p:pic>
        <p:nvPicPr>
          <p:cNvPr id="112" name="Google Shape;112;p20" descr="decorative image"/>
          <p:cNvPicPr preferRelativeResize="0"/>
          <p:nvPr/>
        </p:nvPicPr>
        <p:blipFill rotWithShape="1">
          <a:blip r:embed="rId3">
            <a:alphaModFix amt="90000"/>
          </a:blip>
          <a:srcRect/>
          <a:stretch/>
        </p:blipFill>
        <p:spPr>
          <a:xfrm>
            <a:off x="5578100" y="4712475"/>
            <a:ext cx="2620850" cy="2121801"/>
          </a:xfrm>
          <a:prstGeom prst="rect">
            <a:avLst/>
          </a:prstGeom>
          <a:noFill/>
          <a:ln>
            <a:noFill/>
          </a:ln>
        </p:spPr>
      </p:pic>
      <p:pic>
        <p:nvPicPr>
          <p:cNvPr id="113" name="Google Shape;113;p20" descr="decorative"/>
          <p:cNvPicPr preferRelativeResize="0"/>
          <p:nvPr/>
        </p:nvPicPr>
        <p:blipFill rotWithShape="1">
          <a:blip r:embed="rId4">
            <a:alphaModFix/>
          </a:blip>
          <a:srcRect/>
          <a:stretch/>
        </p:blipFill>
        <p:spPr>
          <a:xfrm>
            <a:off x="0" y="66525"/>
            <a:ext cx="2037275" cy="1816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45"/>
        <p:cNvGrpSpPr/>
        <p:nvPr/>
      </p:nvGrpSpPr>
      <p:grpSpPr>
        <a:xfrm>
          <a:off x="0" y="0"/>
          <a:ext cx="0" cy="0"/>
          <a:chOff x="0" y="0"/>
          <a:chExt cx="0" cy="0"/>
        </a:xfrm>
      </p:grpSpPr>
      <p:pic>
        <p:nvPicPr>
          <p:cNvPr id="346" name="Google Shape;346;p47" descr="WV Ethics Commission logo" title="WV Ethics Commission logo"/>
          <p:cNvPicPr preferRelativeResize="0"/>
          <p:nvPr/>
        </p:nvPicPr>
        <p:blipFill rotWithShape="1">
          <a:blip r:embed="rId3">
            <a:alphaModFix/>
          </a:blip>
          <a:srcRect/>
          <a:stretch/>
        </p:blipFill>
        <p:spPr>
          <a:xfrm>
            <a:off x="0" y="98325"/>
            <a:ext cx="2037275" cy="1816450"/>
          </a:xfrm>
          <a:prstGeom prst="rect">
            <a:avLst/>
          </a:prstGeom>
          <a:noFill/>
          <a:ln>
            <a:noFill/>
          </a:ln>
        </p:spPr>
      </p:pic>
      <p:sp>
        <p:nvSpPr>
          <p:cNvPr id="347" name="Google Shape;347;p47"/>
          <p:cNvSpPr txBox="1"/>
          <p:nvPr/>
        </p:nvSpPr>
        <p:spPr>
          <a:xfrm>
            <a:off x="2037275" y="647450"/>
            <a:ext cx="7121700" cy="12672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US" sz="4000" b="1">
                <a:solidFill>
                  <a:srgbClr val="1155CC"/>
                </a:solidFill>
                <a:latin typeface="Book Antiqua"/>
                <a:ea typeface="Book Antiqua"/>
                <a:cs typeface="Book Antiqua"/>
                <a:sym typeface="Book Antiqua"/>
              </a:rPr>
              <a:t>Soliciting Subordinates</a:t>
            </a:r>
            <a:endParaRPr sz="4000" b="1">
              <a:solidFill>
                <a:srgbClr val="1155CC"/>
              </a:solidFill>
              <a:latin typeface="Book Antiqua"/>
              <a:ea typeface="Book Antiqua"/>
              <a:cs typeface="Book Antiqua"/>
              <a:sym typeface="Book Antiqua"/>
            </a:endParaRPr>
          </a:p>
          <a:p>
            <a:pPr marL="0" lvl="0" indent="457200" algn="l" rtl="0">
              <a:spcBef>
                <a:spcPts val="0"/>
              </a:spcBef>
              <a:spcAft>
                <a:spcPts val="0"/>
              </a:spcAft>
              <a:buNone/>
            </a:pPr>
            <a:r>
              <a:rPr lang="en-US" sz="4000" b="1">
                <a:solidFill>
                  <a:srgbClr val="1155CC"/>
                </a:solidFill>
                <a:latin typeface="Book Antiqua"/>
                <a:ea typeface="Book Antiqua"/>
                <a:cs typeface="Book Antiqua"/>
                <a:sym typeface="Book Antiqua"/>
              </a:rPr>
              <a:t>for Business Exceptions</a:t>
            </a:r>
            <a:endParaRPr sz="4000" b="1">
              <a:solidFill>
                <a:srgbClr val="1155CC"/>
              </a:solidFill>
              <a:latin typeface="Book Antiqua"/>
              <a:ea typeface="Book Antiqua"/>
              <a:cs typeface="Book Antiqua"/>
              <a:sym typeface="Book Antiqua"/>
            </a:endParaRPr>
          </a:p>
        </p:txBody>
      </p:sp>
      <p:sp>
        <p:nvSpPr>
          <p:cNvPr id="348" name="Google Shape;348;p47"/>
          <p:cNvSpPr txBox="1"/>
          <p:nvPr/>
        </p:nvSpPr>
        <p:spPr>
          <a:xfrm>
            <a:off x="434200" y="2233425"/>
            <a:ext cx="8539500" cy="39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rgbClr val="1155CC"/>
                </a:solidFill>
                <a:latin typeface="Corbel"/>
                <a:ea typeface="Corbel"/>
                <a:cs typeface="Corbel"/>
                <a:sym typeface="Corbel"/>
              </a:rPr>
              <a:t>(A) Supervisor public official advertises to general public in general using mail, pamphlets, or other printed media; or </a:t>
            </a:r>
            <a:endParaRPr sz="2600" b="1">
              <a:solidFill>
                <a:srgbClr val="1155CC"/>
              </a:solidFill>
              <a:latin typeface="Corbel"/>
              <a:ea typeface="Corbel"/>
              <a:cs typeface="Corbel"/>
              <a:sym typeface="Corbel"/>
            </a:endParaRPr>
          </a:p>
          <a:p>
            <a:pPr marL="0" lvl="0" indent="0" algn="l" rtl="0">
              <a:spcBef>
                <a:spcPts val="0"/>
              </a:spcBef>
              <a:spcAft>
                <a:spcPts val="0"/>
              </a:spcAft>
              <a:buNone/>
            </a:pPr>
            <a:endParaRPr sz="2600" b="1">
              <a:solidFill>
                <a:srgbClr val="1155CC"/>
              </a:solidFill>
              <a:latin typeface="Corbel"/>
              <a:ea typeface="Corbel"/>
              <a:cs typeface="Corbel"/>
              <a:sym typeface="Corbel"/>
            </a:endParaRPr>
          </a:p>
          <a:p>
            <a:pPr marL="0" lvl="0" indent="0" algn="l" rtl="0">
              <a:spcBef>
                <a:spcPts val="0"/>
              </a:spcBef>
              <a:spcAft>
                <a:spcPts val="0"/>
              </a:spcAft>
              <a:buNone/>
            </a:pPr>
            <a:r>
              <a:rPr lang="en-US" sz="2600" b="1">
                <a:solidFill>
                  <a:srgbClr val="1155CC"/>
                </a:solidFill>
                <a:latin typeface="Corbel"/>
                <a:ea typeface="Corbel"/>
                <a:cs typeface="Corbel"/>
                <a:sym typeface="Corbel"/>
              </a:rPr>
              <a:t>(B) Supervisor posts notice in a communal work area; or </a:t>
            </a:r>
            <a:endParaRPr sz="2600" b="1">
              <a:solidFill>
                <a:srgbClr val="1155CC"/>
              </a:solidFill>
              <a:latin typeface="Corbel"/>
              <a:ea typeface="Corbel"/>
              <a:cs typeface="Corbel"/>
              <a:sym typeface="Corbel"/>
            </a:endParaRPr>
          </a:p>
          <a:p>
            <a:pPr marL="0" lvl="0" indent="0" algn="l" rtl="0">
              <a:spcBef>
                <a:spcPts val="0"/>
              </a:spcBef>
              <a:spcAft>
                <a:spcPts val="0"/>
              </a:spcAft>
              <a:buNone/>
            </a:pPr>
            <a:endParaRPr sz="2600" b="1">
              <a:solidFill>
                <a:srgbClr val="1155CC"/>
              </a:solidFill>
              <a:latin typeface="Corbel"/>
              <a:ea typeface="Corbel"/>
              <a:cs typeface="Corbel"/>
              <a:sym typeface="Corbel"/>
            </a:endParaRPr>
          </a:p>
          <a:p>
            <a:pPr marL="0" lvl="0" indent="0" algn="l" rtl="0">
              <a:spcBef>
                <a:spcPts val="0"/>
              </a:spcBef>
              <a:spcAft>
                <a:spcPts val="0"/>
              </a:spcAft>
              <a:buNone/>
            </a:pPr>
            <a:r>
              <a:rPr lang="en-US" sz="2600" b="1">
                <a:solidFill>
                  <a:srgbClr val="1155CC"/>
                </a:solidFill>
                <a:latin typeface="Corbel"/>
                <a:ea typeface="Corbel"/>
                <a:cs typeface="Corbel"/>
                <a:sym typeface="Corbel"/>
              </a:rPr>
              <a:t>(C) Supervisor does not usually sell the property; or </a:t>
            </a:r>
            <a:endParaRPr sz="2600" b="1">
              <a:solidFill>
                <a:srgbClr val="1155CC"/>
              </a:solidFill>
              <a:latin typeface="Corbel"/>
              <a:ea typeface="Corbel"/>
              <a:cs typeface="Corbel"/>
              <a:sym typeface="Corbel"/>
            </a:endParaRPr>
          </a:p>
          <a:p>
            <a:pPr marL="0" lvl="0" indent="0" algn="l" rtl="0">
              <a:spcBef>
                <a:spcPts val="0"/>
              </a:spcBef>
              <a:spcAft>
                <a:spcPts val="0"/>
              </a:spcAft>
              <a:buNone/>
            </a:pPr>
            <a:endParaRPr sz="2600" b="1">
              <a:solidFill>
                <a:srgbClr val="1155CC"/>
              </a:solidFill>
              <a:latin typeface="Corbel"/>
              <a:ea typeface="Corbel"/>
              <a:cs typeface="Corbel"/>
              <a:sym typeface="Corbel"/>
            </a:endParaRPr>
          </a:p>
          <a:p>
            <a:pPr marL="0" lvl="0" indent="0" algn="l" rtl="0">
              <a:spcBef>
                <a:spcPts val="0"/>
              </a:spcBef>
              <a:spcAft>
                <a:spcPts val="0"/>
              </a:spcAft>
              <a:buNone/>
            </a:pPr>
            <a:r>
              <a:rPr lang="en-US" sz="2600" b="1">
                <a:solidFill>
                  <a:srgbClr val="1155CC"/>
                </a:solidFill>
                <a:latin typeface="Corbel"/>
                <a:ea typeface="Corbel"/>
                <a:cs typeface="Corbel"/>
                <a:sym typeface="Corbel"/>
              </a:rPr>
              <a:t>(D) Subordinate goes to supervisor’s private business.</a:t>
            </a:r>
            <a:endParaRPr sz="2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1905000" y="274638"/>
            <a:ext cx="7028688" cy="7921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r>
              <a:rPr lang="en-US" sz="4400" b="1">
                <a:solidFill>
                  <a:srgbClr val="0563C1"/>
                </a:solidFill>
                <a:latin typeface="Book Antiqua"/>
                <a:ea typeface="Book Antiqua"/>
                <a:cs typeface="Book Antiqua"/>
                <a:sym typeface="Book Antiqua"/>
              </a:rPr>
              <a:t>Gift</a:t>
            </a:r>
            <a:r>
              <a:rPr lang="en-US" sz="4444" b="1">
                <a:solidFill>
                  <a:srgbClr val="0563C1"/>
                </a:solidFill>
                <a:latin typeface="Book Antiqua"/>
                <a:ea typeface="Book Antiqua"/>
                <a:cs typeface="Book Antiqua"/>
                <a:sym typeface="Book Antiqua"/>
              </a:rPr>
              <a:t> Rules</a:t>
            </a:r>
            <a:br>
              <a:rPr lang="en-US">
                <a:solidFill>
                  <a:srgbClr val="345D7E"/>
                </a:solidFill>
                <a:latin typeface="Book Antiqua"/>
                <a:ea typeface="Book Antiqua"/>
                <a:cs typeface="Book Antiqua"/>
                <a:sym typeface="Book Antiqua"/>
              </a:rPr>
            </a:br>
            <a:endParaRPr sz="2200">
              <a:solidFill>
                <a:srgbClr val="345D7E"/>
              </a:solidFill>
              <a:latin typeface="Book Antiqua"/>
              <a:ea typeface="Book Antiqua"/>
              <a:cs typeface="Book Antiqua"/>
              <a:sym typeface="Book Antiqua"/>
            </a:endParaRPr>
          </a:p>
        </p:txBody>
      </p:sp>
      <p:sp>
        <p:nvSpPr>
          <p:cNvPr id="355" name="Google Shape;355;p48"/>
          <p:cNvSpPr txBox="1">
            <a:spLocks noGrp="1"/>
          </p:cNvSpPr>
          <p:nvPr>
            <p:ph type="body" idx="1"/>
          </p:nvPr>
        </p:nvSpPr>
        <p:spPr>
          <a:xfrm>
            <a:off x="836850" y="1481000"/>
            <a:ext cx="8307300" cy="5325300"/>
          </a:xfrm>
          <a:prstGeom prst="rect">
            <a:avLst/>
          </a:prstGeom>
          <a:noFill/>
          <a:ln>
            <a:noFill/>
          </a:ln>
        </p:spPr>
        <p:txBody>
          <a:bodyPr spcFirstLastPara="1" wrap="square" lIns="91425" tIns="45700" rIns="91425" bIns="45700" anchor="ctr" anchorCtr="0">
            <a:normAutofit fontScale="47500"/>
          </a:bodyPr>
          <a:lstStyle/>
          <a:p>
            <a:pPr marL="285750" lvl="0" indent="-285750" algn="l" rtl="0">
              <a:lnSpc>
                <a:spcPct val="100000"/>
              </a:lnSpc>
              <a:spcBef>
                <a:spcPts val="0"/>
              </a:spcBef>
              <a:spcAft>
                <a:spcPts val="0"/>
              </a:spcAft>
              <a:buSzPct val="193333"/>
              <a:buNone/>
            </a:pPr>
            <a:endParaRPr/>
          </a:p>
          <a:p>
            <a:pPr marL="285750" lvl="0" indent="-285750" algn="l" rtl="0">
              <a:lnSpc>
                <a:spcPct val="100000"/>
              </a:lnSpc>
              <a:spcBef>
                <a:spcPts val="1003"/>
              </a:spcBef>
              <a:spcAft>
                <a:spcPts val="0"/>
              </a:spcAft>
              <a:buSzPct val="87160"/>
              <a:buNone/>
            </a:pPr>
            <a:r>
              <a:rPr lang="en-US" sz="4325" b="1">
                <a:solidFill>
                  <a:srgbClr val="0563C1"/>
                </a:solidFill>
                <a:latin typeface="Corbel"/>
                <a:ea typeface="Corbel"/>
                <a:cs typeface="Corbel"/>
                <a:sym typeface="Corbel"/>
              </a:rPr>
              <a:t>An interested person is:</a:t>
            </a:r>
            <a:endParaRPr sz="4125" b="1">
              <a:solidFill>
                <a:srgbClr val="0563C1"/>
              </a:solidFill>
              <a:latin typeface="Corbel"/>
              <a:ea typeface="Corbel"/>
              <a:cs typeface="Corbel"/>
              <a:sym typeface="Corbel"/>
            </a:endParaRPr>
          </a:p>
          <a:p>
            <a:pPr marL="285750" lvl="0" indent="-266091" algn="l" rtl="0">
              <a:lnSpc>
                <a:spcPct val="170000"/>
              </a:lnSpc>
              <a:spcBef>
                <a:spcPts val="1003"/>
              </a:spcBef>
              <a:spcAft>
                <a:spcPts val="0"/>
              </a:spcAft>
              <a:buClr>
                <a:srgbClr val="0563C1"/>
              </a:buClr>
              <a:buSzPct val="127048"/>
              <a:buFont typeface="Corbel"/>
              <a:buChar char="•"/>
            </a:pPr>
            <a:r>
              <a:rPr lang="en-US" sz="4325" b="1">
                <a:solidFill>
                  <a:srgbClr val="0563C1"/>
                </a:solidFill>
                <a:latin typeface="Corbel"/>
                <a:ea typeface="Corbel"/>
                <a:cs typeface="Corbel"/>
                <a:sym typeface="Corbel"/>
              </a:rPr>
              <a:t>A Lobbyist</a:t>
            </a:r>
            <a:endParaRPr sz="4125" b="1">
              <a:solidFill>
                <a:srgbClr val="0563C1"/>
              </a:solidFill>
              <a:latin typeface="Corbel"/>
              <a:ea typeface="Corbel"/>
              <a:cs typeface="Corbel"/>
              <a:sym typeface="Corbel"/>
            </a:endParaRPr>
          </a:p>
          <a:p>
            <a:pPr marL="0" lvl="0" indent="0" algn="l" rtl="0">
              <a:lnSpc>
                <a:spcPct val="170000"/>
              </a:lnSpc>
              <a:spcBef>
                <a:spcPts val="1003"/>
              </a:spcBef>
              <a:spcAft>
                <a:spcPts val="0"/>
              </a:spcAft>
              <a:buClr>
                <a:srgbClr val="BA8E2C"/>
              </a:buClr>
              <a:buSzPct val="87160"/>
              <a:buNone/>
            </a:pPr>
            <a:r>
              <a:rPr lang="en-US" sz="4325" b="1">
                <a:solidFill>
                  <a:srgbClr val="0563C1"/>
                </a:solidFill>
                <a:latin typeface="Corbel"/>
                <a:ea typeface="Corbel"/>
                <a:cs typeface="Corbel"/>
                <a:sym typeface="Corbel"/>
              </a:rPr>
              <a:t>Or one who:</a:t>
            </a:r>
            <a:endParaRPr sz="4125" b="1">
              <a:solidFill>
                <a:srgbClr val="0563C1"/>
              </a:solidFill>
              <a:latin typeface="Corbel"/>
              <a:ea typeface="Corbel"/>
              <a:cs typeface="Corbel"/>
              <a:sym typeface="Corbel"/>
            </a:endParaRPr>
          </a:p>
          <a:p>
            <a:pPr marL="285750" lvl="0" indent="-266091" algn="l" rtl="0">
              <a:lnSpc>
                <a:spcPct val="170000"/>
              </a:lnSpc>
              <a:spcBef>
                <a:spcPts val="1003"/>
              </a:spcBef>
              <a:spcAft>
                <a:spcPts val="0"/>
              </a:spcAft>
              <a:buClr>
                <a:srgbClr val="0563C1"/>
              </a:buClr>
              <a:buSzPct val="127048"/>
              <a:buFont typeface="Corbel"/>
              <a:buChar char="•"/>
            </a:pPr>
            <a:r>
              <a:rPr lang="en-US" sz="4325" b="1">
                <a:solidFill>
                  <a:srgbClr val="0563C1"/>
                </a:solidFill>
                <a:latin typeface="Corbel"/>
                <a:ea typeface="Corbel"/>
                <a:cs typeface="Corbel"/>
                <a:sym typeface="Corbel"/>
              </a:rPr>
              <a:t>Seeks or does business with the public servant’s agency (vendor);</a:t>
            </a:r>
            <a:endParaRPr sz="4125" b="1">
              <a:solidFill>
                <a:srgbClr val="0563C1"/>
              </a:solidFill>
              <a:latin typeface="Corbel"/>
              <a:ea typeface="Corbel"/>
              <a:cs typeface="Corbel"/>
              <a:sym typeface="Corbel"/>
            </a:endParaRPr>
          </a:p>
          <a:p>
            <a:pPr marL="285750" lvl="0" indent="-266091" algn="l" rtl="0">
              <a:lnSpc>
                <a:spcPct val="170000"/>
              </a:lnSpc>
              <a:spcBef>
                <a:spcPts val="1003"/>
              </a:spcBef>
              <a:spcAft>
                <a:spcPts val="0"/>
              </a:spcAft>
              <a:buClr>
                <a:srgbClr val="0563C1"/>
              </a:buClr>
              <a:buSzPct val="127048"/>
              <a:buFont typeface="Corbel"/>
              <a:buChar char="•"/>
            </a:pPr>
            <a:r>
              <a:rPr lang="en-US" sz="4325" b="1">
                <a:solidFill>
                  <a:srgbClr val="0563C1"/>
                </a:solidFill>
                <a:latin typeface="Corbel"/>
                <a:ea typeface="Corbel"/>
                <a:cs typeface="Corbel"/>
                <a:sym typeface="Corbel"/>
              </a:rPr>
              <a:t>Is regulated or  controlled by the agency; or,</a:t>
            </a:r>
            <a:endParaRPr sz="4125" b="1">
              <a:solidFill>
                <a:srgbClr val="0563C1"/>
              </a:solidFill>
              <a:latin typeface="Corbel"/>
              <a:ea typeface="Corbel"/>
              <a:cs typeface="Corbel"/>
              <a:sym typeface="Corbel"/>
            </a:endParaRPr>
          </a:p>
          <a:p>
            <a:pPr marL="285750" lvl="0" indent="-214012" algn="l" rtl="0">
              <a:lnSpc>
                <a:spcPct val="170000"/>
              </a:lnSpc>
              <a:spcBef>
                <a:spcPts val="1003"/>
              </a:spcBef>
              <a:spcAft>
                <a:spcPts val="0"/>
              </a:spcAft>
              <a:buClr>
                <a:srgbClr val="0563C1"/>
              </a:buClr>
              <a:buSzPct val="87160"/>
              <a:buFont typeface="Corbel"/>
              <a:buChar char="•"/>
            </a:pPr>
            <a:r>
              <a:rPr lang="en-US" sz="4325" b="1">
                <a:solidFill>
                  <a:srgbClr val="0563C1"/>
                </a:solidFill>
                <a:latin typeface="Corbel"/>
                <a:ea typeface="Corbel"/>
                <a:cs typeface="Corbel"/>
                <a:sym typeface="Corbel"/>
              </a:rPr>
              <a:t>Has a specific financial interest which may be substantially affected by the performance or nonperformance of official duties</a:t>
            </a:r>
            <a:r>
              <a:rPr lang="en-US" sz="4025" b="1">
                <a:solidFill>
                  <a:srgbClr val="0563C1"/>
                </a:solidFill>
                <a:latin typeface="Corbel"/>
                <a:ea typeface="Corbel"/>
                <a:cs typeface="Corbel"/>
                <a:sym typeface="Corbel"/>
              </a:rPr>
              <a:t>.</a:t>
            </a:r>
            <a:endParaRPr sz="4125" b="1">
              <a:solidFill>
                <a:srgbClr val="0563C1"/>
              </a:solidFill>
              <a:latin typeface="Corbel"/>
              <a:ea typeface="Corbel"/>
              <a:cs typeface="Corbel"/>
              <a:sym typeface="Corbel"/>
            </a:endParaRPr>
          </a:p>
          <a:p>
            <a:pPr marL="0" lvl="0" indent="0" algn="l" rtl="0">
              <a:lnSpc>
                <a:spcPct val="170000"/>
              </a:lnSpc>
              <a:spcBef>
                <a:spcPts val="956"/>
              </a:spcBef>
              <a:spcAft>
                <a:spcPts val="0"/>
              </a:spcAft>
              <a:buClr>
                <a:srgbClr val="BA8E2C"/>
              </a:buClr>
              <a:buSzPct val="145000"/>
              <a:buNone/>
            </a:pPr>
            <a:r>
              <a:rPr lang="en-US" sz="2300"/>
              <a:t>	</a:t>
            </a:r>
            <a:endParaRPr/>
          </a:p>
        </p:txBody>
      </p:sp>
      <p:sp>
        <p:nvSpPr>
          <p:cNvPr id="356" name="Google Shape;356;p48"/>
          <p:cNvSpPr txBox="1"/>
          <p:nvPr/>
        </p:nvSpPr>
        <p:spPr>
          <a:xfrm>
            <a:off x="2895600" y="1003956"/>
            <a:ext cx="5715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563C1"/>
                </a:solidFill>
                <a:latin typeface="Book Antiqua"/>
                <a:ea typeface="Book Antiqua"/>
                <a:cs typeface="Book Antiqua"/>
                <a:sym typeface="Book Antiqua"/>
              </a:rPr>
              <a:t>No Gifts over $25 from Interested Persons</a:t>
            </a:r>
            <a:endParaRPr sz="2800" b="1" i="0" u="none" strike="noStrike" cap="none">
              <a:solidFill>
                <a:srgbClr val="0563C1"/>
              </a:solidFill>
              <a:latin typeface="Corbel"/>
              <a:ea typeface="Corbel"/>
              <a:cs typeface="Corbel"/>
              <a:sym typeface="Corbel"/>
            </a:endParaRPr>
          </a:p>
        </p:txBody>
      </p:sp>
      <p:pic>
        <p:nvPicPr>
          <p:cNvPr id="357" name="Google Shape;357;p48" descr="decorative image" title="present"/>
          <p:cNvPicPr preferRelativeResize="0"/>
          <p:nvPr/>
        </p:nvPicPr>
        <p:blipFill rotWithShape="1">
          <a:blip r:embed="rId3">
            <a:alphaModFix/>
          </a:blip>
          <a:srcRect/>
          <a:stretch/>
        </p:blipFill>
        <p:spPr>
          <a:xfrm>
            <a:off x="4783309" y="1796118"/>
            <a:ext cx="4360691" cy="1836348"/>
          </a:xfrm>
          <a:prstGeom prst="rect">
            <a:avLst/>
          </a:prstGeom>
          <a:noFill/>
          <a:ln>
            <a:noFill/>
          </a:ln>
        </p:spPr>
      </p:pic>
      <p:pic>
        <p:nvPicPr>
          <p:cNvPr id="358" name="Google Shape;358;p48" descr="WV Ethics Commission logo" title="WV Ethics Commission logo"/>
          <p:cNvPicPr preferRelativeResize="0"/>
          <p:nvPr/>
        </p:nvPicPr>
        <p:blipFill rotWithShape="1">
          <a:blip r:embed="rId4">
            <a:alphaModFix/>
          </a:blip>
          <a:srcRect/>
          <a:stretch/>
        </p:blipFill>
        <p:spPr>
          <a:xfrm>
            <a:off x="80688" y="274650"/>
            <a:ext cx="2037275" cy="1816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9"/>
          <p:cNvSpPr txBox="1">
            <a:spLocks noGrp="1"/>
          </p:cNvSpPr>
          <p:nvPr>
            <p:ph type="title"/>
          </p:nvPr>
        </p:nvSpPr>
        <p:spPr>
          <a:xfrm>
            <a:off x="1905000" y="274638"/>
            <a:ext cx="7028700" cy="792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3960"/>
              <a:buFont typeface="Book Antiqua"/>
              <a:buNone/>
            </a:pPr>
            <a:r>
              <a:rPr lang="en-US" sz="4000" b="1">
                <a:solidFill>
                  <a:srgbClr val="0563C1"/>
                </a:solidFill>
                <a:latin typeface="Book Antiqua"/>
                <a:ea typeface="Book Antiqua"/>
                <a:cs typeface="Book Antiqua"/>
                <a:sym typeface="Book Antiqua"/>
              </a:rPr>
              <a:t>Gift Rules</a:t>
            </a:r>
            <a:br>
              <a:rPr lang="en-US" sz="4000">
                <a:solidFill>
                  <a:srgbClr val="345D7E"/>
                </a:solidFill>
                <a:latin typeface="Book Antiqua"/>
                <a:ea typeface="Book Antiqua"/>
                <a:cs typeface="Book Antiqua"/>
                <a:sym typeface="Book Antiqua"/>
              </a:rPr>
            </a:br>
            <a:endParaRPr sz="4000">
              <a:solidFill>
                <a:srgbClr val="345D7E"/>
              </a:solidFill>
              <a:latin typeface="Book Antiqua"/>
              <a:ea typeface="Book Antiqua"/>
              <a:cs typeface="Book Antiqua"/>
              <a:sym typeface="Book Antiqua"/>
            </a:endParaRPr>
          </a:p>
        </p:txBody>
      </p:sp>
      <p:sp>
        <p:nvSpPr>
          <p:cNvPr id="365" name="Google Shape;365;p49"/>
          <p:cNvSpPr txBox="1">
            <a:spLocks noGrp="1"/>
          </p:cNvSpPr>
          <p:nvPr>
            <p:ph type="body" idx="1"/>
          </p:nvPr>
        </p:nvSpPr>
        <p:spPr>
          <a:xfrm>
            <a:off x="193325" y="2024850"/>
            <a:ext cx="8950800" cy="4781400"/>
          </a:xfrm>
          <a:prstGeom prst="rect">
            <a:avLst/>
          </a:prstGeom>
          <a:noFill/>
          <a:ln>
            <a:noFill/>
          </a:ln>
        </p:spPr>
        <p:txBody>
          <a:bodyPr spcFirstLastPara="1" wrap="square" lIns="91425" tIns="45700" rIns="91425" bIns="45700" anchor="ctr" anchorCtr="0">
            <a:normAutofit/>
          </a:bodyPr>
          <a:lstStyle/>
          <a:p>
            <a:pPr marL="457200" lvl="0" indent="0" algn="l" rtl="0">
              <a:lnSpc>
                <a:spcPct val="115000"/>
              </a:lnSpc>
              <a:spcBef>
                <a:spcPts val="0"/>
              </a:spcBef>
              <a:spcAft>
                <a:spcPts val="0"/>
              </a:spcAft>
              <a:buSzPts val="2610"/>
              <a:buNone/>
            </a:pPr>
            <a:r>
              <a:rPr lang="en-US" sz="3600" b="1">
                <a:solidFill>
                  <a:srgbClr val="1155CC"/>
                </a:solidFill>
                <a:latin typeface="Corbel"/>
                <a:ea typeface="Corbel"/>
                <a:cs typeface="Corbel"/>
                <a:sym typeface="Corbel"/>
              </a:rPr>
              <a:t>A University procurement officer accepted two free NFL tickets from a vendor. </a:t>
            </a:r>
            <a:endParaRPr sz="3600" b="1">
              <a:solidFill>
                <a:srgbClr val="1155CC"/>
              </a:solidFill>
              <a:latin typeface="Corbel"/>
              <a:ea typeface="Corbel"/>
              <a:cs typeface="Corbel"/>
              <a:sym typeface="Corbel"/>
            </a:endParaRPr>
          </a:p>
          <a:p>
            <a:pPr marL="457200" lvl="0" indent="0" algn="l" rtl="0">
              <a:lnSpc>
                <a:spcPct val="170000"/>
              </a:lnSpc>
              <a:spcBef>
                <a:spcPts val="1003"/>
              </a:spcBef>
              <a:spcAft>
                <a:spcPts val="0"/>
              </a:spcAft>
              <a:buSzPts val="2610"/>
              <a:buNone/>
            </a:pPr>
            <a:endParaRPr sz="4325" b="1">
              <a:solidFill>
                <a:srgbClr val="0563C1"/>
              </a:solidFill>
            </a:endParaRPr>
          </a:p>
          <a:p>
            <a:pPr marL="0" lvl="0" indent="0" algn="l" rtl="0">
              <a:lnSpc>
                <a:spcPct val="170000"/>
              </a:lnSpc>
              <a:spcBef>
                <a:spcPts val="956"/>
              </a:spcBef>
              <a:spcAft>
                <a:spcPts val="0"/>
              </a:spcAft>
              <a:buClr>
                <a:srgbClr val="BA8E2C"/>
              </a:buClr>
              <a:buSzPts val="3335"/>
              <a:buNone/>
            </a:pPr>
            <a:r>
              <a:rPr lang="en-US" sz="2300"/>
              <a:t>	</a:t>
            </a:r>
            <a:endParaRPr/>
          </a:p>
        </p:txBody>
      </p:sp>
      <p:sp>
        <p:nvSpPr>
          <p:cNvPr id="366" name="Google Shape;366;p49"/>
          <p:cNvSpPr txBox="1"/>
          <p:nvPr/>
        </p:nvSpPr>
        <p:spPr>
          <a:xfrm>
            <a:off x="2895600" y="1003956"/>
            <a:ext cx="57150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000" b="1" i="0" u="none" strike="noStrike" cap="none">
                <a:solidFill>
                  <a:srgbClr val="0563C1"/>
                </a:solidFill>
                <a:latin typeface="Book Antiqua"/>
                <a:ea typeface="Book Antiqua"/>
                <a:cs typeface="Book Antiqua"/>
                <a:sym typeface="Book Antiqua"/>
              </a:rPr>
              <a:t>No Gifts over $25 from Interested Persons</a:t>
            </a:r>
            <a:endParaRPr sz="4000" b="1" i="0" u="none" strike="noStrike" cap="none">
              <a:solidFill>
                <a:srgbClr val="0563C1"/>
              </a:solidFill>
              <a:latin typeface="Corbel"/>
              <a:ea typeface="Corbel"/>
              <a:cs typeface="Corbel"/>
              <a:sym typeface="Corbel"/>
            </a:endParaRPr>
          </a:p>
        </p:txBody>
      </p:sp>
      <p:pic>
        <p:nvPicPr>
          <p:cNvPr id="367" name="Google Shape;367;p49" descr="Decorative Image" title="the nfl logo is surrounded by helmets and footballs (Provided by Tenor)"/>
          <p:cNvPicPr preferRelativeResize="0"/>
          <p:nvPr/>
        </p:nvPicPr>
        <p:blipFill rotWithShape="1">
          <a:blip r:embed="rId3">
            <a:alphaModFix amt="70000"/>
          </a:blip>
          <a:srcRect/>
          <a:stretch/>
        </p:blipFill>
        <p:spPr>
          <a:xfrm>
            <a:off x="2200275" y="4242999"/>
            <a:ext cx="4743450" cy="2327600"/>
          </a:xfrm>
          <a:prstGeom prst="rect">
            <a:avLst/>
          </a:prstGeom>
          <a:noFill/>
          <a:ln>
            <a:noFill/>
          </a:ln>
        </p:spPr>
      </p:pic>
      <p:pic>
        <p:nvPicPr>
          <p:cNvPr id="368" name="Google Shape;368;p49" descr="WV Ethics Commission logo" title="WV Ethics Commission logo"/>
          <p:cNvPicPr preferRelativeResize="0"/>
          <p:nvPr/>
        </p:nvPicPr>
        <p:blipFill rotWithShape="1">
          <a:blip r:embed="rId4">
            <a:alphaModFix/>
          </a:blip>
          <a:srcRect/>
          <a:stretch/>
        </p:blipFill>
        <p:spPr>
          <a:xfrm>
            <a:off x="-12" y="0"/>
            <a:ext cx="2037275" cy="1816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0"/>
          <p:cNvSpPr txBox="1">
            <a:spLocks noGrp="1"/>
          </p:cNvSpPr>
          <p:nvPr>
            <p:ph type="title"/>
          </p:nvPr>
        </p:nvSpPr>
        <p:spPr>
          <a:xfrm>
            <a:off x="1905000" y="274650"/>
            <a:ext cx="5385900" cy="1173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r>
              <a:rPr lang="en-US" sz="4400" b="1">
                <a:solidFill>
                  <a:srgbClr val="0563C1"/>
                </a:solidFill>
                <a:latin typeface="Book Antiqua"/>
                <a:ea typeface="Book Antiqua"/>
                <a:cs typeface="Book Antiqua"/>
                <a:sym typeface="Book Antiqua"/>
              </a:rPr>
              <a:t>Gift</a:t>
            </a:r>
            <a:r>
              <a:rPr lang="en-US" sz="4522" b="1">
                <a:solidFill>
                  <a:srgbClr val="0563C1"/>
                </a:solidFill>
                <a:latin typeface="Book Antiqua"/>
                <a:ea typeface="Book Antiqua"/>
                <a:cs typeface="Book Antiqua"/>
                <a:sym typeface="Book Antiqua"/>
              </a:rPr>
              <a:t> Rules</a:t>
            </a:r>
            <a:br>
              <a:rPr lang="en-US" sz="4522" b="1">
                <a:solidFill>
                  <a:srgbClr val="0563C1"/>
                </a:solidFill>
                <a:latin typeface="Book Antiqua"/>
                <a:ea typeface="Book Antiqua"/>
                <a:cs typeface="Book Antiqua"/>
                <a:sym typeface="Book Antiqua"/>
              </a:rPr>
            </a:br>
            <a:endParaRPr sz="3922" b="1">
              <a:solidFill>
                <a:srgbClr val="0563C1"/>
              </a:solidFill>
              <a:latin typeface="Book Antiqua"/>
              <a:ea typeface="Book Antiqua"/>
              <a:cs typeface="Book Antiqua"/>
              <a:sym typeface="Book Antiqua"/>
            </a:endParaRPr>
          </a:p>
        </p:txBody>
      </p:sp>
      <p:sp>
        <p:nvSpPr>
          <p:cNvPr id="375" name="Google Shape;375;p50"/>
          <p:cNvSpPr txBox="1">
            <a:spLocks noGrp="1"/>
          </p:cNvSpPr>
          <p:nvPr>
            <p:ph type="body" idx="1"/>
          </p:nvPr>
        </p:nvSpPr>
        <p:spPr>
          <a:xfrm>
            <a:off x="86725" y="1882400"/>
            <a:ext cx="9057300" cy="4812600"/>
          </a:xfrm>
          <a:prstGeom prst="rect">
            <a:avLst/>
          </a:prstGeom>
          <a:noFill/>
          <a:ln>
            <a:noFill/>
          </a:ln>
        </p:spPr>
        <p:txBody>
          <a:bodyPr spcFirstLastPara="1" wrap="square" lIns="91425" tIns="45700" rIns="91425" bIns="45700" anchor="ctr" anchorCtr="0">
            <a:noAutofit/>
          </a:bodyPr>
          <a:lstStyle/>
          <a:p>
            <a:pPr marL="285750" lvl="0" indent="-285750" algn="l" rtl="0">
              <a:lnSpc>
                <a:spcPct val="90000"/>
              </a:lnSpc>
              <a:spcBef>
                <a:spcPts val="0"/>
              </a:spcBef>
              <a:spcAft>
                <a:spcPts val="0"/>
              </a:spcAft>
              <a:buSzPts val="1653"/>
              <a:buNone/>
            </a:pPr>
            <a:endParaRPr sz="1255">
              <a:latin typeface="Corbel"/>
              <a:ea typeface="Corbel"/>
              <a:cs typeface="Corbel"/>
              <a:sym typeface="Corbel"/>
            </a:endParaRPr>
          </a:p>
          <a:p>
            <a:pPr marL="285750" lvl="0" indent="-285750" algn="ctr" rtl="0">
              <a:lnSpc>
                <a:spcPct val="90000"/>
              </a:lnSpc>
              <a:spcBef>
                <a:spcPts val="1084"/>
              </a:spcBef>
              <a:spcAft>
                <a:spcPts val="0"/>
              </a:spcAft>
              <a:buSzPts val="3031"/>
              <a:buNone/>
            </a:pPr>
            <a:r>
              <a:rPr lang="en-US" sz="3739" b="1">
                <a:solidFill>
                  <a:srgbClr val="0070C0"/>
                </a:solidFill>
                <a:latin typeface="Corbel"/>
                <a:ea typeface="Corbel"/>
                <a:cs typeface="Corbel"/>
                <a:sym typeface="Corbel"/>
              </a:rPr>
              <a:t>Some Exceptions!</a:t>
            </a:r>
            <a:endParaRPr sz="2504">
              <a:latin typeface="Corbel"/>
              <a:ea typeface="Corbel"/>
              <a:cs typeface="Corbel"/>
              <a:sym typeface="Corbel"/>
            </a:endParaRPr>
          </a:p>
          <a:p>
            <a:pPr marL="285750" lvl="0" indent="-285750" algn="l" rtl="0">
              <a:lnSpc>
                <a:spcPct val="90000"/>
              </a:lnSpc>
              <a:spcBef>
                <a:spcPts val="952"/>
              </a:spcBef>
              <a:spcAft>
                <a:spcPts val="0"/>
              </a:spcAft>
              <a:buSzPts val="2204"/>
              <a:buNone/>
            </a:pPr>
            <a:endParaRPr sz="2392" b="1">
              <a:solidFill>
                <a:srgbClr val="0563C1"/>
              </a:solidFill>
              <a:latin typeface="Corbel"/>
              <a:ea typeface="Corbel"/>
              <a:cs typeface="Corbel"/>
              <a:sym typeface="Corbel"/>
            </a:endParaRPr>
          </a:p>
          <a:p>
            <a:pPr marL="457200" lvl="0" indent="-275681" algn="l" rtl="0">
              <a:lnSpc>
                <a:spcPct val="90000"/>
              </a:lnSpc>
              <a:spcBef>
                <a:spcPts val="952"/>
              </a:spcBef>
              <a:spcAft>
                <a:spcPts val="0"/>
              </a:spcAft>
              <a:buClr>
                <a:srgbClr val="0563C1"/>
              </a:buClr>
              <a:buSzPts val="2392"/>
              <a:buFont typeface="Corbel"/>
              <a:buChar char="⮚"/>
            </a:pPr>
            <a:r>
              <a:rPr lang="en-US" sz="2392" b="1">
                <a:solidFill>
                  <a:srgbClr val="0563C1"/>
                </a:solidFill>
                <a:latin typeface="Corbel"/>
                <a:ea typeface="Corbel"/>
                <a:cs typeface="Corbel"/>
                <a:sym typeface="Corbel"/>
              </a:rPr>
              <a:t>Meals and beverages of any value if the person purchasing them is present</a:t>
            </a:r>
            <a:endParaRPr sz="2392" b="1">
              <a:solidFill>
                <a:srgbClr val="0563C1"/>
              </a:solidFill>
              <a:latin typeface="Corbel"/>
              <a:ea typeface="Corbel"/>
              <a:cs typeface="Corbel"/>
              <a:sym typeface="Corbel"/>
            </a:endParaRPr>
          </a:p>
          <a:p>
            <a:pPr marL="457200" lvl="0" indent="-123698" algn="l" rtl="0">
              <a:lnSpc>
                <a:spcPct val="90000"/>
              </a:lnSpc>
              <a:spcBef>
                <a:spcPts val="952"/>
              </a:spcBef>
              <a:spcAft>
                <a:spcPts val="0"/>
              </a:spcAft>
              <a:buSzPts val="2204"/>
              <a:buFont typeface="Noto Sans Symbols"/>
              <a:buNone/>
            </a:pPr>
            <a:endParaRPr sz="2392" b="1">
              <a:solidFill>
                <a:srgbClr val="0563C1"/>
              </a:solidFill>
              <a:latin typeface="Corbel"/>
              <a:ea typeface="Corbel"/>
              <a:cs typeface="Corbel"/>
              <a:sym typeface="Corbel"/>
            </a:endParaRPr>
          </a:p>
          <a:p>
            <a:pPr marL="457200" lvl="0" indent="-275681" algn="l" rtl="0">
              <a:lnSpc>
                <a:spcPct val="90000"/>
              </a:lnSpc>
              <a:spcBef>
                <a:spcPts val="952"/>
              </a:spcBef>
              <a:spcAft>
                <a:spcPts val="0"/>
              </a:spcAft>
              <a:buClr>
                <a:srgbClr val="0563C1"/>
              </a:buClr>
              <a:buSzPts val="2392"/>
              <a:buFont typeface="Corbel"/>
              <a:buChar char="⮚"/>
            </a:pPr>
            <a:r>
              <a:rPr lang="en-US" sz="2392" b="1">
                <a:solidFill>
                  <a:srgbClr val="0563C1"/>
                </a:solidFill>
                <a:latin typeface="Corbel"/>
                <a:ea typeface="Corbel"/>
                <a:cs typeface="Corbel"/>
                <a:sym typeface="Corbel"/>
              </a:rPr>
              <a:t>Ceremonial gifts with insignificant value – for example, a plaque</a:t>
            </a:r>
            <a:endParaRPr sz="2392" b="1">
              <a:solidFill>
                <a:srgbClr val="0563C1"/>
              </a:solidFill>
              <a:latin typeface="Corbel"/>
              <a:ea typeface="Corbel"/>
              <a:cs typeface="Corbel"/>
              <a:sym typeface="Corbel"/>
            </a:endParaRPr>
          </a:p>
          <a:p>
            <a:pPr marL="457200" lvl="0" indent="-123698" algn="l" rtl="0">
              <a:lnSpc>
                <a:spcPct val="90000"/>
              </a:lnSpc>
              <a:spcBef>
                <a:spcPts val="952"/>
              </a:spcBef>
              <a:spcAft>
                <a:spcPts val="0"/>
              </a:spcAft>
              <a:buSzPts val="2204"/>
              <a:buFont typeface="Noto Sans Symbols"/>
              <a:buNone/>
            </a:pPr>
            <a:endParaRPr sz="2392" b="1">
              <a:solidFill>
                <a:srgbClr val="0563C1"/>
              </a:solidFill>
              <a:latin typeface="Corbel"/>
              <a:ea typeface="Corbel"/>
              <a:cs typeface="Corbel"/>
              <a:sym typeface="Corbel"/>
            </a:endParaRPr>
          </a:p>
          <a:p>
            <a:pPr marL="457200" lvl="0" indent="-275681" algn="l" rtl="0">
              <a:lnSpc>
                <a:spcPct val="90000"/>
              </a:lnSpc>
              <a:spcBef>
                <a:spcPts val="952"/>
              </a:spcBef>
              <a:spcAft>
                <a:spcPts val="0"/>
              </a:spcAft>
              <a:buClr>
                <a:srgbClr val="0563C1"/>
              </a:buClr>
              <a:buSzPts val="2392"/>
              <a:buFont typeface="Corbel"/>
              <a:buChar char="⮚"/>
            </a:pPr>
            <a:r>
              <a:rPr lang="en-US" sz="2392" b="1">
                <a:solidFill>
                  <a:srgbClr val="0563C1"/>
                </a:solidFill>
                <a:latin typeface="Corbel"/>
                <a:ea typeface="Corbel"/>
                <a:cs typeface="Corbel"/>
                <a:sym typeface="Corbel"/>
              </a:rPr>
              <a:t>Gifts that are purely private in nature</a:t>
            </a:r>
            <a:endParaRPr sz="2392" b="1">
              <a:solidFill>
                <a:srgbClr val="0563C1"/>
              </a:solidFill>
              <a:latin typeface="Corbel"/>
              <a:ea typeface="Corbel"/>
              <a:cs typeface="Corbel"/>
              <a:sym typeface="Corbel"/>
            </a:endParaRPr>
          </a:p>
          <a:p>
            <a:pPr marL="457200" lvl="0" indent="-123698" algn="l" rtl="0">
              <a:lnSpc>
                <a:spcPct val="90000"/>
              </a:lnSpc>
              <a:spcBef>
                <a:spcPts val="952"/>
              </a:spcBef>
              <a:spcAft>
                <a:spcPts val="0"/>
              </a:spcAft>
              <a:buSzPts val="2204"/>
              <a:buFont typeface="Noto Sans Symbols"/>
              <a:buNone/>
            </a:pPr>
            <a:endParaRPr sz="2392" b="1">
              <a:solidFill>
                <a:srgbClr val="0563C1"/>
              </a:solidFill>
              <a:latin typeface="Corbel"/>
              <a:ea typeface="Corbel"/>
              <a:cs typeface="Corbel"/>
              <a:sym typeface="Corbel"/>
            </a:endParaRPr>
          </a:p>
          <a:p>
            <a:pPr marL="0" lvl="0" indent="0" algn="l" rtl="0">
              <a:lnSpc>
                <a:spcPct val="90000"/>
              </a:lnSpc>
              <a:spcBef>
                <a:spcPts val="952"/>
              </a:spcBef>
              <a:spcAft>
                <a:spcPts val="0"/>
              </a:spcAft>
              <a:buSzPts val="2204"/>
              <a:buNone/>
            </a:pPr>
            <a:r>
              <a:rPr lang="en-US" sz="2392" b="1">
                <a:solidFill>
                  <a:srgbClr val="0563C1"/>
                </a:solidFill>
                <a:latin typeface="Corbel"/>
                <a:ea typeface="Corbel"/>
                <a:cs typeface="Corbel"/>
                <a:sym typeface="Corbel"/>
              </a:rPr>
              <a:t>See </a:t>
            </a:r>
            <a:r>
              <a:rPr lang="en-US" sz="2392" b="1" u="sng">
                <a:solidFill>
                  <a:srgbClr val="0563C1"/>
                </a:solidFill>
                <a:latin typeface="Corbel"/>
                <a:ea typeface="Corbel"/>
                <a:cs typeface="Corbel"/>
                <a:sym typeface="Corbel"/>
                <a:hlinkClick r:id="rId3">
                  <a:extLst>
                    <a:ext uri="{A12FA001-AC4F-418D-AE19-62706E023703}">
                      <ahyp:hlinkClr xmlns:ahyp="http://schemas.microsoft.com/office/drawing/2018/hyperlinkcolor" val="tx"/>
                    </a:ext>
                  </a:extLst>
                </a:hlinkClick>
              </a:rPr>
              <a:t>Ethics Commission Gift Guideline – outlines other exceptions</a:t>
            </a:r>
            <a:endParaRPr sz="2392" b="1">
              <a:solidFill>
                <a:srgbClr val="0563C1"/>
              </a:solidFill>
              <a:latin typeface="Corbel"/>
              <a:ea typeface="Corbel"/>
              <a:cs typeface="Corbel"/>
              <a:sym typeface="Corbel"/>
            </a:endParaRPr>
          </a:p>
          <a:p>
            <a:pPr marL="0" lvl="0" indent="0" algn="l" rtl="0">
              <a:lnSpc>
                <a:spcPct val="160000"/>
              </a:lnSpc>
              <a:spcBef>
                <a:spcPts val="853"/>
              </a:spcBef>
              <a:spcAft>
                <a:spcPts val="0"/>
              </a:spcAft>
              <a:buClr>
                <a:srgbClr val="BA8E2C"/>
              </a:buClr>
              <a:buSzPts val="1584"/>
              <a:buNone/>
            </a:pPr>
            <a:r>
              <a:rPr lang="en-US" sz="1941">
                <a:solidFill>
                  <a:srgbClr val="0070C0"/>
                </a:solidFill>
                <a:latin typeface="Corbel"/>
                <a:ea typeface="Corbel"/>
                <a:cs typeface="Corbel"/>
                <a:sym typeface="Corbel"/>
              </a:rPr>
              <a:t>	</a:t>
            </a:r>
            <a:endParaRPr sz="1941">
              <a:solidFill>
                <a:srgbClr val="0070C0"/>
              </a:solidFill>
              <a:latin typeface="Corbel"/>
              <a:ea typeface="Corbel"/>
              <a:cs typeface="Corbel"/>
              <a:sym typeface="Corbel"/>
            </a:endParaRPr>
          </a:p>
          <a:p>
            <a:pPr marL="285750" lvl="0" indent="-164211" algn="l" rtl="0">
              <a:lnSpc>
                <a:spcPct val="90000"/>
              </a:lnSpc>
              <a:spcBef>
                <a:spcPts val="864"/>
              </a:spcBef>
              <a:spcAft>
                <a:spcPts val="0"/>
              </a:spcAft>
              <a:buSzPts val="1653"/>
              <a:buNone/>
            </a:pPr>
            <a:endParaRPr sz="1255">
              <a:latin typeface="Corbel"/>
              <a:ea typeface="Corbel"/>
              <a:cs typeface="Corbel"/>
              <a:sym typeface="Corbel"/>
            </a:endParaRPr>
          </a:p>
        </p:txBody>
      </p:sp>
      <p:pic>
        <p:nvPicPr>
          <p:cNvPr id="376" name="Google Shape;376;p50" descr="Decorative image" title="thumbs up"/>
          <p:cNvPicPr preferRelativeResize="0"/>
          <p:nvPr/>
        </p:nvPicPr>
        <p:blipFill rotWithShape="1">
          <a:blip r:embed="rId4">
            <a:alphaModFix/>
          </a:blip>
          <a:srcRect/>
          <a:stretch/>
        </p:blipFill>
        <p:spPr>
          <a:xfrm>
            <a:off x="7024750" y="1170325"/>
            <a:ext cx="1742250" cy="1554675"/>
          </a:xfrm>
          <a:prstGeom prst="rect">
            <a:avLst/>
          </a:prstGeom>
          <a:noFill/>
          <a:ln>
            <a:noFill/>
          </a:ln>
        </p:spPr>
      </p:pic>
      <p:pic>
        <p:nvPicPr>
          <p:cNvPr id="377" name="Google Shape;377;p50" descr="WV Ethics Commission logo" title="WV Ethics Commission logo"/>
          <p:cNvPicPr preferRelativeResize="0"/>
          <p:nvPr/>
        </p:nvPicPr>
        <p:blipFill rotWithShape="1">
          <a:blip r:embed="rId5">
            <a:alphaModFix/>
          </a:blip>
          <a:srcRect/>
          <a:stretch/>
        </p:blipFill>
        <p:spPr>
          <a:xfrm>
            <a:off x="-12" y="0"/>
            <a:ext cx="2037275" cy="1816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1"/>
          <p:cNvSpPr txBox="1">
            <a:spLocks noGrp="1"/>
          </p:cNvSpPr>
          <p:nvPr>
            <p:ph type="title"/>
          </p:nvPr>
        </p:nvSpPr>
        <p:spPr>
          <a:xfrm>
            <a:off x="2895600" y="0"/>
            <a:ext cx="4644000" cy="1485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45D7E"/>
              </a:buClr>
              <a:buSzPts val="4000"/>
              <a:buFont typeface="Corbel"/>
              <a:buNone/>
            </a:pPr>
            <a:r>
              <a:rPr lang="en-US" sz="4000" b="1">
                <a:solidFill>
                  <a:srgbClr val="1155CC"/>
                </a:solidFill>
                <a:latin typeface="Book Antiqua"/>
                <a:ea typeface="Book Antiqua"/>
                <a:cs typeface="Book Antiqua"/>
                <a:sym typeface="Book Antiqua"/>
              </a:rPr>
              <a:t>Solicitation for Donations or Gifts</a:t>
            </a:r>
            <a:endParaRPr sz="4000" b="1">
              <a:solidFill>
                <a:srgbClr val="1155CC"/>
              </a:solidFill>
              <a:latin typeface="Book Antiqua"/>
              <a:ea typeface="Book Antiqua"/>
              <a:cs typeface="Book Antiqua"/>
              <a:sym typeface="Book Antiqua"/>
            </a:endParaRPr>
          </a:p>
        </p:txBody>
      </p:sp>
      <p:sp>
        <p:nvSpPr>
          <p:cNvPr id="384" name="Google Shape;384;p51"/>
          <p:cNvSpPr txBox="1">
            <a:spLocks noGrp="1"/>
          </p:cNvSpPr>
          <p:nvPr>
            <p:ph type="body" idx="1"/>
          </p:nvPr>
        </p:nvSpPr>
        <p:spPr>
          <a:xfrm>
            <a:off x="1229550" y="1225825"/>
            <a:ext cx="7866900" cy="5313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A8E2C"/>
              </a:buClr>
              <a:buSzPts val="5400"/>
              <a:buNone/>
            </a:pPr>
            <a:endParaRPr sz="3600" b="1">
              <a:solidFill>
                <a:srgbClr val="0563C1"/>
              </a:solidFill>
            </a:endParaRPr>
          </a:p>
          <a:p>
            <a:pPr marL="0" lvl="0" indent="0" algn="ctr" rtl="0">
              <a:lnSpc>
                <a:spcPct val="100000"/>
              </a:lnSpc>
              <a:spcBef>
                <a:spcPts val="0"/>
              </a:spcBef>
              <a:spcAft>
                <a:spcPts val="0"/>
              </a:spcAft>
              <a:buClr>
                <a:srgbClr val="BA8E2C"/>
              </a:buClr>
              <a:buSzPts val="5400"/>
              <a:buNone/>
            </a:pPr>
            <a:endParaRPr sz="3600" b="1">
              <a:solidFill>
                <a:srgbClr val="0563C1"/>
              </a:solidFill>
            </a:endParaRPr>
          </a:p>
          <a:p>
            <a:pPr marL="0" lvl="0" indent="0" algn="ctr" rtl="0">
              <a:lnSpc>
                <a:spcPct val="100000"/>
              </a:lnSpc>
              <a:spcBef>
                <a:spcPts val="0"/>
              </a:spcBef>
              <a:spcAft>
                <a:spcPts val="0"/>
              </a:spcAft>
              <a:buClr>
                <a:srgbClr val="BA8E2C"/>
              </a:buClr>
              <a:buSzPts val="5400"/>
              <a:buNone/>
            </a:pPr>
            <a:endParaRPr sz="3600" b="1">
              <a:solidFill>
                <a:srgbClr val="0563C1"/>
              </a:solidFill>
            </a:endParaRPr>
          </a:p>
          <a:p>
            <a:pPr marL="0" lvl="0" indent="0" algn="ctr" rtl="0">
              <a:lnSpc>
                <a:spcPct val="100000"/>
              </a:lnSpc>
              <a:spcBef>
                <a:spcPts val="0"/>
              </a:spcBef>
              <a:spcAft>
                <a:spcPts val="0"/>
              </a:spcAft>
              <a:buClr>
                <a:srgbClr val="BA8E2C"/>
              </a:buClr>
              <a:buSzPts val="5400"/>
              <a:buNone/>
            </a:pPr>
            <a:endParaRPr sz="3600" b="1">
              <a:solidFill>
                <a:srgbClr val="0563C1"/>
              </a:solidFill>
            </a:endParaRPr>
          </a:p>
          <a:p>
            <a:pPr marL="0" lvl="0" indent="0" algn="ctr" rtl="0">
              <a:lnSpc>
                <a:spcPct val="100000"/>
              </a:lnSpc>
              <a:spcBef>
                <a:spcPts val="0"/>
              </a:spcBef>
              <a:spcAft>
                <a:spcPts val="0"/>
              </a:spcAft>
              <a:buClr>
                <a:srgbClr val="BA8E2C"/>
              </a:buClr>
              <a:buSzPts val="5400"/>
              <a:buNone/>
            </a:pPr>
            <a:endParaRPr sz="3600" b="1">
              <a:solidFill>
                <a:srgbClr val="0563C1"/>
              </a:solidFill>
            </a:endParaRPr>
          </a:p>
          <a:p>
            <a:pPr marL="0" lvl="0" indent="0" algn="ctr" rtl="0">
              <a:lnSpc>
                <a:spcPct val="100000"/>
              </a:lnSpc>
              <a:spcBef>
                <a:spcPts val="0"/>
              </a:spcBef>
              <a:spcAft>
                <a:spcPts val="0"/>
              </a:spcAft>
              <a:buClr>
                <a:srgbClr val="BA8E2C"/>
              </a:buClr>
              <a:buSzPts val="5400"/>
              <a:buNone/>
            </a:pPr>
            <a:r>
              <a:rPr lang="en-US" sz="3600" b="1">
                <a:solidFill>
                  <a:srgbClr val="0563C1"/>
                </a:solidFill>
                <a:latin typeface="Corbel"/>
                <a:ea typeface="Corbel"/>
                <a:cs typeface="Corbel"/>
                <a:sym typeface="Corbel"/>
              </a:rPr>
              <a:t>Solicitation of gifts is generally prohibited.</a:t>
            </a:r>
            <a:endParaRPr b="1">
              <a:solidFill>
                <a:srgbClr val="0563C1"/>
              </a:solidFill>
              <a:latin typeface="Corbel"/>
              <a:ea typeface="Corbel"/>
              <a:cs typeface="Corbel"/>
              <a:sym typeface="Corbel"/>
            </a:endParaRPr>
          </a:p>
        </p:txBody>
      </p:sp>
      <p:pic>
        <p:nvPicPr>
          <p:cNvPr id="385" name="Google Shape;385;p51" descr="Decorative image&#10;" title="man begging for money"/>
          <p:cNvPicPr preferRelativeResize="0"/>
          <p:nvPr/>
        </p:nvPicPr>
        <p:blipFill rotWithShape="1">
          <a:blip r:embed="rId3">
            <a:alphaModFix/>
          </a:blip>
          <a:srcRect/>
          <a:stretch/>
        </p:blipFill>
        <p:spPr>
          <a:xfrm>
            <a:off x="2868730" y="1596615"/>
            <a:ext cx="2971799" cy="2743200"/>
          </a:xfrm>
          <a:prstGeom prst="rect">
            <a:avLst/>
          </a:prstGeom>
          <a:noFill/>
          <a:ln>
            <a:noFill/>
          </a:ln>
        </p:spPr>
      </p:pic>
      <p:pic>
        <p:nvPicPr>
          <p:cNvPr id="386" name="Google Shape;386;p51" descr="WV Ethics Commission logo" title="WV Ethics Commission logo"/>
          <p:cNvPicPr preferRelativeResize="0"/>
          <p:nvPr/>
        </p:nvPicPr>
        <p:blipFill rotWithShape="1">
          <a:blip r:embed="rId4">
            <a:alphaModFix/>
          </a:blip>
          <a:srcRect/>
          <a:stretch/>
        </p:blipFill>
        <p:spPr>
          <a:xfrm>
            <a:off x="-12" y="101775"/>
            <a:ext cx="2037275" cy="1816450"/>
          </a:xfrm>
          <a:prstGeom prst="rect">
            <a:avLst/>
          </a:prstGeom>
          <a:noFill/>
          <a:ln>
            <a:noFill/>
          </a:ln>
        </p:spPr>
      </p:pic>
      <p:sp>
        <p:nvSpPr>
          <p:cNvPr id="387" name="Google Shape;387;p51"/>
          <p:cNvSpPr txBox="1"/>
          <p:nvPr/>
        </p:nvSpPr>
        <p:spPr>
          <a:xfrm>
            <a:off x="256025" y="61762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rgbClr val="7F6000"/>
                </a:solidFill>
                <a:latin typeface="Corbel"/>
                <a:ea typeface="Corbel"/>
                <a:cs typeface="Corbel"/>
                <a:sym typeface="Corbel"/>
              </a:rPr>
              <a:t>W. Va. Code § 6B-2-5(c)</a:t>
            </a:r>
            <a:endParaRPr>
              <a:solidFill>
                <a:srgbClr val="7F6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2"/>
          <p:cNvSpPr txBox="1">
            <a:spLocks noGrp="1"/>
          </p:cNvSpPr>
          <p:nvPr>
            <p:ph type="title"/>
          </p:nvPr>
        </p:nvSpPr>
        <p:spPr>
          <a:xfrm>
            <a:off x="1486950" y="215650"/>
            <a:ext cx="6950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000" b="1">
                <a:solidFill>
                  <a:srgbClr val="0563C1"/>
                </a:solidFill>
                <a:latin typeface="Book Antiqua"/>
                <a:ea typeface="Book Antiqua"/>
                <a:cs typeface="Book Antiqua"/>
                <a:sym typeface="Book Antiqua"/>
              </a:rPr>
              <a:t>Gift Rules </a:t>
            </a:r>
            <a:endParaRPr sz="4000" b="1">
              <a:solidFill>
                <a:srgbClr val="0563C1"/>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4000"/>
              <a:buFont typeface="Book Antiqua"/>
              <a:buNone/>
            </a:pPr>
            <a:r>
              <a:rPr lang="en-US" sz="4000" b="1">
                <a:solidFill>
                  <a:srgbClr val="0563C1"/>
                </a:solidFill>
                <a:latin typeface="Book Antiqua"/>
                <a:ea typeface="Book Antiqua"/>
                <a:cs typeface="Book Antiqua"/>
                <a:sym typeface="Book Antiqua"/>
              </a:rPr>
              <a:t>Charitable Solicitations</a:t>
            </a:r>
            <a:endParaRPr sz="4000" b="1">
              <a:solidFill>
                <a:srgbClr val="0563C1"/>
              </a:solidFill>
            </a:endParaRPr>
          </a:p>
        </p:txBody>
      </p:sp>
      <p:sp>
        <p:nvSpPr>
          <p:cNvPr id="394" name="Google Shape;394;p52"/>
          <p:cNvSpPr txBox="1"/>
          <p:nvPr/>
        </p:nvSpPr>
        <p:spPr>
          <a:xfrm>
            <a:off x="3352799" y="1380337"/>
            <a:ext cx="260315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6B-2-5(c)</a:t>
            </a:r>
            <a:endParaRPr sz="1400" b="0" i="0" u="none" strike="noStrike" cap="none">
              <a:solidFill>
                <a:srgbClr val="7F6000"/>
              </a:solidFill>
              <a:latin typeface="Arial"/>
              <a:ea typeface="Arial"/>
              <a:cs typeface="Arial"/>
              <a:sym typeface="Arial"/>
            </a:endParaRPr>
          </a:p>
        </p:txBody>
      </p:sp>
      <p:sp>
        <p:nvSpPr>
          <p:cNvPr id="395" name="Google Shape;395;p52"/>
          <p:cNvSpPr txBox="1"/>
          <p:nvPr/>
        </p:nvSpPr>
        <p:spPr>
          <a:xfrm>
            <a:off x="-125" y="2026400"/>
            <a:ext cx="9540900" cy="96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200" b="1" i="0" u="none" strike="noStrike" cap="none">
                <a:solidFill>
                  <a:srgbClr val="1155CC"/>
                </a:solidFill>
                <a:latin typeface="Corbel"/>
                <a:ea typeface="Corbel"/>
                <a:cs typeface="Corbel"/>
                <a:sym typeface="Corbel"/>
              </a:rPr>
              <a:t>Gifts may only be solicited for a </a:t>
            </a:r>
            <a:r>
              <a:rPr lang="en-US" sz="3200" b="1" i="0" u="sng" strike="noStrike" cap="none">
                <a:solidFill>
                  <a:srgbClr val="1155CC"/>
                </a:solidFill>
                <a:latin typeface="Corbel"/>
                <a:ea typeface="Corbel"/>
                <a:cs typeface="Corbel"/>
                <a:sym typeface="Corbel"/>
                <a:hlinkClick r:id="rId3">
                  <a:extLst>
                    <a:ext uri="{A12FA001-AC4F-418D-AE19-62706E023703}">
                      <ahyp:hlinkClr xmlns:ahyp="http://schemas.microsoft.com/office/drawing/2018/hyperlinkcolor" val="tx"/>
                    </a:ext>
                  </a:extLst>
                </a:hlinkClick>
              </a:rPr>
              <a:t>charitable purpose</a:t>
            </a:r>
            <a:r>
              <a:rPr lang="en-US" sz="3200" b="1" i="0" u="none" strike="noStrike" cap="none">
                <a:solidFill>
                  <a:srgbClr val="1155CC"/>
                </a:solidFill>
                <a:latin typeface="Corbel"/>
                <a:ea typeface="Corbel"/>
                <a:cs typeface="Corbel"/>
                <a:sym typeface="Corbel"/>
              </a:rPr>
              <a:t>.</a:t>
            </a:r>
            <a:endParaRPr sz="2300" b="1" i="0" u="none" strike="noStrike" cap="none">
              <a:solidFill>
                <a:srgbClr val="0563C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63C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63C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563C1"/>
              </a:solidFill>
              <a:latin typeface="Corbel"/>
              <a:ea typeface="Corbel"/>
              <a:cs typeface="Corbel"/>
              <a:sym typeface="Corbel"/>
            </a:endParaRPr>
          </a:p>
        </p:txBody>
      </p:sp>
      <p:sp>
        <p:nvSpPr>
          <p:cNvPr id="396" name="Google Shape;396;p52"/>
          <p:cNvSpPr txBox="1"/>
          <p:nvPr/>
        </p:nvSpPr>
        <p:spPr>
          <a:xfrm>
            <a:off x="245250" y="5380500"/>
            <a:ext cx="8653500" cy="1477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400"/>
              <a:buFont typeface="Arial"/>
              <a:buNone/>
            </a:pPr>
            <a:r>
              <a:rPr lang="en-US" sz="2400" b="1">
                <a:solidFill>
                  <a:srgbClr val="0563C1"/>
                </a:solidFill>
                <a:latin typeface="Corbel"/>
                <a:ea typeface="Corbel"/>
                <a:cs typeface="Corbel"/>
                <a:sym typeface="Corbel"/>
              </a:rPr>
              <a:t>Public agency may impose stricter standards.</a:t>
            </a:r>
            <a:endParaRPr b="1">
              <a:solidFill>
                <a:srgbClr val="0563C1"/>
              </a:solidFil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563C1"/>
                </a:solidFill>
                <a:latin typeface="Corbel"/>
                <a:ea typeface="Corbel"/>
                <a:cs typeface="Corbel"/>
                <a:sym typeface="Corbel"/>
              </a:rPr>
              <a:t>Supervisors may not solicit contributions from a subordinate.</a:t>
            </a:r>
            <a:endParaRPr sz="1400" b="1" i="0" u="none" strike="noStrike" cap="none">
              <a:solidFill>
                <a:srgbClr val="0563C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563C1"/>
                </a:solidFill>
                <a:latin typeface="Corbel"/>
                <a:ea typeface="Corbel"/>
                <a:cs typeface="Corbel"/>
                <a:sym typeface="Corbel"/>
              </a:rPr>
              <a:t>Follow the Rules for Solicitation.</a:t>
            </a:r>
            <a:endParaRPr sz="1400" b="1" i="0" u="none" strike="noStrike" cap="none">
              <a:solidFill>
                <a:srgbClr val="0563C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pic>
        <p:nvPicPr>
          <p:cNvPr id="397" name="Google Shape;397;p52" descr="decorative image" title="It's for charity"/>
          <p:cNvPicPr preferRelativeResize="0"/>
          <p:nvPr/>
        </p:nvPicPr>
        <p:blipFill rotWithShape="1">
          <a:blip r:embed="rId4">
            <a:alphaModFix amt="80000"/>
          </a:blip>
          <a:srcRect l="11017" r="11017"/>
          <a:stretch/>
        </p:blipFill>
        <p:spPr>
          <a:xfrm>
            <a:off x="2866200" y="2706600"/>
            <a:ext cx="3808250" cy="2522475"/>
          </a:xfrm>
          <a:prstGeom prst="rect">
            <a:avLst/>
          </a:prstGeom>
          <a:noFill/>
          <a:ln>
            <a:noFill/>
          </a:ln>
          <a:effectLst>
            <a:outerShdw blurRad="57150" dist="19050" dir="5400000" algn="bl" rotWithShape="0">
              <a:srgbClr val="000000">
                <a:alpha val="50000"/>
              </a:srgbClr>
            </a:outerShdw>
          </a:effectLst>
        </p:spPr>
      </p:pic>
      <p:pic>
        <p:nvPicPr>
          <p:cNvPr id="398" name="Google Shape;398;p52" descr="WV Ethics Commission logo" title="WV Ethics Commission logo"/>
          <p:cNvPicPr preferRelativeResize="0"/>
          <p:nvPr/>
        </p:nvPicPr>
        <p:blipFill rotWithShape="1">
          <a:blip r:embed="rId5">
            <a:alphaModFix/>
          </a:blip>
          <a:srcRect/>
          <a:stretch/>
        </p:blipFill>
        <p:spPr>
          <a:xfrm>
            <a:off x="-12" y="101775"/>
            <a:ext cx="2037275" cy="181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6">
                                            <p:txEl>
                                              <p:pRg st="0" end="0"/>
                                            </p:txEl>
                                          </p:spTgt>
                                        </p:tgtEl>
                                        <p:attrNameLst>
                                          <p:attrName>style.visibility</p:attrName>
                                        </p:attrNameLst>
                                      </p:cBhvr>
                                      <p:to>
                                        <p:strVal val="visible"/>
                                      </p:to>
                                    </p:set>
                                    <p:animEffect transition="in" filter="fade">
                                      <p:cBhvr>
                                        <p:cTn id="7" dur="1000"/>
                                        <p:tgtEl>
                                          <p:spTgt spid="39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6">
                                            <p:txEl>
                                              <p:pRg st="1" end="1"/>
                                            </p:txEl>
                                          </p:spTgt>
                                        </p:tgtEl>
                                        <p:attrNameLst>
                                          <p:attrName>style.visibility</p:attrName>
                                        </p:attrNameLst>
                                      </p:cBhvr>
                                      <p:to>
                                        <p:strVal val="visible"/>
                                      </p:to>
                                    </p:set>
                                    <p:animEffect transition="in" filter="fade">
                                      <p:cBhvr>
                                        <p:cTn id="11" dur="1000"/>
                                        <p:tgtEl>
                                          <p:spTgt spid="39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96">
                                            <p:txEl>
                                              <p:pRg st="2" end="2"/>
                                            </p:txEl>
                                          </p:spTgt>
                                        </p:tgtEl>
                                        <p:attrNameLst>
                                          <p:attrName>style.visibility</p:attrName>
                                        </p:attrNameLst>
                                      </p:cBhvr>
                                      <p:to>
                                        <p:strVal val="visible"/>
                                      </p:to>
                                    </p:set>
                                    <p:animEffect transition="in" filter="fade">
                                      <p:cBhvr>
                                        <p:cTn id="15" dur="1000"/>
                                        <p:tgtEl>
                                          <p:spTgt spid="396">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96">
                                            <p:txEl>
                                              <p:pRg st="3" end="3"/>
                                            </p:txEl>
                                          </p:spTgt>
                                        </p:tgtEl>
                                        <p:attrNameLst>
                                          <p:attrName>style.visibility</p:attrName>
                                        </p:attrNameLst>
                                      </p:cBhvr>
                                      <p:to>
                                        <p:strVal val="visible"/>
                                      </p:to>
                                    </p:set>
                                    <p:animEffect transition="in" filter="fade">
                                      <p:cBhvr>
                                        <p:cTn id="19" dur="1000"/>
                                        <p:tgtEl>
                                          <p:spTgt spid="3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3"/>
          <p:cNvSpPr txBox="1">
            <a:spLocks noGrp="1"/>
          </p:cNvSpPr>
          <p:nvPr>
            <p:ph type="title"/>
          </p:nvPr>
        </p:nvSpPr>
        <p:spPr>
          <a:xfrm>
            <a:off x="1486950" y="215650"/>
            <a:ext cx="6950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000" b="1">
                <a:solidFill>
                  <a:srgbClr val="0563C1"/>
                </a:solidFill>
                <a:latin typeface="Book Antiqua"/>
                <a:ea typeface="Book Antiqua"/>
                <a:cs typeface="Book Antiqua"/>
                <a:sym typeface="Book Antiqua"/>
              </a:rPr>
              <a:t>Gift Rules </a:t>
            </a:r>
            <a:endParaRPr sz="4000" b="1">
              <a:solidFill>
                <a:srgbClr val="0563C1"/>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4000"/>
              <a:buFont typeface="Book Antiqua"/>
              <a:buNone/>
            </a:pPr>
            <a:r>
              <a:rPr lang="en-US" sz="4000" b="1">
                <a:solidFill>
                  <a:srgbClr val="0563C1"/>
                </a:solidFill>
                <a:latin typeface="Book Antiqua"/>
                <a:ea typeface="Book Antiqua"/>
                <a:cs typeface="Book Antiqua"/>
                <a:sym typeface="Book Antiqua"/>
              </a:rPr>
              <a:t>Charitable Solicitations</a:t>
            </a:r>
            <a:endParaRPr sz="4000" b="1">
              <a:solidFill>
                <a:srgbClr val="0563C1"/>
              </a:solidFill>
            </a:endParaRPr>
          </a:p>
        </p:txBody>
      </p:sp>
      <p:sp>
        <p:nvSpPr>
          <p:cNvPr id="405" name="Google Shape;405;p53"/>
          <p:cNvSpPr txBox="1"/>
          <p:nvPr/>
        </p:nvSpPr>
        <p:spPr>
          <a:xfrm>
            <a:off x="3352799" y="1380337"/>
            <a:ext cx="2603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6B-2-5(c)</a:t>
            </a:r>
            <a:endParaRPr sz="1400" b="0" i="0" u="none" strike="noStrike" cap="none">
              <a:solidFill>
                <a:srgbClr val="7F6000"/>
              </a:solidFill>
              <a:latin typeface="Arial"/>
              <a:ea typeface="Arial"/>
              <a:cs typeface="Arial"/>
              <a:sym typeface="Arial"/>
            </a:endParaRPr>
          </a:p>
        </p:txBody>
      </p:sp>
      <p:sp>
        <p:nvSpPr>
          <p:cNvPr id="406" name="Google Shape;406;p53"/>
          <p:cNvSpPr txBox="1"/>
          <p:nvPr/>
        </p:nvSpPr>
        <p:spPr>
          <a:xfrm>
            <a:off x="-125" y="2026400"/>
            <a:ext cx="9023400" cy="436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3000" b="1">
              <a:solidFill>
                <a:srgbClr val="0563C1"/>
              </a:solidFill>
              <a:latin typeface="Corbel"/>
              <a:ea typeface="Corbel"/>
              <a:cs typeface="Corbel"/>
              <a:sym typeface="Corbel"/>
            </a:endParaRPr>
          </a:p>
          <a:p>
            <a:pPr marL="0" lvl="0" indent="0" algn="just" rtl="0">
              <a:spcBef>
                <a:spcPts val="0"/>
              </a:spcBef>
              <a:spcAft>
                <a:spcPts val="0"/>
              </a:spcAft>
              <a:buClr>
                <a:schemeClr val="dk1"/>
              </a:buClr>
              <a:buSzPts val="1100"/>
              <a:buFont typeface="Arial"/>
              <a:buNone/>
            </a:pPr>
            <a:r>
              <a:rPr lang="en-US" sz="3000" b="1" u="sng">
                <a:solidFill>
                  <a:srgbClr val="1155CC"/>
                </a:solidFill>
                <a:latin typeface="Corbel"/>
                <a:ea typeface="Corbel"/>
                <a:cs typeface="Corbel"/>
                <a:sym typeface="Corbel"/>
                <a:hlinkClick r:id="rId3">
                  <a:extLst>
                    <a:ext uri="{A12FA001-AC4F-418D-AE19-62706E023703}">
                      <ahyp:hlinkClr xmlns:ahyp="http://schemas.microsoft.com/office/drawing/2018/hyperlinkcolor" val="tx"/>
                    </a:ext>
                  </a:extLst>
                </a:hlinkClick>
              </a:rPr>
              <a:t>2025-07​</a:t>
            </a:r>
            <a:r>
              <a:rPr lang="en-US" sz="3000" b="1">
                <a:solidFill>
                  <a:srgbClr val="1155CC"/>
                </a:solidFill>
                <a:uFill>
                  <a:noFill/>
                </a:uFill>
                <a:latin typeface="Corbel"/>
                <a:ea typeface="Corbel"/>
                <a:cs typeface="Corbel"/>
                <a:sym typeface="Corbel"/>
                <a:hlinkClick r:id="rId3">
                  <a:extLst>
                    <a:ext uri="{A12FA001-AC4F-418D-AE19-62706E023703}">
                      <ahyp:hlinkClr xmlns:ahyp="http://schemas.microsoft.com/office/drawing/2018/hyperlinkcolor" val="tx"/>
                    </a:ext>
                  </a:extLst>
                </a:hlinkClick>
              </a:rPr>
              <a:t> </a:t>
            </a:r>
            <a:r>
              <a:rPr lang="en-US" sz="3000" b="1">
                <a:solidFill>
                  <a:srgbClr val="1155CC"/>
                </a:solidFill>
                <a:latin typeface="Corbel"/>
                <a:ea typeface="Corbel"/>
                <a:cs typeface="Corbel"/>
                <a:sym typeface="Corbel"/>
              </a:rPr>
              <a:t>A City police department may not solicit donations for upgrading its firearms training facility - not a charitable purpose</a:t>
            </a:r>
            <a:endParaRPr sz="3000"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1100"/>
              <a:buFont typeface="Arial"/>
              <a:buNone/>
            </a:pPr>
            <a:endParaRPr sz="3000"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1100"/>
              <a:buFont typeface="Arial"/>
              <a:buNone/>
            </a:pPr>
            <a:r>
              <a:rPr lang="en-US" sz="3000" b="1">
                <a:solidFill>
                  <a:srgbClr val="1155CC"/>
                </a:solidFill>
                <a:highlight>
                  <a:schemeClr val="accent6"/>
                </a:highlight>
                <a:latin typeface="Corbel"/>
                <a:ea typeface="Corbel"/>
                <a:cs typeface="Corbel"/>
                <a:sym typeface="Corbel"/>
              </a:rPr>
              <a:t>but </a:t>
            </a:r>
            <a:r>
              <a:rPr lang="en-US" sz="3000" b="1">
                <a:solidFill>
                  <a:srgbClr val="1155CC"/>
                </a:solidFill>
                <a:latin typeface="Corbel"/>
                <a:ea typeface="Corbel"/>
                <a:cs typeface="Corbel"/>
                <a:sym typeface="Corbel"/>
              </a:rPr>
              <a:t>may ask the public for donations in exchange for plaques or signs noting the sponsorship of the business in locations accessible to the public.</a:t>
            </a:r>
            <a:endParaRPr sz="3000"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1100"/>
              <a:buFont typeface="Arial"/>
              <a:buNone/>
            </a:pPr>
            <a:r>
              <a:rPr lang="en-US" sz="3000" b="1">
                <a:solidFill>
                  <a:srgbClr val="1155CC"/>
                </a:solidFill>
                <a:latin typeface="Corbel"/>
                <a:ea typeface="Corbel"/>
                <a:cs typeface="Corbel"/>
                <a:sym typeface="Corbel"/>
              </a:rPr>
              <a:t>Disclaimer</a:t>
            </a:r>
            <a:endParaRPr sz="3000" b="1">
              <a:solidFill>
                <a:srgbClr val="1155CC"/>
              </a:solidFill>
              <a:latin typeface="Corbel"/>
              <a:ea typeface="Corbel"/>
              <a:cs typeface="Corbel"/>
              <a:sym typeface="Corbel"/>
            </a:endParaRPr>
          </a:p>
          <a:p>
            <a:pPr marL="0" lvl="0" indent="0" algn="just" rtl="0">
              <a:spcBef>
                <a:spcPts val="0"/>
              </a:spcBef>
              <a:spcAft>
                <a:spcPts val="0"/>
              </a:spcAft>
              <a:buClr>
                <a:schemeClr val="dk1"/>
              </a:buClr>
              <a:buSzPts val="1100"/>
              <a:buFont typeface="Arial"/>
              <a:buNone/>
            </a:pPr>
            <a:endParaRPr sz="3000">
              <a:solidFill>
                <a:srgbClr val="444444"/>
              </a:solidFill>
              <a:highlight>
                <a:srgbClr val="FFFFFF"/>
              </a:highlight>
              <a:latin typeface="Corbel"/>
              <a:ea typeface="Corbel"/>
              <a:cs typeface="Corbel"/>
              <a:sym typeface="Corbel"/>
            </a:endParaRPr>
          </a:p>
          <a:p>
            <a:pPr marL="0" lvl="0" indent="0" algn="just" rtl="0">
              <a:spcBef>
                <a:spcPts val="0"/>
              </a:spcBef>
              <a:spcAft>
                <a:spcPts val="0"/>
              </a:spcAft>
              <a:buClr>
                <a:schemeClr val="dk1"/>
              </a:buClr>
              <a:buSzPts val="1100"/>
              <a:buFont typeface="Arial"/>
              <a:buNone/>
            </a:pPr>
            <a:endParaRPr sz="3000" b="1">
              <a:solidFill>
                <a:schemeClr val="dk1"/>
              </a:solidFill>
              <a:latin typeface="Corbel"/>
              <a:ea typeface="Corbel"/>
              <a:cs typeface="Corbel"/>
              <a:sym typeface="Corbel"/>
            </a:endParaRPr>
          </a:p>
        </p:txBody>
      </p:sp>
      <p:pic>
        <p:nvPicPr>
          <p:cNvPr id="407" name="Google Shape;407;p53" descr="WV Ethics Commission logo" title="WV Ethics Commission logo"/>
          <p:cNvPicPr preferRelativeResize="0"/>
          <p:nvPr/>
        </p:nvPicPr>
        <p:blipFill rotWithShape="1">
          <a:blip r:embed="rId4">
            <a:alphaModFix/>
          </a:blip>
          <a:srcRect/>
          <a:stretch/>
        </p:blipFill>
        <p:spPr>
          <a:xfrm>
            <a:off x="-12" y="101775"/>
            <a:ext cx="2037275" cy="1816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4"/>
          <p:cNvSpPr txBox="1">
            <a:spLocks noGrp="1"/>
          </p:cNvSpPr>
          <p:nvPr>
            <p:ph type="title"/>
          </p:nvPr>
        </p:nvSpPr>
        <p:spPr>
          <a:xfrm>
            <a:off x="1486950" y="215650"/>
            <a:ext cx="6950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000" b="1">
                <a:solidFill>
                  <a:srgbClr val="0563C1"/>
                </a:solidFill>
                <a:latin typeface="Book Antiqua"/>
                <a:ea typeface="Book Antiqua"/>
                <a:cs typeface="Book Antiqua"/>
                <a:sym typeface="Book Antiqua"/>
              </a:rPr>
              <a:t>Gift Rules </a:t>
            </a:r>
            <a:endParaRPr sz="4000" b="1">
              <a:solidFill>
                <a:srgbClr val="0563C1"/>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4000"/>
              <a:buFont typeface="Book Antiqua"/>
              <a:buNone/>
            </a:pPr>
            <a:r>
              <a:rPr lang="en-US" sz="4000" b="1">
                <a:solidFill>
                  <a:srgbClr val="0563C1"/>
                </a:solidFill>
                <a:latin typeface="Book Antiqua"/>
                <a:ea typeface="Book Antiqua"/>
                <a:cs typeface="Book Antiqua"/>
                <a:sym typeface="Book Antiqua"/>
              </a:rPr>
              <a:t>Charitable Solicitations</a:t>
            </a:r>
            <a:endParaRPr sz="4000" b="1">
              <a:solidFill>
                <a:srgbClr val="0563C1"/>
              </a:solidFill>
            </a:endParaRPr>
          </a:p>
        </p:txBody>
      </p:sp>
      <p:sp>
        <p:nvSpPr>
          <p:cNvPr id="414" name="Google Shape;414;p54"/>
          <p:cNvSpPr txBox="1"/>
          <p:nvPr/>
        </p:nvSpPr>
        <p:spPr>
          <a:xfrm>
            <a:off x="3352799" y="1380337"/>
            <a:ext cx="2603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6B-2-5(c)</a:t>
            </a:r>
            <a:endParaRPr sz="1400" b="0" i="0" u="none" strike="noStrike" cap="none">
              <a:solidFill>
                <a:srgbClr val="7F6000"/>
              </a:solidFill>
              <a:latin typeface="Arial"/>
              <a:ea typeface="Arial"/>
              <a:cs typeface="Arial"/>
              <a:sym typeface="Arial"/>
            </a:endParaRPr>
          </a:p>
        </p:txBody>
      </p:sp>
      <p:sp>
        <p:nvSpPr>
          <p:cNvPr id="415" name="Google Shape;415;p54"/>
          <p:cNvSpPr txBox="1"/>
          <p:nvPr/>
        </p:nvSpPr>
        <p:spPr>
          <a:xfrm>
            <a:off x="407250" y="1918225"/>
            <a:ext cx="8494200" cy="48315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5"/>
              </a:spcBef>
              <a:spcAft>
                <a:spcPts val="0"/>
              </a:spcAft>
              <a:buClr>
                <a:schemeClr val="dk1"/>
              </a:buClr>
              <a:buSzPct val="91667"/>
              <a:buFont typeface="Arial"/>
              <a:buNone/>
            </a:pPr>
            <a:endParaRPr sz="1200">
              <a:solidFill>
                <a:schemeClr val="dk1"/>
              </a:solidFill>
            </a:endParaRPr>
          </a:p>
          <a:p>
            <a:pPr marL="0" lvl="0" indent="0" algn="just" rtl="0">
              <a:spcBef>
                <a:spcPts val="0"/>
              </a:spcBef>
              <a:spcAft>
                <a:spcPts val="0"/>
              </a:spcAft>
              <a:buClr>
                <a:schemeClr val="dk1"/>
              </a:buClr>
              <a:buSzPct val="64796"/>
              <a:buFont typeface="Arial"/>
              <a:buNone/>
            </a:pPr>
            <a:endParaRPr sz="1698" b="1">
              <a:solidFill>
                <a:srgbClr val="1155CC"/>
              </a:solidFill>
            </a:endParaRPr>
          </a:p>
          <a:p>
            <a:pPr marL="0" lvl="0" indent="0" algn="just" rtl="0">
              <a:spcBef>
                <a:spcPts val="0"/>
              </a:spcBef>
              <a:spcAft>
                <a:spcPts val="0"/>
              </a:spcAft>
              <a:buClr>
                <a:schemeClr val="dk1"/>
              </a:buClr>
              <a:buSzPct val="42769"/>
              <a:buFont typeface="Arial"/>
              <a:buNone/>
            </a:pPr>
            <a:r>
              <a:rPr lang="en-US" sz="2572" b="1">
                <a:solidFill>
                  <a:srgbClr val="1155CC"/>
                </a:solidFill>
              </a:rPr>
              <a:t>1996-19, “The operation of municipal recreation facilities [city pool] benefits the public at large, especially the children of the area, and as such the project does constitute a ‘charitable purpose.’”</a:t>
            </a:r>
            <a:endParaRPr sz="2572" b="1">
              <a:solidFill>
                <a:srgbClr val="1155CC"/>
              </a:solidFill>
            </a:endParaRPr>
          </a:p>
          <a:p>
            <a:pPr marL="0" lvl="0" indent="0" algn="just" rtl="0">
              <a:spcBef>
                <a:spcPts val="0"/>
              </a:spcBef>
              <a:spcAft>
                <a:spcPts val="0"/>
              </a:spcAft>
              <a:buClr>
                <a:schemeClr val="dk1"/>
              </a:buClr>
              <a:buSzPct val="42769"/>
              <a:buFont typeface="Arial"/>
              <a:buNone/>
            </a:pPr>
            <a:endParaRPr sz="2572" b="1">
              <a:solidFill>
                <a:srgbClr val="1155CC"/>
              </a:solidFill>
            </a:endParaRPr>
          </a:p>
          <a:p>
            <a:pPr marL="0" lvl="0" indent="0" algn="just" rtl="0">
              <a:spcBef>
                <a:spcPts val="0"/>
              </a:spcBef>
              <a:spcAft>
                <a:spcPts val="0"/>
              </a:spcAft>
              <a:buClr>
                <a:schemeClr val="dk1"/>
              </a:buClr>
              <a:buSzPct val="42769"/>
              <a:buFont typeface="Arial"/>
              <a:buNone/>
            </a:pPr>
            <a:r>
              <a:rPr lang="en-US" sz="2572" b="1">
                <a:solidFill>
                  <a:srgbClr val="1155CC"/>
                </a:solidFill>
              </a:rPr>
              <a:t>2020-11, a veterans memorial is a charitable purpose.</a:t>
            </a:r>
            <a:endParaRPr sz="2572" b="1">
              <a:solidFill>
                <a:srgbClr val="1155CC"/>
              </a:solidFill>
            </a:endParaRPr>
          </a:p>
          <a:p>
            <a:pPr marL="0" lvl="0" indent="0" algn="just" rtl="0">
              <a:spcBef>
                <a:spcPts val="0"/>
              </a:spcBef>
              <a:spcAft>
                <a:spcPts val="0"/>
              </a:spcAft>
              <a:buClr>
                <a:schemeClr val="dk1"/>
              </a:buClr>
              <a:buSzPct val="42769"/>
              <a:buFont typeface="Arial"/>
              <a:buNone/>
            </a:pPr>
            <a:endParaRPr sz="2572" b="1">
              <a:solidFill>
                <a:srgbClr val="1155CC"/>
              </a:solidFill>
            </a:endParaRPr>
          </a:p>
          <a:p>
            <a:pPr marL="0" lvl="0" indent="0" algn="just" rtl="0">
              <a:spcBef>
                <a:spcPts val="0"/>
              </a:spcBef>
              <a:spcAft>
                <a:spcPts val="0"/>
              </a:spcAft>
              <a:buClr>
                <a:schemeClr val="dk1"/>
              </a:buClr>
              <a:buSzPct val="42769"/>
              <a:buFont typeface="Arial"/>
              <a:buNone/>
            </a:pPr>
            <a:r>
              <a:rPr lang="en-US" sz="2572" b="1">
                <a:solidFill>
                  <a:srgbClr val="1155CC"/>
                </a:solidFill>
              </a:rPr>
              <a:t>1995-17, a statue for the county courthouse lawn was for a charitable purpose. </a:t>
            </a:r>
            <a:endParaRPr sz="2572" b="1">
              <a:solidFill>
                <a:srgbClr val="1155CC"/>
              </a:solidFill>
            </a:endParaRPr>
          </a:p>
          <a:p>
            <a:pPr marL="0" lvl="0" indent="0" algn="just" rtl="0">
              <a:spcBef>
                <a:spcPts val="0"/>
              </a:spcBef>
              <a:spcAft>
                <a:spcPts val="0"/>
              </a:spcAft>
              <a:buClr>
                <a:schemeClr val="dk1"/>
              </a:buClr>
              <a:buSzPct val="42769"/>
              <a:buFont typeface="Arial"/>
              <a:buNone/>
            </a:pPr>
            <a:endParaRPr sz="2572" b="1">
              <a:solidFill>
                <a:srgbClr val="1155CC"/>
              </a:solidFill>
            </a:endParaRPr>
          </a:p>
          <a:p>
            <a:pPr marL="0" lvl="0" indent="0" algn="just" rtl="0">
              <a:spcBef>
                <a:spcPts val="0"/>
              </a:spcBef>
              <a:spcAft>
                <a:spcPts val="0"/>
              </a:spcAft>
              <a:buClr>
                <a:schemeClr val="dk1"/>
              </a:buClr>
              <a:buSzPct val="42769"/>
              <a:buFont typeface="Arial"/>
              <a:buNone/>
            </a:pPr>
            <a:r>
              <a:rPr lang="en-US" sz="2572" b="1">
                <a:solidFill>
                  <a:srgbClr val="1155CC"/>
                </a:solidFill>
              </a:rPr>
              <a:t>2016-16, the West Virginia Fallen Firefighter Memorial was for a charitable purpose.</a:t>
            </a:r>
            <a:endParaRPr sz="3130" b="1">
              <a:solidFill>
                <a:srgbClr val="1155CC"/>
              </a:solidFill>
            </a:endParaRPr>
          </a:p>
          <a:p>
            <a:pPr marL="0" lvl="0" indent="0" algn="just" rtl="0">
              <a:spcBef>
                <a:spcPts val="0"/>
              </a:spcBef>
              <a:spcAft>
                <a:spcPts val="0"/>
              </a:spcAft>
              <a:buClr>
                <a:schemeClr val="dk1"/>
              </a:buClr>
              <a:buSzPct val="35149"/>
              <a:buFont typeface="Arial"/>
              <a:buNone/>
            </a:pPr>
            <a:endParaRPr sz="3130" b="1">
              <a:solidFill>
                <a:srgbClr val="1155CC"/>
              </a:solidFill>
            </a:endParaRPr>
          </a:p>
          <a:p>
            <a:pPr marL="0" lvl="0" indent="0" algn="just" rtl="0">
              <a:spcBef>
                <a:spcPts val="0"/>
              </a:spcBef>
              <a:spcAft>
                <a:spcPts val="0"/>
              </a:spcAft>
              <a:buClr>
                <a:schemeClr val="dk1"/>
              </a:buClr>
              <a:buSzPct val="41630"/>
              <a:buFont typeface="Arial"/>
              <a:buNone/>
            </a:pPr>
            <a:r>
              <a:rPr lang="en-US" sz="2642" b="1">
                <a:solidFill>
                  <a:srgbClr val="1155CC"/>
                </a:solidFill>
              </a:rPr>
              <a:t>2023-10 Outdoor concert series and similar events at the City's amphitheater serve a charitable purpose. </a:t>
            </a:r>
            <a:endParaRPr sz="2642" b="1">
              <a:solidFill>
                <a:srgbClr val="1155CC"/>
              </a:solidFill>
            </a:endParaRPr>
          </a:p>
          <a:p>
            <a:pPr marL="0" lvl="0" indent="0" algn="just" rtl="0">
              <a:spcBef>
                <a:spcPts val="0"/>
              </a:spcBef>
              <a:spcAft>
                <a:spcPts val="0"/>
              </a:spcAft>
              <a:buClr>
                <a:schemeClr val="dk1"/>
              </a:buClr>
              <a:buSzPct val="41630"/>
              <a:buFont typeface="Arial"/>
              <a:buNone/>
            </a:pPr>
            <a:endParaRPr sz="2642" b="1">
              <a:solidFill>
                <a:srgbClr val="1155CC"/>
              </a:solidFill>
            </a:endParaRPr>
          </a:p>
          <a:p>
            <a:pPr marL="0" lvl="0" indent="0" algn="just" rtl="0">
              <a:spcBef>
                <a:spcPts val="0"/>
              </a:spcBef>
              <a:spcAft>
                <a:spcPts val="0"/>
              </a:spcAft>
              <a:buClr>
                <a:schemeClr val="dk1"/>
              </a:buClr>
              <a:buSzPct val="41630"/>
              <a:buFont typeface="Arial"/>
              <a:buNone/>
            </a:pPr>
            <a:r>
              <a:rPr lang="en-US" sz="2642" b="1">
                <a:solidFill>
                  <a:srgbClr val="1155CC"/>
                </a:solidFill>
              </a:rPr>
              <a:t>May use GoFundMe or similar crowdsourced funding</a:t>
            </a:r>
            <a:endParaRPr sz="2642" b="1">
              <a:solidFill>
                <a:srgbClr val="1155CC"/>
              </a:solidFill>
            </a:endParaRPr>
          </a:p>
          <a:p>
            <a:pPr marL="0" lvl="0" indent="0" algn="just" rtl="0">
              <a:spcBef>
                <a:spcPts val="0"/>
              </a:spcBef>
              <a:spcAft>
                <a:spcPts val="0"/>
              </a:spcAft>
              <a:buClr>
                <a:schemeClr val="dk1"/>
              </a:buClr>
              <a:buSzPct val="41630"/>
              <a:buFont typeface="Arial"/>
              <a:buNone/>
            </a:pPr>
            <a:endParaRPr sz="2642" b="1">
              <a:solidFill>
                <a:srgbClr val="1155CC"/>
              </a:solidFill>
            </a:endParaRPr>
          </a:p>
          <a:p>
            <a:pPr marL="0" lvl="0" indent="0" algn="just" rtl="0">
              <a:spcBef>
                <a:spcPts val="0"/>
              </a:spcBef>
              <a:spcAft>
                <a:spcPts val="0"/>
              </a:spcAft>
              <a:buClr>
                <a:schemeClr val="dk1"/>
              </a:buClr>
              <a:buSzPct val="41630"/>
              <a:buFont typeface="Arial"/>
              <a:buNone/>
            </a:pPr>
            <a:r>
              <a:rPr lang="en-US" sz="2642" b="1">
                <a:solidFill>
                  <a:srgbClr val="1155CC"/>
                </a:solidFill>
              </a:rPr>
              <a:t>Comply with the manner of solicitation rule at W. Va. Code R. §§ 158-7-6 &amp; 7</a:t>
            </a:r>
            <a:endParaRPr sz="2642" b="1">
              <a:solidFill>
                <a:srgbClr val="1155CC"/>
              </a:solidFill>
            </a:endParaRPr>
          </a:p>
          <a:p>
            <a:pPr marL="0" lvl="0" indent="0" algn="just" rtl="0">
              <a:spcBef>
                <a:spcPts val="0"/>
              </a:spcBef>
              <a:spcAft>
                <a:spcPts val="0"/>
              </a:spcAft>
              <a:buClr>
                <a:schemeClr val="dk1"/>
              </a:buClr>
              <a:buSzPct val="41630"/>
              <a:buFont typeface="Arial"/>
              <a:buNone/>
            </a:pPr>
            <a:endParaRPr sz="2642" b="1">
              <a:solidFill>
                <a:srgbClr val="1155CC"/>
              </a:solidFill>
            </a:endParaRPr>
          </a:p>
          <a:p>
            <a:pPr marL="0" lvl="0" indent="0" algn="just" rtl="0">
              <a:spcBef>
                <a:spcPts val="0"/>
              </a:spcBef>
              <a:spcAft>
                <a:spcPts val="0"/>
              </a:spcAft>
              <a:buClr>
                <a:schemeClr val="dk1"/>
              </a:buClr>
              <a:buSzPct val="41630"/>
              <a:buFont typeface="Arial"/>
              <a:buNone/>
            </a:pPr>
            <a:r>
              <a:rPr lang="en-US" sz="2642" b="1">
                <a:solidFill>
                  <a:srgbClr val="1155CC"/>
                </a:solidFill>
              </a:rPr>
              <a:t>Check with Auditor's Office regarding the receipt of electronic donations by government agencies through these types of computer applications.</a:t>
            </a:r>
            <a:endParaRPr sz="2642" b="1">
              <a:solidFill>
                <a:srgbClr val="1155CC"/>
              </a:solidFill>
            </a:endParaRPr>
          </a:p>
          <a:p>
            <a:pPr marL="0" lvl="0" indent="0" algn="just" rtl="0">
              <a:spcBef>
                <a:spcPts val="0"/>
              </a:spcBef>
              <a:spcAft>
                <a:spcPts val="0"/>
              </a:spcAft>
              <a:buClr>
                <a:schemeClr val="dk1"/>
              </a:buClr>
              <a:buSzPct val="48775"/>
              <a:buFont typeface="Arial"/>
              <a:buNone/>
            </a:pPr>
            <a:endParaRPr sz="2255" b="1">
              <a:solidFill>
                <a:srgbClr val="1155CC"/>
              </a:solidFill>
            </a:endParaRPr>
          </a:p>
          <a:p>
            <a:pPr marL="0" lvl="0" indent="0" algn="just" rtl="0">
              <a:spcBef>
                <a:spcPts val="0"/>
              </a:spcBef>
              <a:spcAft>
                <a:spcPts val="0"/>
              </a:spcAft>
              <a:buClr>
                <a:schemeClr val="dk1"/>
              </a:buClr>
              <a:buSzPct val="36667"/>
              <a:buFont typeface="Arial"/>
              <a:buNone/>
            </a:pPr>
            <a:endParaRPr sz="3000">
              <a:solidFill>
                <a:srgbClr val="444444"/>
              </a:solidFill>
              <a:highlight>
                <a:srgbClr val="FFFFFF"/>
              </a:highlight>
              <a:latin typeface="Corbel"/>
              <a:ea typeface="Corbel"/>
              <a:cs typeface="Corbel"/>
              <a:sym typeface="Corbel"/>
            </a:endParaRPr>
          </a:p>
          <a:p>
            <a:pPr marL="0" lvl="0" indent="0" algn="just" rtl="0">
              <a:spcBef>
                <a:spcPts val="0"/>
              </a:spcBef>
              <a:spcAft>
                <a:spcPts val="0"/>
              </a:spcAft>
              <a:buClr>
                <a:schemeClr val="dk1"/>
              </a:buClr>
              <a:buSzPct val="36667"/>
              <a:buFont typeface="Arial"/>
              <a:buNone/>
            </a:pPr>
            <a:endParaRPr sz="3000" b="1">
              <a:solidFill>
                <a:schemeClr val="dk1"/>
              </a:solidFill>
              <a:latin typeface="Corbel"/>
              <a:ea typeface="Corbel"/>
              <a:cs typeface="Corbel"/>
              <a:sym typeface="Corbel"/>
            </a:endParaRPr>
          </a:p>
        </p:txBody>
      </p:sp>
      <p:pic>
        <p:nvPicPr>
          <p:cNvPr id="416" name="Google Shape;416;p54" descr="WV Ethics Commission logo" title="WV Ethics Commission logo"/>
          <p:cNvPicPr preferRelativeResize="0"/>
          <p:nvPr/>
        </p:nvPicPr>
        <p:blipFill rotWithShape="1">
          <a:blip r:embed="rId3">
            <a:alphaModFix/>
          </a:blip>
          <a:srcRect/>
          <a:stretch/>
        </p:blipFill>
        <p:spPr>
          <a:xfrm>
            <a:off x="-12" y="101775"/>
            <a:ext cx="2037275" cy="1816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5"/>
          <p:cNvSpPr txBox="1">
            <a:spLocks noGrp="1"/>
          </p:cNvSpPr>
          <p:nvPr>
            <p:ph type="title"/>
          </p:nvPr>
        </p:nvSpPr>
        <p:spPr>
          <a:xfrm>
            <a:off x="2550775" y="352825"/>
            <a:ext cx="5223000" cy="1565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r>
              <a:rPr lang="en-US" sz="4400" b="1">
                <a:solidFill>
                  <a:srgbClr val="0563C1"/>
                </a:solidFill>
                <a:latin typeface="Book Antiqua"/>
                <a:ea typeface="Book Antiqua"/>
                <a:cs typeface="Book Antiqua"/>
                <a:sym typeface="Book Antiqua"/>
              </a:rPr>
              <a:t>Public Official’s </a:t>
            </a:r>
            <a:endParaRPr sz="4400" b="1">
              <a:solidFill>
                <a:srgbClr val="0563C1"/>
              </a:solidFill>
              <a:latin typeface="Book Antiqua"/>
              <a:ea typeface="Book Antiqua"/>
              <a:cs typeface="Book Antiqua"/>
              <a:sym typeface="Book Antiqua"/>
            </a:endParaRPr>
          </a:p>
          <a:p>
            <a:pPr marL="0" lvl="0" indent="0" algn="l" rtl="0">
              <a:lnSpc>
                <a:spcPct val="100000"/>
              </a:lnSpc>
              <a:spcBef>
                <a:spcPts val="0"/>
              </a:spcBef>
              <a:spcAft>
                <a:spcPts val="0"/>
              </a:spcAft>
              <a:buClr>
                <a:srgbClr val="345D7E"/>
              </a:buClr>
              <a:buSzPct val="100000"/>
              <a:buFont typeface="Book Antiqua"/>
              <a:buNone/>
            </a:pPr>
            <a:r>
              <a:rPr lang="en-US" sz="4400" b="1">
                <a:solidFill>
                  <a:srgbClr val="0563C1"/>
                </a:solidFill>
                <a:latin typeface="Book Antiqua"/>
                <a:ea typeface="Book Antiqua"/>
                <a:cs typeface="Book Antiqua"/>
                <a:sym typeface="Book Antiqua"/>
              </a:rPr>
              <a:t>Name or Likeness</a:t>
            </a:r>
            <a:br>
              <a:rPr lang="en-US" sz="4400" b="1">
                <a:solidFill>
                  <a:srgbClr val="0563C1"/>
                </a:solidFill>
              </a:rPr>
            </a:br>
            <a:br>
              <a:rPr lang="en-US" sz="3200" b="1">
                <a:solidFill>
                  <a:srgbClr val="0563C1"/>
                </a:solidFill>
              </a:rPr>
            </a:br>
            <a:endParaRPr sz="2200" b="1">
              <a:solidFill>
                <a:srgbClr val="0563C1"/>
              </a:solidFill>
            </a:endParaRPr>
          </a:p>
        </p:txBody>
      </p:sp>
      <p:sp>
        <p:nvSpPr>
          <p:cNvPr id="423" name="Google Shape;423;p55"/>
          <p:cNvSpPr txBox="1">
            <a:spLocks noGrp="1"/>
          </p:cNvSpPr>
          <p:nvPr>
            <p:ph type="body" idx="1"/>
          </p:nvPr>
        </p:nvSpPr>
        <p:spPr>
          <a:xfrm>
            <a:off x="1" y="1918225"/>
            <a:ext cx="9034200" cy="2261100"/>
          </a:xfrm>
          <a:prstGeom prst="rect">
            <a:avLst/>
          </a:prstGeom>
          <a:noFill/>
          <a:ln>
            <a:noFill/>
          </a:ln>
        </p:spPr>
        <p:txBody>
          <a:bodyPr spcFirstLastPara="1" wrap="square" lIns="91425" tIns="45700" rIns="91425" bIns="45700" anchor="t" anchorCtr="0">
            <a:normAutofit fontScale="70000" lnSpcReduction="20000"/>
          </a:bodyPr>
          <a:lstStyle/>
          <a:p>
            <a:pPr marL="1115568" lvl="2" indent="-273050" algn="l" rtl="0">
              <a:lnSpc>
                <a:spcPct val="150000"/>
              </a:lnSpc>
              <a:spcBef>
                <a:spcPts val="0"/>
              </a:spcBef>
              <a:spcAft>
                <a:spcPts val="0"/>
              </a:spcAft>
              <a:buSzPct val="145000"/>
              <a:buFont typeface="Arial"/>
              <a:buNone/>
            </a:pPr>
            <a:endParaRPr sz="2000">
              <a:solidFill>
                <a:schemeClr val="dk1"/>
              </a:solidFill>
            </a:endParaRPr>
          </a:p>
          <a:p>
            <a:pPr marL="658368" lvl="2" indent="0" algn="l" rtl="0">
              <a:lnSpc>
                <a:spcPct val="100000"/>
              </a:lnSpc>
              <a:spcBef>
                <a:spcPts val="600"/>
              </a:spcBef>
              <a:spcAft>
                <a:spcPts val="0"/>
              </a:spcAft>
              <a:buSzPct val="83596"/>
              <a:buNone/>
            </a:pPr>
            <a:r>
              <a:rPr lang="en-US" sz="4163">
                <a:solidFill>
                  <a:srgbClr val="0563C1"/>
                </a:solidFill>
                <a:latin typeface="Corbel"/>
                <a:ea typeface="Corbel"/>
                <a:cs typeface="Corbel"/>
                <a:sym typeface="Corbel"/>
              </a:rPr>
              <a:t>May </a:t>
            </a:r>
            <a:r>
              <a:rPr lang="en-US" sz="4163" b="1">
                <a:solidFill>
                  <a:srgbClr val="0563C1"/>
                </a:solidFill>
                <a:latin typeface="Corbel"/>
                <a:ea typeface="Corbel"/>
                <a:cs typeface="Corbel"/>
                <a:sym typeface="Corbel"/>
              </a:rPr>
              <a:t>not</a:t>
            </a:r>
            <a:r>
              <a:rPr lang="en-US" sz="4163">
                <a:solidFill>
                  <a:srgbClr val="0563C1"/>
                </a:solidFill>
                <a:latin typeface="Corbel"/>
                <a:ea typeface="Corbel"/>
                <a:cs typeface="Corbel"/>
                <a:sym typeface="Corbel"/>
              </a:rPr>
              <a:t> use </a:t>
            </a:r>
            <a:r>
              <a:rPr lang="en-US" sz="4163" b="1">
                <a:solidFill>
                  <a:srgbClr val="0563C1"/>
                </a:solidFill>
                <a:latin typeface="Corbel"/>
                <a:ea typeface="Corbel"/>
                <a:cs typeface="Corbel"/>
                <a:sym typeface="Corbel"/>
              </a:rPr>
              <a:t>public funds </a:t>
            </a:r>
            <a:r>
              <a:rPr lang="en-US" sz="4163">
                <a:solidFill>
                  <a:srgbClr val="0563C1"/>
                </a:solidFill>
                <a:latin typeface="Corbel"/>
                <a:ea typeface="Corbel"/>
                <a:cs typeface="Corbel"/>
                <a:sym typeface="Corbel"/>
              </a:rPr>
              <a:t>or public resources to display the public official’s name or likeness </a:t>
            </a:r>
            <a:r>
              <a:rPr lang="en-US" sz="4163" b="1">
                <a:solidFill>
                  <a:srgbClr val="0563C1"/>
                </a:solidFill>
                <a:latin typeface="Corbel"/>
                <a:ea typeface="Corbel"/>
                <a:cs typeface="Corbel"/>
                <a:sym typeface="Corbel"/>
              </a:rPr>
              <a:t>for the purpose of promoting public official or political party</a:t>
            </a:r>
            <a:r>
              <a:rPr lang="en-US" sz="4163">
                <a:solidFill>
                  <a:srgbClr val="0563C1"/>
                </a:solidFill>
                <a:latin typeface="Corbel"/>
                <a:ea typeface="Corbel"/>
                <a:cs typeface="Corbel"/>
                <a:sym typeface="Corbel"/>
              </a:rPr>
              <a:t>.  W. Va. Code § 6B-2B-2(b).</a:t>
            </a:r>
            <a:endParaRPr sz="3563">
              <a:solidFill>
                <a:srgbClr val="0563C1"/>
              </a:solidFill>
              <a:latin typeface="Corbel"/>
              <a:ea typeface="Corbel"/>
              <a:cs typeface="Corbel"/>
              <a:sym typeface="Corbel"/>
            </a:endParaRPr>
          </a:p>
          <a:p>
            <a:pPr marL="658368" lvl="2" indent="0" algn="l" rtl="0">
              <a:lnSpc>
                <a:spcPct val="100000"/>
              </a:lnSpc>
              <a:spcBef>
                <a:spcPts val="600"/>
              </a:spcBef>
              <a:spcAft>
                <a:spcPts val="0"/>
              </a:spcAft>
              <a:buClr>
                <a:srgbClr val="548BB7"/>
              </a:buClr>
              <a:buSzPct val="120000"/>
              <a:buNone/>
            </a:pPr>
            <a:r>
              <a:rPr lang="en-US" sz="2900">
                <a:solidFill>
                  <a:srgbClr val="000000"/>
                </a:solidFill>
              </a:rPr>
              <a:t> </a:t>
            </a:r>
            <a:endParaRPr sz="2300"/>
          </a:p>
        </p:txBody>
      </p:sp>
      <p:pic>
        <p:nvPicPr>
          <p:cNvPr id="424" name="Google Shape;424;p55" descr="police cruiser pained elect jones for sheriff" title="police cruiser pained elect jones for sheriff"/>
          <p:cNvPicPr preferRelativeResize="0"/>
          <p:nvPr/>
        </p:nvPicPr>
        <p:blipFill rotWithShape="1">
          <a:blip r:embed="rId3">
            <a:alphaModFix amt="90000"/>
          </a:blip>
          <a:srcRect/>
          <a:stretch/>
        </p:blipFill>
        <p:spPr>
          <a:xfrm>
            <a:off x="601900" y="4179325"/>
            <a:ext cx="8289126" cy="2605925"/>
          </a:xfrm>
          <a:prstGeom prst="rect">
            <a:avLst/>
          </a:prstGeom>
          <a:noFill/>
          <a:ln>
            <a:noFill/>
          </a:ln>
        </p:spPr>
      </p:pic>
      <p:sp>
        <p:nvSpPr>
          <p:cNvPr id="425" name="Google Shape;425;p55"/>
          <p:cNvSpPr txBox="1"/>
          <p:nvPr/>
        </p:nvSpPr>
        <p:spPr>
          <a:xfrm rot="186374">
            <a:off x="3523298" y="5229438"/>
            <a:ext cx="1211358" cy="52322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orbel"/>
                <a:ea typeface="Corbel"/>
                <a:cs typeface="Corbel"/>
                <a:sym typeface="Corbel"/>
              </a:rPr>
              <a:t>Elect Jones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orbel"/>
                <a:ea typeface="Corbel"/>
                <a:cs typeface="Corbel"/>
                <a:sym typeface="Corbel"/>
              </a:rPr>
              <a:t>for Sherriff!</a:t>
            </a:r>
            <a:endParaRPr sz="1400" b="0" i="0" u="none" strike="noStrike" cap="none">
              <a:solidFill>
                <a:srgbClr val="000000"/>
              </a:solidFill>
              <a:latin typeface="Arial"/>
              <a:ea typeface="Arial"/>
              <a:cs typeface="Arial"/>
              <a:sym typeface="Arial"/>
            </a:endParaRPr>
          </a:p>
        </p:txBody>
      </p:sp>
      <p:pic>
        <p:nvPicPr>
          <p:cNvPr id="426" name="Google Shape;426;p55" descr="WV Ethics Commission logo" title="WV Ethics Commission logo"/>
          <p:cNvPicPr preferRelativeResize="0"/>
          <p:nvPr/>
        </p:nvPicPr>
        <p:blipFill rotWithShape="1">
          <a:blip r:embed="rId4">
            <a:alphaModFix/>
          </a:blip>
          <a:srcRect/>
          <a:stretch/>
        </p:blipFill>
        <p:spPr>
          <a:xfrm>
            <a:off x="-12" y="101775"/>
            <a:ext cx="2037275" cy="181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2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6"/>
          <p:cNvSpPr txBox="1">
            <a:spLocks noGrp="1"/>
          </p:cNvSpPr>
          <p:nvPr>
            <p:ph type="title"/>
          </p:nvPr>
        </p:nvSpPr>
        <p:spPr>
          <a:xfrm>
            <a:off x="2550775" y="352825"/>
            <a:ext cx="5223000" cy="1565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r>
              <a:rPr lang="en-US" sz="4400" b="1">
                <a:solidFill>
                  <a:srgbClr val="0563C1"/>
                </a:solidFill>
                <a:latin typeface="Book Antiqua"/>
                <a:ea typeface="Book Antiqua"/>
                <a:cs typeface="Book Antiqua"/>
                <a:sym typeface="Book Antiqua"/>
              </a:rPr>
              <a:t>Public Official’s </a:t>
            </a:r>
            <a:endParaRPr sz="4400" b="1">
              <a:solidFill>
                <a:srgbClr val="0563C1"/>
              </a:solidFill>
              <a:latin typeface="Book Antiqua"/>
              <a:ea typeface="Book Antiqua"/>
              <a:cs typeface="Book Antiqua"/>
              <a:sym typeface="Book Antiqua"/>
            </a:endParaRPr>
          </a:p>
          <a:p>
            <a:pPr marL="0" lvl="0" indent="0" algn="l" rtl="0">
              <a:lnSpc>
                <a:spcPct val="100000"/>
              </a:lnSpc>
              <a:spcBef>
                <a:spcPts val="0"/>
              </a:spcBef>
              <a:spcAft>
                <a:spcPts val="0"/>
              </a:spcAft>
              <a:buClr>
                <a:srgbClr val="345D7E"/>
              </a:buClr>
              <a:buSzPct val="100000"/>
              <a:buFont typeface="Book Antiqua"/>
              <a:buNone/>
            </a:pPr>
            <a:r>
              <a:rPr lang="en-US" sz="4400" b="1">
                <a:solidFill>
                  <a:srgbClr val="0563C1"/>
                </a:solidFill>
                <a:latin typeface="Book Antiqua"/>
                <a:ea typeface="Book Antiqua"/>
                <a:cs typeface="Book Antiqua"/>
                <a:sym typeface="Book Antiqua"/>
              </a:rPr>
              <a:t>Name or Likeness</a:t>
            </a:r>
            <a:br>
              <a:rPr lang="en-US" sz="4400" b="1">
                <a:solidFill>
                  <a:srgbClr val="0563C1"/>
                </a:solidFill>
                <a:latin typeface="Book Antiqua"/>
                <a:ea typeface="Book Antiqua"/>
                <a:cs typeface="Book Antiqua"/>
                <a:sym typeface="Book Antiqua"/>
              </a:rPr>
            </a:br>
            <a:br>
              <a:rPr lang="en-US" sz="3200" b="1">
                <a:solidFill>
                  <a:srgbClr val="0563C1"/>
                </a:solidFill>
              </a:rPr>
            </a:br>
            <a:endParaRPr sz="2200" b="1">
              <a:solidFill>
                <a:srgbClr val="0563C1"/>
              </a:solidFill>
            </a:endParaRPr>
          </a:p>
        </p:txBody>
      </p:sp>
      <p:sp>
        <p:nvSpPr>
          <p:cNvPr id="433" name="Google Shape;433;p56"/>
          <p:cNvSpPr txBox="1">
            <a:spLocks noGrp="1"/>
          </p:cNvSpPr>
          <p:nvPr>
            <p:ph type="body" idx="1"/>
          </p:nvPr>
        </p:nvSpPr>
        <p:spPr>
          <a:xfrm>
            <a:off x="0" y="1918225"/>
            <a:ext cx="9034200" cy="4643400"/>
          </a:xfrm>
          <a:prstGeom prst="rect">
            <a:avLst/>
          </a:prstGeom>
          <a:noFill/>
          <a:ln>
            <a:noFill/>
          </a:ln>
        </p:spPr>
        <p:txBody>
          <a:bodyPr spcFirstLastPara="1" wrap="square" lIns="91425" tIns="45700" rIns="91425" bIns="45700" anchor="t" anchorCtr="0">
            <a:normAutofit fontScale="92500"/>
          </a:bodyPr>
          <a:lstStyle/>
          <a:p>
            <a:pPr marL="1115568" lvl="2" indent="-273050" algn="l" rtl="0">
              <a:lnSpc>
                <a:spcPct val="150000"/>
              </a:lnSpc>
              <a:spcBef>
                <a:spcPts val="0"/>
              </a:spcBef>
              <a:spcAft>
                <a:spcPts val="0"/>
              </a:spcAft>
              <a:buSzPct val="145000"/>
              <a:buFont typeface="Arial"/>
              <a:buNone/>
            </a:pPr>
            <a:endParaRPr sz="2000">
              <a:solidFill>
                <a:schemeClr val="dk1"/>
              </a:solidFill>
            </a:endParaRPr>
          </a:p>
          <a:p>
            <a:pPr marL="457200" lvl="0" indent="-393065" algn="l" rtl="0">
              <a:lnSpc>
                <a:spcPct val="150000"/>
              </a:lnSpc>
              <a:spcBef>
                <a:spcPts val="600"/>
              </a:spcBef>
              <a:spcAft>
                <a:spcPts val="0"/>
              </a:spcAft>
              <a:buClr>
                <a:srgbClr val="0070C0"/>
              </a:buClr>
              <a:buSzPct val="100000"/>
              <a:buFont typeface="Corbel"/>
              <a:buChar char="•"/>
            </a:pPr>
            <a:r>
              <a:rPr lang="en-US" sz="2800" b="1">
                <a:solidFill>
                  <a:srgbClr val="0070C0"/>
                </a:solidFill>
                <a:latin typeface="Corbel"/>
                <a:ea typeface="Corbel"/>
                <a:cs typeface="Corbel"/>
                <a:sym typeface="Corbel"/>
              </a:rPr>
              <a:t>A Sheriff’s Office may not place the Sheriff's name on a large 4' x 8' sign on the front of the Sheriff's Office building. </a:t>
            </a:r>
            <a:endParaRPr sz="2800" b="1">
              <a:solidFill>
                <a:srgbClr val="0070C0"/>
              </a:solidFill>
              <a:latin typeface="Corbel"/>
              <a:ea typeface="Corbel"/>
              <a:cs typeface="Corbel"/>
              <a:sym typeface="Corbel"/>
            </a:endParaRPr>
          </a:p>
          <a:p>
            <a:pPr marL="457200" lvl="0" indent="-393065" algn="l" rtl="0">
              <a:lnSpc>
                <a:spcPct val="150000"/>
              </a:lnSpc>
              <a:spcBef>
                <a:spcPts val="0"/>
              </a:spcBef>
              <a:spcAft>
                <a:spcPts val="0"/>
              </a:spcAft>
              <a:buClr>
                <a:srgbClr val="0070C0"/>
              </a:buClr>
              <a:buSzPct val="100000"/>
              <a:buFont typeface="Corbel"/>
              <a:buChar char="•"/>
            </a:pPr>
            <a:r>
              <a:rPr lang="en-US" sz="2800" b="1">
                <a:solidFill>
                  <a:srgbClr val="0070C0"/>
                </a:solidFill>
                <a:latin typeface="Corbel"/>
                <a:ea typeface="Corbel"/>
                <a:cs typeface="Corbel"/>
                <a:sym typeface="Corbel"/>
              </a:rPr>
              <a:t>Excessive detail that fails to communicate the office's services or advance its public mission. </a:t>
            </a:r>
            <a:endParaRPr sz="2800" b="1">
              <a:solidFill>
                <a:srgbClr val="0070C0"/>
              </a:solidFill>
              <a:latin typeface="Corbel"/>
              <a:ea typeface="Corbel"/>
              <a:cs typeface="Corbel"/>
              <a:sym typeface="Corbel"/>
            </a:endParaRPr>
          </a:p>
          <a:p>
            <a:pPr marL="457200" lvl="0" indent="-393065" algn="l" rtl="0">
              <a:lnSpc>
                <a:spcPct val="150000"/>
              </a:lnSpc>
              <a:spcBef>
                <a:spcPts val="0"/>
              </a:spcBef>
              <a:spcAft>
                <a:spcPts val="0"/>
              </a:spcAft>
              <a:buClr>
                <a:srgbClr val="0070C0"/>
              </a:buClr>
              <a:buSzPct val="100000"/>
              <a:buFont typeface="Corbel"/>
              <a:buChar char="•"/>
            </a:pPr>
            <a:r>
              <a:rPr lang="en-US" sz="2800" b="1">
                <a:solidFill>
                  <a:srgbClr val="0070C0"/>
                </a:solidFill>
                <a:latin typeface="Corbel"/>
                <a:ea typeface="Corbel"/>
                <a:cs typeface="Corbel"/>
                <a:sym typeface="Corbel"/>
              </a:rPr>
              <a:t>Exceptions related to "communicating with constituents" and "office signage" do not apply.  AO 2026-02</a:t>
            </a:r>
            <a:endParaRPr sz="3300" b="1">
              <a:solidFill>
                <a:srgbClr val="0070C0"/>
              </a:solidFill>
              <a:latin typeface="Corbel"/>
              <a:ea typeface="Corbel"/>
              <a:cs typeface="Corbel"/>
              <a:sym typeface="Corbel"/>
            </a:endParaRPr>
          </a:p>
        </p:txBody>
      </p:sp>
      <p:pic>
        <p:nvPicPr>
          <p:cNvPr id="434" name="Google Shape;434;p56" descr="WV Ethics Commission logo" title="WV Ethics Commission logo"/>
          <p:cNvPicPr preferRelativeResize="0"/>
          <p:nvPr/>
        </p:nvPicPr>
        <p:blipFill rotWithShape="1">
          <a:blip r:embed="rId3">
            <a:alphaModFix/>
          </a:blip>
          <a:srcRect/>
          <a:stretch/>
        </p:blipFill>
        <p:spPr>
          <a:xfrm>
            <a:off x="-12" y="101775"/>
            <a:ext cx="2037275" cy="1816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2643575" y="198275"/>
            <a:ext cx="5895600" cy="1124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45D7E"/>
              </a:buClr>
              <a:buSzPts val="4000"/>
              <a:buFont typeface="Book Antiqua"/>
              <a:buNone/>
            </a:pPr>
            <a:r>
              <a:rPr lang="en-US" sz="4200" b="1">
                <a:solidFill>
                  <a:srgbClr val="1155CC"/>
                </a:solidFill>
                <a:latin typeface="Book Antiqua"/>
                <a:ea typeface="Book Antiqua"/>
                <a:cs typeface="Book Antiqua"/>
                <a:sym typeface="Book Antiqua"/>
              </a:rPr>
              <a:t>Topics of Ethics Act</a:t>
            </a:r>
            <a:endParaRPr sz="4200" b="1">
              <a:solidFill>
                <a:srgbClr val="1155CC"/>
              </a:solidFill>
            </a:endParaRPr>
          </a:p>
        </p:txBody>
      </p:sp>
      <p:sp>
        <p:nvSpPr>
          <p:cNvPr id="120" name="Google Shape;120;p21"/>
          <p:cNvSpPr txBox="1">
            <a:spLocks noGrp="1"/>
          </p:cNvSpPr>
          <p:nvPr>
            <p:ph type="body" idx="1"/>
          </p:nvPr>
        </p:nvSpPr>
        <p:spPr>
          <a:xfrm>
            <a:off x="2037275" y="1137250"/>
            <a:ext cx="7333900" cy="4916417"/>
          </a:xfrm>
          <a:prstGeom prst="rect">
            <a:avLst/>
          </a:prstGeom>
          <a:noFill/>
          <a:ln>
            <a:noFill/>
          </a:ln>
        </p:spPr>
        <p:txBody>
          <a:bodyPr spcFirstLastPara="1" wrap="square" lIns="91425" tIns="45700" rIns="91425" bIns="45700" anchor="ctr" anchorCtr="0">
            <a:noAutofit/>
          </a:bodyPr>
          <a:lstStyle/>
          <a:p>
            <a:pPr marL="285750" lvl="0" indent="-101600" algn="l" rtl="0">
              <a:lnSpc>
                <a:spcPct val="100000"/>
              </a:lnSpc>
              <a:spcBef>
                <a:spcPts val="0"/>
              </a:spcBef>
              <a:spcAft>
                <a:spcPts val="0"/>
              </a:spcAft>
              <a:buSzPts val="2900"/>
              <a:buNone/>
            </a:pPr>
            <a:endParaRPr sz="1800" dirty="0"/>
          </a:p>
          <a:p>
            <a:pPr marL="285750" lvl="0" indent="-101600" algn="l" rtl="0">
              <a:lnSpc>
                <a:spcPct val="100000"/>
              </a:lnSpc>
              <a:spcBef>
                <a:spcPts val="1000"/>
              </a:spcBef>
              <a:spcAft>
                <a:spcPts val="0"/>
              </a:spcAft>
              <a:buSzPts val="2900"/>
              <a:buNone/>
            </a:pPr>
            <a:endParaRPr sz="4007" dirty="0"/>
          </a:p>
          <a:p>
            <a:pPr marL="285750" lvl="0" indent="-158750" algn="l" rtl="0">
              <a:lnSpc>
                <a:spcPct val="170000"/>
              </a:lnSpc>
              <a:spcBef>
                <a:spcPts val="1000"/>
              </a:spcBef>
              <a:spcAft>
                <a:spcPts val="0"/>
              </a:spcAft>
              <a:buClr>
                <a:srgbClr val="BA8E2C"/>
              </a:buClr>
              <a:buSzPts val="2000"/>
              <a:buFont typeface="Arial"/>
              <a:buNone/>
            </a:pPr>
            <a:endParaRPr sz="2107" dirty="0">
              <a:solidFill>
                <a:schemeClr val="dk1"/>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Office for Private Gain</a:t>
            </a:r>
            <a:endParaRPr sz="2307" b="1" dirty="0">
              <a:solidFill>
                <a:srgbClr val="1155CC"/>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Solicitation and Gifts</a:t>
            </a:r>
            <a:endParaRPr sz="2307" b="1" dirty="0">
              <a:solidFill>
                <a:srgbClr val="1155CC"/>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Name/Likeness (“Trinkets”)</a:t>
            </a:r>
            <a:endParaRPr sz="2307" b="1" dirty="0">
              <a:solidFill>
                <a:srgbClr val="1155CC"/>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Prohibited Public Contracts</a:t>
            </a:r>
            <a:endParaRPr sz="2307" b="1" dirty="0">
              <a:solidFill>
                <a:srgbClr val="1155CC"/>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Voting</a:t>
            </a:r>
            <a:endParaRPr sz="2307" b="1" dirty="0">
              <a:solidFill>
                <a:srgbClr val="1155CC"/>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Conflicts of Interest</a:t>
            </a:r>
            <a:endParaRPr sz="2307" b="1" dirty="0">
              <a:solidFill>
                <a:srgbClr val="1155CC"/>
              </a:solidFill>
            </a:endParaRPr>
          </a:p>
          <a:p>
            <a:pPr marL="285750" lvl="0" indent="-285750" algn="l" rtl="0">
              <a:lnSpc>
                <a:spcPct val="170000"/>
              </a:lnSpc>
              <a:spcBef>
                <a:spcPts val="1000"/>
              </a:spcBef>
              <a:spcAft>
                <a:spcPts val="0"/>
              </a:spcAft>
              <a:buClr>
                <a:srgbClr val="1155CC"/>
              </a:buClr>
              <a:buSzPts val="2308"/>
              <a:buChar char="•"/>
            </a:pPr>
            <a:r>
              <a:rPr lang="en-US" sz="2307" b="1" dirty="0">
                <a:solidFill>
                  <a:srgbClr val="1155CC"/>
                </a:solidFill>
              </a:rPr>
              <a:t>Employment Restrictions</a:t>
            </a:r>
            <a:endParaRPr sz="2307" b="1" dirty="0">
              <a:solidFill>
                <a:srgbClr val="1155CC"/>
              </a:solidFill>
            </a:endParaRPr>
          </a:p>
          <a:p>
            <a:pPr marL="285750" lvl="0" indent="-285686" algn="l" rtl="0">
              <a:lnSpc>
                <a:spcPct val="170000"/>
              </a:lnSpc>
              <a:spcBef>
                <a:spcPts val="1000"/>
              </a:spcBef>
              <a:spcAft>
                <a:spcPts val="0"/>
              </a:spcAft>
              <a:buClr>
                <a:srgbClr val="1155CC"/>
              </a:buClr>
              <a:buSzPts val="2307"/>
              <a:buChar char="•"/>
            </a:pPr>
            <a:r>
              <a:rPr lang="en-US" sz="2307" b="1" dirty="0">
                <a:solidFill>
                  <a:srgbClr val="1155CC"/>
                </a:solidFill>
              </a:rPr>
              <a:t>Disclosure statements</a:t>
            </a:r>
            <a:endParaRPr sz="2307" b="1" dirty="0">
              <a:solidFill>
                <a:srgbClr val="1155CC"/>
              </a:solidFill>
            </a:endParaRPr>
          </a:p>
          <a:p>
            <a:pPr marL="0" lvl="0" indent="0" algn="l" rtl="0">
              <a:lnSpc>
                <a:spcPct val="170000"/>
              </a:lnSpc>
              <a:spcBef>
                <a:spcPts val="1000"/>
              </a:spcBef>
              <a:spcAft>
                <a:spcPts val="0"/>
              </a:spcAft>
              <a:buClr>
                <a:srgbClr val="BA8E2C"/>
              </a:buClr>
              <a:buSzPts val="2000"/>
              <a:buNone/>
            </a:pPr>
            <a:endParaRPr sz="100" dirty="0">
              <a:solidFill>
                <a:schemeClr val="dk1"/>
              </a:solidFill>
            </a:endParaRPr>
          </a:p>
          <a:p>
            <a:pPr marL="285750" lvl="0" indent="-158750" algn="l" rtl="0">
              <a:lnSpc>
                <a:spcPct val="100000"/>
              </a:lnSpc>
              <a:spcBef>
                <a:spcPts val="1000"/>
              </a:spcBef>
              <a:spcAft>
                <a:spcPts val="0"/>
              </a:spcAft>
              <a:buSzPts val="2000"/>
              <a:buNone/>
            </a:pPr>
            <a:endParaRPr sz="100" dirty="0"/>
          </a:p>
          <a:p>
            <a:pPr marL="285750" lvl="0" indent="-101600" algn="l" rtl="0">
              <a:lnSpc>
                <a:spcPct val="100000"/>
              </a:lnSpc>
              <a:spcBef>
                <a:spcPts val="1000"/>
              </a:spcBef>
              <a:spcAft>
                <a:spcPts val="0"/>
              </a:spcAft>
              <a:buClr>
                <a:schemeClr val="dk2"/>
              </a:buClr>
              <a:buSzPts val="2900"/>
              <a:buNone/>
            </a:pPr>
            <a:endParaRPr sz="1800" dirty="0"/>
          </a:p>
          <a:p>
            <a:pPr marL="285750" lvl="0" indent="-101600" algn="l" rtl="0">
              <a:lnSpc>
                <a:spcPct val="100000"/>
              </a:lnSpc>
              <a:spcBef>
                <a:spcPts val="1000"/>
              </a:spcBef>
              <a:spcAft>
                <a:spcPts val="0"/>
              </a:spcAft>
              <a:buClr>
                <a:schemeClr val="dk2"/>
              </a:buClr>
              <a:buSzPts val="2900"/>
              <a:buNone/>
            </a:pPr>
            <a:endParaRPr sz="1800" dirty="0"/>
          </a:p>
        </p:txBody>
      </p:sp>
      <p:pic>
        <p:nvPicPr>
          <p:cNvPr id="121" name="Google Shape;121;p21" descr="check list" title="check list"/>
          <p:cNvPicPr preferRelativeResize="0"/>
          <p:nvPr/>
        </p:nvPicPr>
        <p:blipFill rotWithShape="1">
          <a:blip r:embed="rId3">
            <a:alphaModFix/>
          </a:blip>
          <a:srcRect/>
          <a:stretch/>
        </p:blipFill>
        <p:spPr>
          <a:xfrm>
            <a:off x="6548741" y="4004734"/>
            <a:ext cx="2324325" cy="2412942"/>
          </a:xfrm>
          <a:prstGeom prst="rect">
            <a:avLst/>
          </a:prstGeom>
          <a:noFill/>
          <a:ln>
            <a:noFill/>
          </a:ln>
        </p:spPr>
      </p:pic>
      <p:pic>
        <p:nvPicPr>
          <p:cNvPr id="122" name="Google Shape;122;p21" descr="WV Ethics Commission logo" title="WV Ethics Commission logo"/>
          <p:cNvPicPr preferRelativeResize="0"/>
          <p:nvPr/>
        </p:nvPicPr>
        <p:blipFill rotWithShape="1">
          <a:blip r:embed="rId4">
            <a:alphaModFix/>
          </a:blip>
          <a:srcRect/>
          <a:stretch/>
        </p:blipFill>
        <p:spPr>
          <a:xfrm>
            <a:off x="0" y="66525"/>
            <a:ext cx="2037275" cy="1816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7"/>
          <p:cNvSpPr txBox="1">
            <a:spLocks noGrp="1"/>
          </p:cNvSpPr>
          <p:nvPr>
            <p:ph type="title"/>
          </p:nvPr>
        </p:nvSpPr>
        <p:spPr>
          <a:xfrm>
            <a:off x="195263" y="228600"/>
            <a:ext cx="8015400" cy="914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345D7E"/>
              </a:buClr>
              <a:buSzPct val="100000"/>
              <a:buFont typeface="Book Antiqua"/>
              <a:buNone/>
            </a:pPr>
            <a:br>
              <a:rPr lang="en-US" sz="4400">
                <a:solidFill>
                  <a:srgbClr val="345D7E"/>
                </a:solidFill>
                <a:latin typeface="Book Antiqua"/>
                <a:ea typeface="Book Antiqua"/>
                <a:cs typeface="Book Antiqua"/>
                <a:sym typeface="Book Antiqua"/>
              </a:rPr>
            </a:br>
            <a:br>
              <a:rPr lang="en-US" sz="4400">
                <a:solidFill>
                  <a:srgbClr val="345D7E"/>
                </a:solidFill>
                <a:latin typeface="Book Antiqua"/>
                <a:ea typeface="Book Antiqua"/>
                <a:cs typeface="Book Antiqua"/>
                <a:sym typeface="Book Antiqua"/>
              </a:rPr>
            </a:br>
            <a:r>
              <a:rPr lang="en-US" sz="4400" b="1">
                <a:solidFill>
                  <a:srgbClr val="0563C1"/>
                </a:solidFill>
                <a:latin typeface="Book Antiqua"/>
                <a:ea typeface="Book Antiqua"/>
                <a:cs typeface="Book Antiqua"/>
                <a:sym typeface="Book Antiqua"/>
              </a:rPr>
              <a:t>Public Official’s Name or Likeness</a:t>
            </a:r>
            <a:br>
              <a:rPr lang="en-US" sz="4400" b="1">
                <a:solidFill>
                  <a:srgbClr val="0563C1"/>
                </a:solidFill>
              </a:rPr>
            </a:br>
            <a:br>
              <a:rPr lang="en-US" sz="3200"/>
            </a:br>
            <a:endParaRPr sz="2200" b="1">
              <a:solidFill>
                <a:srgbClr val="345D7E"/>
              </a:solidFill>
            </a:endParaRPr>
          </a:p>
          <a:p>
            <a:pPr marL="0" lvl="0" indent="0" algn="ctr" rtl="0">
              <a:spcBef>
                <a:spcPts val="0"/>
              </a:spcBef>
              <a:spcAft>
                <a:spcPts val="0"/>
              </a:spcAft>
              <a:buNone/>
            </a:pPr>
            <a:endParaRPr/>
          </a:p>
        </p:txBody>
      </p:sp>
      <p:sp>
        <p:nvSpPr>
          <p:cNvPr id="441" name="Google Shape;441;p57"/>
          <p:cNvSpPr txBox="1">
            <a:spLocks noGrp="1"/>
          </p:cNvSpPr>
          <p:nvPr>
            <p:ph type="body" idx="1"/>
          </p:nvPr>
        </p:nvSpPr>
        <p:spPr>
          <a:xfrm>
            <a:off x="314000" y="1829100"/>
            <a:ext cx="4888500" cy="4419600"/>
          </a:xfrm>
          <a:prstGeom prst="rect">
            <a:avLst/>
          </a:prstGeom>
        </p:spPr>
        <p:txBody>
          <a:bodyPr spcFirstLastPara="1" wrap="square" lIns="91425" tIns="45700" rIns="91425" bIns="45700" anchor="ctr" anchorCtr="0">
            <a:normAutofit fontScale="25000" lnSpcReduction="20000"/>
          </a:bodyPr>
          <a:lstStyle/>
          <a:p>
            <a:pPr marL="285750" lvl="0" indent="-285750" algn="ctr" rtl="0">
              <a:spcBef>
                <a:spcPts val="0"/>
              </a:spcBef>
              <a:spcAft>
                <a:spcPts val="0"/>
              </a:spcAft>
              <a:buClr>
                <a:schemeClr val="dk1"/>
              </a:buClr>
              <a:buSzPct val="66993"/>
              <a:buFont typeface="Noto Sans Symbols"/>
              <a:buNone/>
            </a:pPr>
            <a:r>
              <a:rPr lang="en-US" sz="11038" b="1"/>
              <a:t>			</a:t>
            </a:r>
            <a:r>
              <a:rPr lang="en-US" sz="11038">
                <a:solidFill>
                  <a:schemeClr val="dk1"/>
                </a:solidFill>
              </a:rPr>
              <a:t>	   </a:t>
            </a:r>
            <a:endParaRPr sz="7738"/>
          </a:p>
          <a:p>
            <a:pPr marL="0" lvl="0" indent="0" algn="l" rtl="0">
              <a:spcBef>
                <a:spcPts val="0"/>
              </a:spcBef>
              <a:spcAft>
                <a:spcPts val="0"/>
              </a:spcAft>
              <a:buClr>
                <a:schemeClr val="dk1"/>
              </a:buClr>
              <a:buSzPts val="275"/>
              <a:buFont typeface="Arial"/>
              <a:buNone/>
            </a:pPr>
            <a:r>
              <a:rPr lang="en-US" sz="13395" b="1">
                <a:solidFill>
                  <a:srgbClr val="0563C1"/>
                </a:solidFill>
                <a:latin typeface="Corbel"/>
                <a:ea typeface="Corbel"/>
                <a:cs typeface="Corbel"/>
                <a:sym typeface="Corbel"/>
              </a:rPr>
              <a:t>The law prohibits state, county and municipal entities from dedicating or naming any public building or public structure for a public official who is currently in office.</a:t>
            </a:r>
            <a:r>
              <a:rPr lang="en-US" sz="12195" b="1">
                <a:solidFill>
                  <a:srgbClr val="0563C1"/>
                </a:solidFill>
                <a:latin typeface="Corbel"/>
                <a:ea typeface="Corbel"/>
                <a:cs typeface="Corbel"/>
                <a:sym typeface="Corbel"/>
              </a:rPr>
              <a:t> </a:t>
            </a:r>
            <a:endParaRPr sz="12195" b="1">
              <a:solidFill>
                <a:srgbClr val="0563C1"/>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endParaRPr sz="13395" b="1">
              <a:solidFill>
                <a:srgbClr val="0563C1"/>
              </a:solidFill>
              <a:latin typeface="Corbel"/>
              <a:ea typeface="Corbel"/>
              <a:cs typeface="Corbel"/>
              <a:sym typeface="Corbel"/>
            </a:endParaRPr>
          </a:p>
          <a:p>
            <a:pPr marL="0" lvl="0" indent="0" algn="l" rtl="0">
              <a:spcBef>
                <a:spcPts val="0"/>
              </a:spcBef>
              <a:spcAft>
                <a:spcPts val="0"/>
              </a:spcAft>
              <a:buClr>
                <a:schemeClr val="dk1"/>
              </a:buClr>
              <a:buSzPts val="275"/>
              <a:buFont typeface="Arial"/>
              <a:buNone/>
            </a:pPr>
            <a:r>
              <a:rPr lang="en-US" sz="9247" b="1">
                <a:solidFill>
                  <a:srgbClr val="0563C1"/>
                </a:solidFill>
                <a:latin typeface="Corbel"/>
                <a:ea typeface="Corbel"/>
                <a:cs typeface="Corbel"/>
                <a:sym typeface="Corbel"/>
              </a:rPr>
              <a:t>W. Va. Code §§ 5-6-4, 7-3-19, and 8-12-22.</a:t>
            </a:r>
            <a:endParaRPr sz="8047" b="1">
              <a:solidFill>
                <a:srgbClr val="0563C1"/>
              </a:solidFill>
              <a:latin typeface="Corbel"/>
              <a:ea typeface="Corbel"/>
              <a:cs typeface="Corbel"/>
              <a:sym typeface="Corbel"/>
            </a:endParaRPr>
          </a:p>
          <a:p>
            <a:pPr marL="914400" lvl="0" indent="0" algn="l" rtl="0">
              <a:lnSpc>
                <a:spcPct val="110000"/>
              </a:lnSpc>
              <a:spcBef>
                <a:spcPts val="0"/>
              </a:spcBef>
              <a:spcAft>
                <a:spcPts val="0"/>
              </a:spcAft>
              <a:buClr>
                <a:schemeClr val="dk1"/>
              </a:buClr>
              <a:buSzPct val="87000"/>
              <a:buFont typeface="Arial"/>
              <a:buNone/>
            </a:pPr>
            <a:endParaRPr sz="12000" b="1">
              <a:solidFill>
                <a:srgbClr val="0563C1"/>
              </a:solidFill>
            </a:endParaRPr>
          </a:p>
          <a:p>
            <a:pPr marL="658368" lvl="2" indent="0" algn="l" rtl="0">
              <a:spcBef>
                <a:spcPts val="600"/>
              </a:spcBef>
              <a:spcAft>
                <a:spcPts val="0"/>
              </a:spcAft>
              <a:buClr>
                <a:schemeClr val="dk1"/>
              </a:buClr>
              <a:buSzPct val="145000"/>
              <a:buFont typeface="Arial"/>
              <a:buNone/>
            </a:pPr>
            <a:r>
              <a:rPr lang="en-US" sz="2600">
                <a:latin typeface="Levenim MT"/>
                <a:ea typeface="Levenim MT"/>
                <a:cs typeface="Levenim MT"/>
                <a:sym typeface="Levenim MT"/>
              </a:rPr>
              <a:t>										</a:t>
            </a:r>
            <a:endParaRPr/>
          </a:p>
          <a:p>
            <a:pPr marL="658368" lvl="2" indent="0" algn="l" rtl="0">
              <a:spcBef>
                <a:spcPts val="600"/>
              </a:spcBef>
              <a:spcAft>
                <a:spcPts val="0"/>
              </a:spcAft>
              <a:buClr>
                <a:schemeClr val="dk1"/>
              </a:buClr>
              <a:buSzPct val="145000"/>
              <a:buFont typeface="Arial"/>
              <a:buNone/>
            </a:pPr>
            <a:r>
              <a:rPr lang="en-US" sz="2600"/>
              <a:t>					</a:t>
            </a:r>
            <a:endParaRPr/>
          </a:p>
          <a:p>
            <a:pPr marL="0" lvl="0" indent="0" algn="l" rtl="0">
              <a:spcBef>
                <a:spcPts val="360"/>
              </a:spcBef>
              <a:spcAft>
                <a:spcPts val="0"/>
              </a:spcAft>
              <a:buNone/>
            </a:pPr>
            <a:endParaRPr/>
          </a:p>
        </p:txBody>
      </p:sp>
      <p:pic>
        <p:nvPicPr>
          <p:cNvPr id="442" name="Google Shape;442;p57" descr="Decorative image" title="courthouse"/>
          <p:cNvPicPr preferRelativeResize="0"/>
          <p:nvPr/>
        </p:nvPicPr>
        <p:blipFill rotWithShape="1">
          <a:blip r:embed="rId3">
            <a:alphaModFix amt="90000"/>
          </a:blip>
          <a:srcRect/>
          <a:stretch/>
        </p:blipFill>
        <p:spPr>
          <a:xfrm>
            <a:off x="6012025" y="3429000"/>
            <a:ext cx="2998174" cy="2819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8"/>
          <p:cNvSpPr txBox="1">
            <a:spLocks noGrp="1"/>
          </p:cNvSpPr>
          <p:nvPr>
            <p:ph type="title"/>
          </p:nvPr>
        </p:nvSpPr>
        <p:spPr>
          <a:xfrm>
            <a:off x="1752598" y="228600"/>
            <a:ext cx="7010400" cy="1414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200" b="1">
                <a:solidFill>
                  <a:srgbClr val="0563C1"/>
                </a:solidFill>
                <a:latin typeface="Book Antiqua"/>
                <a:ea typeface="Book Antiqua"/>
                <a:cs typeface="Book Antiqua"/>
                <a:sym typeface="Book Antiqua"/>
              </a:rPr>
              <a:t>    Prohibited Interest in Agency Contracts</a:t>
            </a:r>
            <a:endParaRPr sz="4200" b="1">
              <a:solidFill>
                <a:srgbClr val="0563C1"/>
              </a:solidFill>
            </a:endParaRPr>
          </a:p>
        </p:txBody>
      </p:sp>
      <p:sp>
        <p:nvSpPr>
          <p:cNvPr id="449" name="Google Shape;449;p58"/>
          <p:cNvSpPr txBox="1">
            <a:spLocks noGrp="1"/>
          </p:cNvSpPr>
          <p:nvPr>
            <p:ph type="body" idx="1"/>
          </p:nvPr>
        </p:nvSpPr>
        <p:spPr>
          <a:xfrm>
            <a:off x="607050" y="2210350"/>
            <a:ext cx="6386700" cy="61203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1300"/>
              </a:spcBef>
              <a:spcAft>
                <a:spcPts val="0"/>
              </a:spcAft>
              <a:buClr>
                <a:srgbClr val="BA8E2C"/>
              </a:buClr>
              <a:buSzPts val="5075"/>
              <a:buNone/>
            </a:pPr>
            <a:r>
              <a:rPr lang="en-US" sz="4235" b="1">
                <a:solidFill>
                  <a:srgbClr val="1155CC"/>
                </a:solidFill>
                <a:latin typeface="Corbel"/>
                <a:ea typeface="Corbel"/>
                <a:cs typeface="Corbel"/>
                <a:sym typeface="Corbel"/>
              </a:rPr>
              <a:t>Public servants (or the private boards they serve on) may not have a financial interest in a public contract under their direct authority or control.</a:t>
            </a:r>
            <a:endParaRPr sz="4235" b="1">
              <a:solidFill>
                <a:srgbClr val="1155CC"/>
              </a:solidFill>
              <a:latin typeface="Corbel"/>
              <a:ea typeface="Corbel"/>
              <a:cs typeface="Corbel"/>
              <a:sym typeface="Corbel"/>
            </a:endParaRPr>
          </a:p>
          <a:p>
            <a:pPr marL="0" lvl="0" indent="0" algn="l" rtl="0">
              <a:lnSpc>
                <a:spcPct val="100000"/>
              </a:lnSpc>
              <a:spcBef>
                <a:spcPts val="1300"/>
              </a:spcBef>
              <a:spcAft>
                <a:spcPts val="0"/>
              </a:spcAft>
              <a:buClr>
                <a:srgbClr val="BA8E2C"/>
              </a:buClr>
              <a:buSzPts val="5075"/>
              <a:buNone/>
            </a:pPr>
            <a:r>
              <a:rPr lang="en-US" sz="3500" b="1">
                <a:solidFill>
                  <a:srgbClr val="1155CC"/>
                </a:solidFill>
              </a:rPr>
              <a:t> </a:t>
            </a:r>
            <a:endParaRPr b="1">
              <a:solidFill>
                <a:srgbClr val="1155CC"/>
              </a:solidFill>
            </a:endParaRPr>
          </a:p>
          <a:p>
            <a:pPr marL="285750" lvl="0" indent="-27940" algn="l" rtl="0">
              <a:lnSpc>
                <a:spcPct val="100000"/>
              </a:lnSpc>
              <a:spcBef>
                <a:spcPts val="1160"/>
              </a:spcBef>
              <a:spcAft>
                <a:spcPts val="0"/>
              </a:spcAft>
              <a:buClr>
                <a:srgbClr val="BA8E2C"/>
              </a:buClr>
              <a:buSzPts val="4060"/>
              <a:buFont typeface="Arial"/>
              <a:buNone/>
            </a:pPr>
            <a:endParaRPr sz="2800">
              <a:solidFill>
                <a:schemeClr val="dk1"/>
              </a:solidFill>
              <a:latin typeface="Corbel"/>
              <a:ea typeface="Corbel"/>
              <a:cs typeface="Corbel"/>
              <a:sym typeface="Corbe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p:txBody>
      </p:sp>
      <p:sp>
        <p:nvSpPr>
          <p:cNvPr id="450" name="Google Shape;450;p58"/>
          <p:cNvSpPr txBox="1"/>
          <p:nvPr/>
        </p:nvSpPr>
        <p:spPr>
          <a:xfrm>
            <a:off x="3238499" y="1580918"/>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7F6000"/>
                </a:solidFill>
                <a:latin typeface="Corbel"/>
                <a:ea typeface="Corbel"/>
                <a:cs typeface="Corbel"/>
                <a:sym typeface="Corbel"/>
              </a:rPr>
              <a:t>W. Va. Code § 6B-2-5(d)</a:t>
            </a:r>
            <a:endParaRPr sz="1400" b="0" i="0" u="none" strike="noStrike" cap="none">
              <a:solidFill>
                <a:srgbClr val="7F6000"/>
              </a:solidFill>
              <a:latin typeface="Arial"/>
              <a:ea typeface="Arial"/>
              <a:cs typeface="Arial"/>
              <a:sym typeface="Arial"/>
            </a:endParaRPr>
          </a:p>
        </p:txBody>
      </p:sp>
      <p:pic>
        <p:nvPicPr>
          <p:cNvPr id="451" name="Google Shape;451;p58" descr="decorative image" title="agreement contract"/>
          <p:cNvPicPr preferRelativeResize="0"/>
          <p:nvPr/>
        </p:nvPicPr>
        <p:blipFill rotWithShape="1">
          <a:blip r:embed="rId3">
            <a:alphaModFix/>
          </a:blip>
          <a:srcRect/>
          <a:stretch/>
        </p:blipFill>
        <p:spPr>
          <a:xfrm>
            <a:off x="6858075" y="2720925"/>
            <a:ext cx="2285926" cy="2175749"/>
          </a:xfrm>
          <a:prstGeom prst="rect">
            <a:avLst/>
          </a:prstGeom>
          <a:noFill/>
          <a:ln>
            <a:noFill/>
          </a:ln>
        </p:spPr>
      </p:pic>
      <p:pic>
        <p:nvPicPr>
          <p:cNvPr id="452" name="Google Shape;452;p58" descr="WV Ethics Commission logo" title="WV Ethics Commission logo"/>
          <p:cNvPicPr preferRelativeResize="0"/>
          <p:nvPr/>
        </p:nvPicPr>
        <p:blipFill rotWithShape="1">
          <a:blip r:embed="rId4">
            <a:alphaModFix/>
          </a:blip>
          <a:srcRect/>
          <a:stretch/>
        </p:blipFill>
        <p:spPr>
          <a:xfrm>
            <a:off x="-12" y="27475"/>
            <a:ext cx="2037275" cy="1816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9"/>
          <p:cNvSpPr txBox="1">
            <a:spLocks noGrp="1"/>
          </p:cNvSpPr>
          <p:nvPr>
            <p:ph type="title"/>
          </p:nvPr>
        </p:nvSpPr>
        <p:spPr>
          <a:xfrm>
            <a:off x="1752598" y="228600"/>
            <a:ext cx="7010400" cy="1414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200" b="1">
                <a:solidFill>
                  <a:srgbClr val="1155CC"/>
                </a:solidFill>
                <a:latin typeface="Book Antiqua"/>
                <a:ea typeface="Book Antiqua"/>
                <a:cs typeface="Book Antiqua"/>
                <a:sym typeface="Book Antiqua"/>
              </a:rPr>
              <a:t>Prohibited Interest in </a:t>
            </a:r>
            <a:endParaRPr sz="4200" b="1">
              <a:solidFill>
                <a:srgbClr val="1155CC"/>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4000"/>
              <a:buFont typeface="Book Antiqua"/>
              <a:buNone/>
            </a:pPr>
            <a:r>
              <a:rPr lang="en-US" sz="4200" b="1">
                <a:solidFill>
                  <a:srgbClr val="1155CC"/>
                </a:solidFill>
                <a:latin typeface="Book Antiqua"/>
                <a:ea typeface="Book Antiqua"/>
                <a:cs typeface="Book Antiqua"/>
                <a:sym typeface="Book Antiqua"/>
              </a:rPr>
              <a:t>Agency Contracts</a:t>
            </a:r>
            <a:endParaRPr sz="4200" b="1">
              <a:solidFill>
                <a:srgbClr val="1155CC"/>
              </a:solidFill>
            </a:endParaRPr>
          </a:p>
        </p:txBody>
      </p:sp>
      <p:sp>
        <p:nvSpPr>
          <p:cNvPr id="459" name="Google Shape;459;p59"/>
          <p:cNvSpPr txBox="1">
            <a:spLocks noGrp="1"/>
          </p:cNvSpPr>
          <p:nvPr>
            <p:ph type="body" idx="1"/>
          </p:nvPr>
        </p:nvSpPr>
        <p:spPr>
          <a:xfrm>
            <a:off x="290350" y="2239525"/>
            <a:ext cx="3482400" cy="3865800"/>
          </a:xfrm>
          <a:prstGeom prst="rect">
            <a:avLst/>
          </a:prstGeom>
          <a:noFill/>
          <a:ln>
            <a:noFill/>
          </a:ln>
        </p:spPr>
        <p:txBody>
          <a:bodyPr spcFirstLastPara="1" wrap="square" lIns="91425" tIns="45700" rIns="91425" bIns="45700" anchor="ctr" anchorCtr="0">
            <a:noAutofit/>
          </a:bodyPr>
          <a:lstStyle/>
          <a:p>
            <a:pPr marL="285750" lvl="0" indent="-64770" algn="l" rtl="0">
              <a:lnSpc>
                <a:spcPct val="100000"/>
              </a:lnSpc>
              <a:spcBef>
                <a:spcPts val="0"/>
              </a:spcBef>
              <a:spcAft>
                <a:spcPts val="0"/>
              </a:spcAft>
              <a:buSzPts val="3480"/>
              <a:buNone/>
            </a:pPr>
            <a:endParaRPr sz="3524" b="1">
              <a:latin typeface="Arial"/>
              <a:ea typeface="Arial"/>
              <a:cs typeface="Arial"/>
              <a:sym typeface="Arial"/>
            </a:endParaRPr>
          </a:p>
          <a:p>
            <a:pPr marL="0" lvl="0" indent="0" algn="l" rtl="0">
              <a:lnSpc>
                <a:spcPct val="100000"/>
              </a:lnSpc>
              <a:spcBef>
                <a:spcPts val="1300"/>
              </a:spcBef>
              <a:spcAft>
                <a:spcPts val="0"/>
              </a:spcAft>
              <a:buClr>
                <a:srgbClr val="BA8E2C"/>
              </a:buClr>
              <a:buSzPts val="5075"/>
              <a:buNone/>
            </a:pPr>
            <a:endParaRPr sz="3824" b="1">
              <a:solidFill>
                <a:srgbClr val="1155CC"/>
              </a:solidFill>
              <a:latin typeface="Corbel"/>
              <a:ea typeface="Corbel"/>
              <a:cs typeface="Corbel"/>
              <a:sym typeface="Corbel"/>
            </a:endParaRPr>
          </a:p>
          <a:p>
            <a:pPr marL="914400" lvl="0" indent="0" algn="l" rtl="0">
              <a:lnSpc>
                <a:spcPct val="100000"/>
              </a:lnSpc>
              <a:spcBef>
                <a:spcPts val="1300"/>
              </a:spcBef>
              <a:spcAft>
                <a:spcPts val="0"/>
              </a:spcAft>
              <a:buClr>
                <a:srgbClr val="BA8E2C"/>
              </a:buClr>
              <a:buSzPts val="5075"/>
              <a:buNone/>
            </a:pPr>
            <a:endParaRPr sz="3824" b="1">
              <a:solidFill>
                <a:srgbClr val="1155CC"/>
              </a:solidFill>
              <a:latin typeface="Corbel"/>
              <a:ea typeface="Corbel"/>
              <a:cs typeface="Corbel"/>
              <a:sym typeface="Corbel"/>
            </a:endParaRPr>
          </a:p>
          <a:p>
            <a:pPr marL="0" lvl="0" indent="0" algn="l" rtl="0">
              <a:lnSpc>
                <a:spcPct val="100000"/>
              </a:lnSpc>
              <a:spcBef>
                <a:spcPts val="1300"/>
              </a:spcBef>
              <a:spcAft>
                <a:spcPts val="0"/>
              </a:spcAft>
              <a:buClr>
                <a:srgbClr val="BA8E2C"/>
              </a:buClr>
              <a:buSzPts val="5075"/>
              <a:buNone/>
            </a:pPr>
            <a:r>
              <a:rPr lang="en-US" sz="3224" b="1">
                <a:solidFill>
                  <a:srgbClr val="1155CC"/>
                </a:solidFill>
                <a:latin typeface="Corbel"/>
                <a:ea typeface="Corbel"/>
                <a:cs typeface="Corbel"/>
                <a:sym typeface="Corbel"/>
              </a:rPr>
              <a:t>A city’s contract for a new backhoe is under the “direct authority” or “control” of the Mayor and City Council members.</a:t>
            </a:r>
            <a:endParaRPr sz="2124" b="1">
              <a:solidFill>
                <a:srgbClr val="1155CC"/>
              </a:solidFill>
              <a:latin typeface="Corbel"/>
              <a:ea typeface="Corbel"/>
              <a:cs typeface="Corbel"/>
              <a:sym typeface="Corbel"/>
            </a:endParaRPr>
          </a:p>
          <a:p>
            <a:pPr marL="0" lvl="0" indent="0" algn="l" rtl="0">
              <a:lnSpc>
                <a:spcPct val="100000"/>
              </a:lnSpc>
              <a:spcBef>
                <a:spcPts val="1300"/>
              </a:spcBef>
              <a:spcAft>
                <a:spcPts val="0"/>
              </a:spcAft>
              <a:buClr>
                <a:srgbClr val="BA8E2C"/>
              </a:buClr>
              <a:buSzPts val="5075"/>
              <a:buNone/>
            </a:pPr>
            <a:r>
              <a:rPr lang="en-US" sz="2300">
                <a:latin typeface="Corbel"/>
                <a:ea typeface="Corbel"/>
                <a:cs typeface="Corbel"/>
                <a:sym typeface="Corbel"/>
              </a:rPr>
              <a:t> </a:t>
            </a:r>
            <a:endParaRPr sz="600"/>
          </a:p>
          <a:p>
            <a:pPr marL="285750" lvl="0" indent="-27940" algn="l" rtl="0">
              <a:lnSpc>
                <a:spcPct val="100000"/>
              </a:lnSpc>
              <a:spcBef>
                <a:spcPts val="1160"/>
              </a:spcBef>
              <a:spcAft>
                <a:spcPts val="0"/>
              </a:spcAft>
              <a:buClr>
                <a:srgbClr val="BA8E2C"/>
              </a:buClr>
              <a:buSzPts val="4060"/>
              <a:buFont typeface="Arial"/>
              <a:buNone/>
            </a:pPr>
            <a:endParaRPr sz="2800">
              <a:solidFill>
                <a:schemeClr val="dk1"/>
              </a:solidFill>
              <a:latin typeface="Corbel"/>
              <a:ea typeface="Corbel"/>
              <a:cs typeface="Corbel"/>
              <a:sym typeface="Corbe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p:txBody>
      </p:sp>
      <p:sp>
        <p:nvSpPr>
          <p:cNvPr id="460" name="Google Shape;460;p59"/>
          <p:cNvSpPr txBox="1"/>
          <p:nvPr/>
        </p:nvSpPr>
        <p:spPr>
          <a:xfrm>
            <a:off x="3295174" y="1642793"/>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7F6000"/>
                </a:solidFill>
                <a:latin typeface="Corbel"/>
                <a:ea typeface="Corbel"/>
                <a:cs typeface="Corbel"/>
                <a:sym typeface="Corbel"/>
              </a:rPr>
              <a:t>W. Va. Code § 6B-2-5(d)</a:t>
            </a:r>
            <a:endParaRPr sz="1400" b="0" i="0" u="none" strike="noStrike" cap="none">
              <a:solidFill>
                <a:srgbClr val="7F6000"/>
              </a:solidFill>
              <a:latin typeface="Arial"/>
              <a:ea typeface="Arial"/>
              <a:cs typeface="Arial"/>
              <a:sym typeface="Arial"/>
            </a:endParaRPr>
          </a:p>
        </p:txBody>
      </p:sp>
      <p:pic>
        <p:nvPicPr>
          <p:cNvPr id="461" name="Google Shape;461;p59" descr="WV Ethics Commission logo" title="WV Ethics Commission logo"/>
          <p:cNvPicPr preferRelativeResize="0"/>
          <p:nvPr/>
        </p:nvPicPr>
        <p:blipFill rotWithShape="1">
          <a:blip r:embed="rId3">
            <a:alphaModFix/>
          </a:blip>
          <a:srcRect/>
          <a:stretch/>
        </p:blipFill>
        <p:spPr>
          <a:xfrm>
            <a:off x="-12" y="27475"/>
            <a:ext cx="2037275" cy="1816450"/>
          </a:xfrm>
          <a:prstGeom prst="rect">
            <a:avLst/>
          </a:prstGeom>
          <a:noFill/>
          <a:ln>
            <a:noFill/>
          </a:ln>
        </p:spPr>
      </p:pic>
      <p:pic>
        <p:nvPicPr>
          <p:cNvPr id="462" name="Google Shape;462;p59" descr="Decorative image" title="backhoe"/>
          <p:cNvPicPr preferRelativeResize="0"/>
          <p:nvPr/>
        </p:nvPicPr>
        <p:blipFill>
          <a:blip r:embed="rId4">
            <a:alphaModFix/>
          </a:blip>
          <a:stretch>
            <a:fillRect/>
          </a:stretch>
        </p:blipFill>
        <p:spPr>
          <a:xfrm>
            <a:off x="4116650" y="2805600"/>
            <a:ext cx="4646349" cy="31888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467"/>
        <p:cNvGrpSpPr/>
        <p:nvPr/>
      </p:nvGrpSpPr>
      <p:grpSpPr>
        <a:xfrm>
          <a:off x="0" y="0"/>
          <a:ext cx="0" cy="0"/>
          <a:chOff x="0" y="0"/>
          <a:chExt cx="0" cy="0"/>
        </a:xfrm>
      </p:grpSpPr>
      <p:sp>
        <p:nvSpPr>
          <p:cNvPr id="468" name="Google Shape;468;p60"/>
          <p:cNvSpPr txBox="1">
            <a:spLocks noGrp="1"/>
          </p:cNvSpPr>
          <p:nvPr>
            <p:ph type="body" idx="1"/>
          </p:nvPr>
        </p:nvSpPr>
        <p:spPr>
          <a:xfrm>
            <a:off x="263000" y="1343575"/>
            <a:ext cx="8833500" cy="5329800"/>
          </a:xfrm>
          <a:prstGeom prst="rect">
            <a:avLst/>
          </a:prstGeom>
          <a:noFill/>
          <a:ln>
            <a:noFill/>
          </a:ln>
        </p:spPr>
        <p:txBody>
          <a:bodyPr spcFirstLastPara="1" wrap="square" lIns="91425" tIns="45700" rIns="91425" bIns="45700" anchor="ctr" anchorCtr="0">
            <a:noAutofit/>
          </a:bodyPr>
          <a:lstStyle/>
          <a:p>
            <a:pPr marL="285750" lvl="0" indent="-64770" algn="l" rtl="0">
              <a:lnSpc>
                <a:spcPct val="100000"/>
              </a:lnSpc>
              <a:spcBef>
                <a:spcPts val="0"/>
              </a:spcBef>
              <a:spcAft>
                <a:spcPts val="0"/>
              </a:spcAft>
              <a:buSzPts val="3480"/>
              <a:buNone/>
            </a:pPr>
            <a:endParaRPr b="1">
              <a:latin typeface="Arial"/>
              <a:ea typeface="Arial"/>
              <a:cs typeface="Arial"/>
              <a:sym typeface="Arial"/>
            </a:endParaRPr>
          </a:p>
          <a:p>
            <a:pPr marL="0" lvl="0" indent="0" algn="l" rtl="0">
              <a:lnSpc>
                <a:spcPct val="100000"/>
              </a:lnSpc>
              <a:spcBef>
                <a:spcPts val="480"/>
              </a:spcBef>
              <a:spcAft>
                <a:spcPts val="0"/>
              </a:spcAft>
              <a:buClr>
                <a:schemeClr val="dk1"/>
              </a:buClr>
              <a:buSzPts val="1100"/>
              <a:buNone/>
            </a:pPr>
            <a:r>
              <a:rPr lang="en-US">
                <a:solidFill>
                  <a:schemeClr val="accent2"/>
                </a:solidFill>
              </a:rPr>
              <a:t>	</a:t>
            </a:r>
            <a:endParaRPr>
              <a:solidFill>
                <a:schemeClr val="accent2"/>
              </a:solidFill>
              <a:latin typeface="Arial"/>
              <a:ea typeface="Arial"/>
              <a:cs typeface="Arial"/>
              <a:sym typeface="Arial"/>
            </a:endParaRPr>
          </a:p>
          <a:p>
            <a:pPr marL="0" lvl="0" indent="0" algn="l" rtl="0">
              <a:lnSpc>
                <a:spcPct val="100000"/>
              </a:lnSpc>
              <a:spcBef>
                <a:spcPts val="480"/>
              </a:spcBef>
              <a:spcAft>
                <a:spcPts val="0"/>
              </a:spcAft>
              <a:buClr>
                <a:schemeClr val="dk1"/>
              </a:buClr>
              <a:buSzPts val="1100"/>
              <a:buNone/>
            </a:pPr>
            <a:r>
              <a:rPr lang="en-US">
                <a:solidFill>
                  <a:schemeClr val="accent2"/>
                </a:solidFill>
              </a:rPr>
              <a:t>		</a:t>
            </a:r>
            <a:endParaRPr>
              <a:solidFill>
                <a:schemeClr val="accent2"/>
              </a:solidFill>
              <a:latin typeface="Arial"/>
              <a:ea typeface="Arial"/>
              <a:cs typeface="Arial"/>
              <a:sym typeface="Arial"/>
            </a:endParaRPr>
          </a:p>
          <a:p>
            <a:pPr marL="0" lvl="0" indent="0" algn="l" rtl="0">
              <a:lnSpc>
                <a:spcPct val="100000"/>
              </a:lnSpc>
              <a:spcBef>
                <a:spcPts val="480"/>
              </a:spcBef>
              <a:spcAft>
                <a:spcPts val="0"/>
              </a:spcAft>
              <a:buClr>
                <a:schemeClr val="dk1"/>
              </a:buClr>
              <a:buSzPts val="1100"/>
              <a:buNone/>
            </a:pPr>
            <a:endParaRPr>
              <a:solidFill>
                <a:schemeClr val="accent2"/>
              </a:solidFill>
              <a:latin typeface="Arial"/>
              <a:ea typeface="Arial"/>
              <a:cs typeface="Arial"/>
              <a:sym typeface="Arial"/>
            </a:endParaRPr>
          </a:p>
          <a:p>
            <a:pPr marL="0" lvl="0" indent="0" algn="l" rtl="0">
              <a:lnSpc>
                <a:spcPct val="100000"/>
              </a:lnSpc>
              <a:spcBef>
                <a:spcPts val="480"/>
              </a:spcBef>
              <a:spcAft>
                <a:spcPts val="0"/>
              </a:spcAft>
              <a:buClr>
                <a:schemeClr val="dk1"/>
              </a:buClr>
              <a:buSzPts val="1100"/>
              <a:buNone/>
            </a:pPr>
            <a:endParaRPr>
              <a:solidFill>
                <a:schemeClr val="accent2"/>
              </a:solidFill>
              <a:latin typeface="Arial"/>
              <a:ea typeface="Arial"/>
              <a:cs typeface="Arial"/>
              <a:sym typeface="Arial"/>
            </a:endParaRPr>
          </a:p>
          <a:p>
            <a:pPr marL="0" lvl="0" indent="0" algn="l" rtl="0">
              <a:lnSpc>
                <a:spcPct val="100000"/>
              </a:lnSpc>
              <a:spcBef>
                <a:spcPts val="480"/>
              </a:spcBef>
              <a:spcAft>
                <a:spcPts val="0"/>
              </a:spcAft>
              <a:buClr>
                <a:schemeClr val="dk1"/>
              </a:buClr>
              <a:buSzPts val="1100"/>
              <a:buNone/>
            </a:pPr>
            <a:endParaRPr>
              <a:solidFill>
                <a:schemeClr val="accent2"/>
              </a:solidFill>
              <a:latin typeface="Arial"/>
              <a:ea typeface="Arial"/>
              <a:cs typeface="Arial"/>
              <a:sym typeface="Arial"/>
            </a:endParaRPr>
          </a:p>
          <a:p>
            <a:pPr marL="457200" lvl="0" indent="0" algn="l" rtl="0">
              <a:lnSpc>
                <a:spcPct val="100000"/>
              </a:lnSpc>
              <a:spcBef>
                <a:spcPts val="480"/>
              </a:spcBef>
              <a:spcAft>
                <a:spcPts val="0"/>
              </a:spcAft>
              <a:buClr>
                <a:schemeClr val="dk1"/>
              </a:buClr>
              <a:buSzPts val="1100"/>
              <a:buNone/>
            </a:pPr>
            <a:r>
              <a:rPr lang="en-US" sz="3300" b="1">
                <a:solidFill>
                  <a:srgbClr val="1155CC"/>
                </a:solidFill>
                <a:latin typeface="Corbel"/>
                <a:ea typeface="Corbel"/>
                <a:cs typeface="Corbel"/>
                <a:sym typeface="Corbel"/>
              </a:rPr>
              <a:t>“Control” </a:t>
            </a:r>
            <a:r>
              <a:rPr lang="en-US" sz="2400" b="1">
                <a:solidFill>
                  <a:srgbClr val="1155CC"/>
                </a:solidFill>
                <a:latin typeface="Corbel"/>
                <a:ea typeface="Corbel"/>
                <a:cs typeface="Corbel"/>
                <a:sym typeface="Corbel"/>
              </a:rPr>
              <a:t>over an agency’s contract </a:t>
            </a:r>
            <a:endParaRPr sz="2400" b="1">
              <a:solidFill>
                <a:srgbClr val="1155CC"/>
              </a:solidFill>
              <a:latin typeface="Corbel"/>
              <a:ea typeface="Corbel"/>
              <a:cs typeface="Corbel"/>
              <a:sym typeface="Corbel"/>
            </a:endParaRPr>
          </a:p>
          <a:p>
            <a:pPr marL="457200" lvl="0" indent="0" algn="l" rtl="0">
              <a:lnSpc>
                <a:spcPct val="100000"/>
              </a:lnSpc>
              <a:spcBef>
                <a:spcPts val="480"/>
              </a:spcBef>
              <a:spcAft>
                <a:spcPts val="0"/>
              </a:spcAft>
              <a:buClr>
                <a:schemeClr val="dk1"/>
              </a:buClr>
              <a:buSzPts val="1100"/>
              <a:buNone/>
            </a:pPr>
            <a:r>
              <a:rPr lang="en-US" sz="2400" b="1">
                <a:solidFill>
                  <a:srgbClr val="1155CC"/>
                </a:solidFill>
                <a:latin typeface="Corbel"/>
                <a:ea typeface="Corbel"/>
                <a:cs typeface="Corbel"/>
                <a:sym typeface="Corbel"/>
              </a:rPr>
              <a:t>include people who:</a:t>
            </a:r>
            <a:endParaRPr sz="2400" b="1">
              <a:solidFill>
                <a:srgbClr val="1155CC"/>
              </a:solidFill>
              <a:latin typeface="Corbel"/>
              <a:ea typeface="Corbel"/>
              <a:cs typeface="Corbel"/>
              <a:sym typeface="Corbel"/>
            </a:endParaRPr>
          </a:p>
          <a:p>
            <a:pPr marL="457200" lvl="0" indent="457200" algn="l" rtl="0">
              <a:lnSpc>
                <a:spcPct val="100000"/>
              </a:lnSpc>
              <a:spcBef>
                <a:spcPts val="480"/>
              </a:spcBef>
              <a:spcAft>
                <a:spcPts val="0"/>
              </a:spcAft>
              <a:buClr>
                <a:schemeClr val="dk1"/>
              </a:buClr>
              <a:buSzPts val="1100"/>
              <a:buFont typeface="Arial"/>
              <a:buNone/>
            </a:pPr>
            <a:endParaRPr sz="2400" b="1">
              <a:solidFill>
                <a:srgbClr val="1155CC"/>
              </a:solidFill>
              <a:latin typeface="Corbel"/>
              <a:ea typeface="Corbel"/>
              <a:cs typeface="Corbel"/>
              <a:sym typeface="Corbel"/>
            </a:endParaRPr>
          </a:p>
          <a:p>
            <a:pPr marL="457200" lvl="0" indent="-419100" algn="l" rtl="0">
              <a:lnSpc>
                <a:spcPct val="100000"/>
              </a:lnSpc>
              <a:spcBef>
                <a:spcPts val="480"/>
              </a:spcBef>
              <a:spcAft>
                <a:spcPts val="0"/>
              </a:spcAft>
              <a:buClr>
                <a:srgbClr val="1155CC"/>
              </a:buClr>
              <a:buSzPts val="3000"/>
              <a:buFont typeface="Corbel"/>
              <a:buChar char="•"/>
            </a:pPr>
            <a:r>
              <a:rPr lang="en-US" sz="2400" b="1">
                <a:solidFill>
                  <a:srgbClr val="1155CC"/>
                </a:solidFill>
                <a:latin typeface="Corbel"/>
                <a:ea typeface="Corbel"/>
                <a:cs typeface="Corbel"/>
                <a:sym typeface="Corbel"/>
              </a:rPr>
              <a:t>Instigate the contract - laborer who tells supervisor</a:t>
            </a:r>
            <a:endParaRPr sz="2400" b="1">
              <a:solidFill>
                <a:srgbClr val="1155CC"/>
              </a:solidFill>
              <a:latin typeface="Corbel"/>
              <a:ea typeface="Corbel"/>
              <a:cs typeface="Corbel"/>
              <a:sym typeface="Corbel"/>
            </a:endParaRPr>
          </a:p>
          <a:p>
            <a:pPr marL="457200" lvl="0" indent="0" algn="l" rtl="0">
              <a:lnSpc>
                <a:spcPct val="100000"/>
              </a:lnSpc>
              <a:spcBef>
                <a:spcPts val="480"/>
              </a:spcBef>
              <a:spcAft>
                <a:spcPts val="0"/>
              </a:spcAft>
              <a:buNone/>
            </a:pPr>
            <a:r>
              <a:rPr lang="en-US" sz="2400" b="1">
                <a:solidFill>
                  <a:srgbClr val="1155CC"/>
                </a:solidFill>
                <a:latin typeface="Corbel"/>
                <a:ea typeface="Corbel"/>
                <a:cs typeface="Corbel"/>
                <a:sym typeface="Corbel"/>
              </a:rPr>
              <a:t>she needs a new backhoe</a:t>
            </a:r>
            <a:endParaRPr sz="2400" b="1">
              <a:solidFill>
                <a:srgbClr val="1155CC"/>
              </a:solidFill>
              <a:latin typeface="Corbel"/>
              <a:ea typeface="Corbel"/>
              <a:cs typeface="Corbel"/>
              <a:sym typeface="Corbel"/>
            </a:endParaRPr>
          </a:p>
          <a:p>
            <a:pPr marL="457200" lvl="0" indent="-419100" algn="l" rtl="0">
              <a:lnSpc>
                <a:spcPct val="100000"/>
              </a:lnSpc>
              <a:spcBef>
                <a:spcPts val="480"/>
              </a:spcBef>
              <a:spcAft>
                <a:spcPts val="0"/>
              </a:spcAft>
              <a:buClr>
                <a:srgbClr val="1155CC"/>
              </a:buClr>
              <a:buSzPts val="3000"/>
              <a:buFont typeface="Corbel"/>
              <a:buChar char="•"/>
            </a:pPr>
            <a:r>
              <a:rPr lang="en-US" sz="2400" b="1">
                <a:solidFill>
                  <a:srgbClr val="1155CC"/>
                </a:solidFill>
                <a:latin typeface="Corbel"/>
                <a:ea typeface="Corbel"/>
                <a:cs typeface="Corbel"/>
                <a:sym typeface="Corbel"/>
              </a:rPr>
              <a:t>Closely involved with the ultimate decision</a:t>
            </a:r>
            <a:endParaRPr sz="2400" b="1">
              <a:solidFill>
                <a:srgbClr val="1155CC"/>
              </a:solidFill>
              <a:latin typeface="Corbel"/>
              <a:ea typeface="Corbel"/>
              <a:cs typeface="Corbel"/>
              <a:sym typeface="Corbel"/>
            </a:endParaRPr>
          </a:p>
          <a:p>
            <a:pPr marL="457200" lvl="0" indent="-419100" algn="l" rtl="0">
              <a:lnSpc>
                <a:spcPct val="100000"/>
              </a:lnSpc>
              <a:spcBef>
                <a:spcPts val="480"/>
              </a:spcBef>
              <a:spcAft>
                <a:spcPts val="0"/>
              </a:spcAft>
              <a:buClr>
                <a:srgbClr val="1155CC"/>
              </a:buClr>
              <a:buSzPts val="3000"/>
              <a:buFont typeface="Corbel"/>
              <a:buChar char="•"/>
            </a:pPr>
            <a:r>
              <a:rPr lang="en-US" sz="2400" b="1">
                <a:solidFill>
                  <a:srgbClr val="1155CC"/>
                </a:solidFill>
                <a:latin typeface="Corbel"/>
                <a:ea typeface="Corbel"/>
                <a:cs typeface="Corbel"/>
                <a:sym typeface="Corbel"/>
              </a:rPr>
              <a:t>Supervise or oversee the contract </a:t>
            </a:r>
            <a:endParaRPr sz="2400" b="1">
              <a:solidFill>
                <a:srgbClr val="1155CC"/>
              </a:solidFill>
              <a:latin typeface="Corbel"/>
              <a:ea typeface="Corbel"/>
              <a:cs typeface="Corbel"/>
              <a:sym typeface="Corbel"/>
            </a:endParaRPr>
          </a:p>
          <a:p>
            <a:pPr marL="457200" lvl="0" indent="0" algn="l" rtl="0">
              <a:lnSpc>
                <a:spcPct val="100000"/>
              </a:lnSpc>
              <a:spcBef>
                <a:spcPts val="480"/>
              </a:spcBef>
              <a:spcAft>
                <a:spcPts val="0"/>
              </a:spcAft>
              <a:buClr>
                <a:schemeClr val="dk1"/>
              </a:buClr>
              <a:buSzPts val="1100"/>
              <a:buFont typeface="Arial"/>
              <a:buNone/>
            </a:pPr>
            <a:r>
              <a:rPr lang="en-US" sz="2400" b="1">
                <a:solidFill>
                  <a:srgbClr val="1155CC"/>
                </a:solidFill>
                <a:latin typeface="Corbel"/>
                <a:ea typeface="Corbel"/>
                <a:cs typeface="Corbel"/>
                <a:sym typeface="Corbel"/>
              </a:rPr>
              <a:t>Advisory Opinions 1992-03, 1995-02 &amp; 1999-02</a:t>
            </a:r>
            <a:endParaRPr sz="2400" b="1">
              <a:solidFill>
                <a:srgbClr val="1155CC"/>
              </a:solidFill>
              <a:latin typeface="Corbel"/>
              <a:ea typeface="Corbel"/>
              <a:cs typeface="Corbel"/>
              <a:sym typeface="Corbel"/>
            </a:endParaRPr>
          </a:p>
          <a:p>
            <a:pPr marL="0" lvl="0" indent="0" algn="l" rtl="0">
              <a:lnSpc>
                <a:spcPct val="100000"/>
              </a:lnSpc>
              <a:spcBef>
                <a:spcPts val="1300"/>
              </a:spcBef>
              <a:spcAft>
                <a:spcPts val="0"/>
              </a:spcAft>
              <a:buClr>
                <a:srgbClr val="BA8E2C"/>
              </a:buClr>
              <a:buSzPts val="5075"/>
              <a:buNone/>
            </a:pPr>
            <a:endParaRPr sz="2400" b="1">
              <a:solidFill>
                <a:srgbClr val="1155CC"/>
              </a:solidFill>
              <a:latin typeface="Corbel"/>
              <a:ea typeface="Corbel"/>
              <a:cs typeface="Corbel"/>
              <a:sym typeface="Corbel"/>
            </a:endParaRPr>
          </a:p>
          <a:p>
            <a:pPr marL="0" lvl="0" indent="0" algn="l" rtl="0">
              <a:lnSpc>
                <a:spcPct val="100000"/>
              </a:lnSpc>
              <a:spcBef>
                <a:spcPts val="1300"/>
              </a:spcBef>
              <a:spcAft>
                <a:spcPts val="0"/>
              </a:spcAft>
              <a:buClr>
                <a:srgbClr val="BA8E2C"/>
              </a:buClr>
              <a:buSzPts val="5075"/>
              <a:buNone/>
            </a:pPr>
            <a:r>
              <a:rPr lang="en-US" sz="3500">
                <a:latin typeface="Corbel"/>
                <a:ea typeface="Corbel"/>
                <a:cs typeface="Corbel"/>
                <a:sym typeface="Corbel"/>
              </a:rPr>
              <a:t> </a:t>
            </a:r>
            <a:endParaRPr/>
          </a:p>
          <a:p>
            <a:pPr marL="285750" lvl="0" indent="-27940" algn="l" rtl="0">
              <a:lnSpc>
                <a:spcPct val="100000"/>
              </a:lnSpc>
              <a:spcBef>
                <a:spcPts val="1160"/>
              </a:spcBef>
              <a:spcAft>
                <a:spcPts val="0"/>
              </a:spcAft>
              <a:buClr>
                <a:srgbClr val="BA8E2C"/>
              </a:buClr>
              <a:buSzPts val="4060"/>
              <a:buFont typeface="Arial"/>
              <a:buNone/>
            </a:pPr>
            <a:endParaRPr sz="2800">
              <a:solidFill>
                <a:schemeClr val="dk1"/>
              </a:solidFill>
              <a:latin typeface="Corbel"/>
              <a:ea typeface="Corbel"/>
              <a:cs typeface="Corbel"/>
              <a:sym typeface="Corbe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p:txBody>
      </p:sp>
      <p:pic>
        <p:nvPicPr>
          <p:cNvPr id="469" name="Google Shape;469;p60" descr="decorative image" title="women construction worker"/>
          <p:cNvPicPr preferRelativeResize="0"/>
          <p:nvPr/>
        </p:nvPicPr>
        <p:blipFill rotWithShape="1">
          <a:blip r:embed="rId3">
            <a:alphaModFix/>
          </a:blip>
          <a:srcRect/>
          <a:stretch/>
        </p:blipFill>
        <p:spPr>
          <a:xfrm>
            <a:off x="6718175" y="252775"/>
            <a:ext cx="2130525" cy="2400592"/>
          </a:xfrm>
          <a:prstGeom prst="rect">
            <a:avLst/>
          </a:prstGeom>
          <a:noFill/>
          <a:ln>
            <a:noFill/>
          </a:ln>
        </p:spPr>
      </p:pic>
      <p:pic>
        <p:nvPicPr>
          <p:cNvPr id="470" name="Google Shape;470;p60" descr="WV Ethics Commission logo" title="WV Ethics Commission logo"/>
          <p:cNvPicPr preferRelativeResize="0"/>
          <p:nvPr/>
        </p:nvPicPr>
        <p:blipFill rotWithShape="1">
          <a:blip r:embed="rId4">
            <a:alphaModFix/>
          </a:blip>
          <a:srcRect/>
          <a:stretch/>
        </p:blipFill>
        <p:spPr>
          <a:xfrm>
            <a:off x="-12" y="27475"/>
            <a:ext cx="2037275" cy="1816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1"/>
          <p:cNvSpPr txBox="1">
            <a:spLocks noGrp="1"/>
          </p:cNvSpPr>
          <p:nvPr>
            <p:ph type="title"/>
          </p:nvPr>
        </p:nvSpPr>
        <p:spPr>
          <a:xfrm>
            <a:off x="1752598" y="228600"/>
            <a:ext cx="7010402" cy="14140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Prohibited Contracts</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Exceptions</a:t>
            </a:r>
            <a:br>
              <a:rPr lang="en-US" sz="4000" b="1">
                <a:solidFill>
                  <a:srgbClr val="1155CC"/>
                </a:solidFill>
                <a:latin typeface="Book Antiqua"/>
                <a:ea typeface="Book Antiqua"/>
                <a:cs typeface="Book Antiqua"/>
                <a:sym typeface="Book Antiqua"/>
              </a:rPr>
            </a:br>
            <a:endParaRPr sz="4000" b="1">
              <a:solidFill>
                <a:srgbClr val="1155CC"/>
              </a:solidFill>
              <a:latin typeface="Book Antiqua"/>
              <a:ea typeface="Book Antiqua"/>
              <a:cs typeface="Book Antiqua"/>
              <a:sym typeface="Book Antiqua"/>
            </a:endParaRPr>
          </a:p>
        </p:txBody>
      </p:sp>
      <p:sp>
        <p:nvSpPr>
          <p:cNvPr id="477" name="Google Shape;477;p61"/>
          <p:cNvSpPr txBox="1">
            <a:spLocks noGrp="1"/>
          </p:cNvSpPr>
          <p:nvPr>
            <p:ph type="body" idx="1"/>
          </p:nvPr>
        </p:nvSpPr>
        <p:spPr>
          <a:xfrm>
            <a:off x="0" y="2555275"/>
            <a:ext cx="5013600" cy="4302600"/>
          </a:xfrm>
          <a:prstGeom prst="rect">
            <a:avLst/>
          </a:prstGeom>
          <a:noFill/>
          <a:ln>
            <a:noFill/>
          </a:ln>
        </p:spPr>
        <p:txBody>
          <a:bodyPr spcFirstLastPara="1" wrap="square" lIns="91425" tIns="45700" rIns="91425" bIns="45700" anchor="ctr" anchorCtr="0">
            <a:noAutofit/>
          </a:bodyPr>
          <a:lstStyle/>
          <a:p>
            <a:pPr marL="457200" lvl="0" indent="-411653" algn="l" rtl="0">
              <a:lnSpc>
                <a:spcPct val="70000"/>
              </a:lnSpc>
              <a:spcBef>
                <a:spcPts val="1212"/>
              </a:spcBef>
              <a:spcAft>
                <a:spcPts val="0"/>
              </a:spcAft>
              <a:buClr>
                <a:srgbClr val="1155CC"/>
              </a:buClr>
              <a:buSzPts val="2883"/>
              <a:buFont typeface="Corbel"/>
              <a:buChar char="•"/>
            </a:pPr>
            <a:r>
              <a:rPr lang="en-US" sz="2883" b="1">
                <a:solidFill>
                  <a:srgbClr val="1155CC"/>
                </a:solidFill>
                <a:latin typeface="Corbel"/>
                <a:ea typeface="Corbel"/>
                <a:cs typeface="Corbel"/>
                <a:sym typeface="Corbel"/>
              </a:rPr>
              <a:t>$1,000 threshold </a:t>
            </a:r>
            <a:endParaRPr sz="2313" b="1">
              <a:solidFill>
                <a:srgbClr val="1155CC"/>
              </a:solidFill>
              <a:latin typeface="Corbel"/>
              <a:ea typeface="Corbel"/>
              <a:cs typeface="Corbel"/>
              <a:sym typeface="Corbel"/>
            </a:endParaRPr>
          </a:p>
          <a:p>
            <a:pPr marL="457200" lvl="0" indent="0" algn="l" rtl="0">
              <a:lnSpc>
                <a:spcPct val="70000"/>
              </a:lnSpc>
              <a:spcBef>
                <a:spcPts val="1212"/>
              </a:spcBef>
              <a:spcAft>
                <a:spcPts val="0"/>
              </a:spcAft>
              <a:buSzPts val="523"/>
              <a:buNone/>
            </a:pPr>
            <a:endParaRPr sz="2883" b="1">
              <a:solidFill>
                <a:srgbClr val="1155CC"/>
              </a:solidFill>
              <a:latin typeface="Corbel"/>
              <a:ea typeface="Corbel"/>
              <a:cs typeface="Corbel"/>
              <a:sym typeface="Corbel"/>
            </a:endParaRPr>
          </a:p>
          <a:p>
            <a:pPr marL="457200" lvl="0" indent="-411653" algn="l" rtl="0">
              <a:lnSpc>
                <a:spcPct val="70000"/>
              </a:lnSpc>
              <a:spcBef>
                <a:spcPts val="1212"/>
              </a:spcBef>
              <a:spcAft>
                <a:spcPts val="0"/>
              </a:spcAft>
              <a:buClr>
                <a:srgbClr val="1155CC"/>
              </a:buClr>
              <a:buSzPts val="2883"/>
              <a:buFont typeface="Corbel"/>
              <a:buChar char="•"/>
            </a:pPr>
            <a:r>
              <a:rPr lang="en-US" sz="2883" b="1">
                <a:solidFill>
                  <a:srgbClr val="1155CC"/>
                </a:solidFill>
                <a:highlight>
                  <a:schemeClr val="accent6"/>
                </a:highlight>
                <a:latin typeface="Corbel"/>
                <a:ea typeface="Corbel"/>
                <a:cs typeface="Corbel"/>
                <a:sym typeface="Corbel"/>
              </a:rPr>
              <a:t>Part-time appointed officials and legislators are not subject to prohibition </a:t>
            </a:r>
            <a:endParaRPr sz="2313" b="1">
              <a:solidFill>
                <a:srgbClr val="1155CC"/>
              </a:solidFill>
              <a:highlight>
                <a:schemeClr val="accent6"/>
              </a:highlight>
              <a:latin typeface="Corbel"/>
              <a:ea typeface="Corbel"/>
              <a:cs typeface="Corbel"/>
              <a:sym typeface="Corbel"/>
            </a:endParaRPr>
          </a:p>
          <a:p>
            <a:pPr marL="457200" lvl="0" indent="0" algn="l" rtl="0">
              <a:lnSpc>
                <a:spcPct val="70000"/>
              </a:lnSpc>
              <a:spcBef>
                <a:spcPts val="1212"/>
              </a:spcBef>
              <a:spcAft>
                <a:spcPts val="0"/>
              </a:spcAft>
              <a:buSzPts val="523"/>
              <a:buNone/>
            </a:pPr>
            <a:endParaRPr sz="2883" b="1">
              <a:solidFill>
                <a:srgbClr val="1155CC"/>
              </a:solidFill>
              <a:latin typeface="Corbel"/>
              <a:ea typeface="Corbel"/>
              <a:cs typeface="Corbel"/>
              <a:sym typeface="Corbel"/>
            </a:endParaRPr>
          </a:p>
          <a:p>
            <a:pPr marL="457200" lvl="0" indent="-411653" algn="l" rtl="0">
              <a:lnSpc>
                <a:spcPct val="70000"/>
              </a:lnSpc>
              <a:spcBef>
                <a:spcPts val="1212"/>
              </a:spcBef>
              <a:spcAft>
                <a:spcPts val="0"/>
              </a:spcAft>
              <a:buClr>
                <a:srgbClr val="1155CC"/>
              </a:buClr>
              <a:buSzPts val="2883"/>
              <a:buFont typeface="Corbel"/>
              <a:buChar char="•"/>
            </a:pPr>
            <a:r>
              <a:rPr lang="en-US" sz="2883" b="1">
                <a:solidFill>
                  <a:srgbClr val="1155CC"/>
                </a:solidFill>
                <a:latin typeface="Corbel"/>
                <a:ea typeface="Corbel"/>
                <a:cs typeface="Corbel"/>
                <a:sym typeface="Corbel"/>
              </a:rPr>
              <a:t>Public employment</a:t>
            </a:r>
            <a:endParaRPr sz="2883" b="1">
              <a:solidFill>
                <a:srgbClr val="1155CC"/>
              </a:solidFill>
              <a:latin typeface="Corbel"/>
              <a:ea typeface="Corbel"/>
              <a:cs typeface="Corbel"/>
              <a:sym typeface="Corbel"/>
            </a:endParaRPr>
          </a:p>
          <a:p>
            <a:pPr marL="0" lvl="0" indent="0" algn="l" rtl="0">
              <a:lnSpc>
                <a:spcPct val="70000"/>
              </a:lnSpc>
              <a:spcBef>
                <a:spcPts val="1212"/>
              </a:spcBef>
              <a:spcAft>
                <a:spcPts val="0"/>
              </a:spcAft>
              <a:buSzPts val="523"/>
              <a:buNone/>
            </a:pPr>
            <a:endParaRPr sz="3067" b="1">
              <a:solidFill>
                <a:srgbClr val="1155CC"/>
              </a:solidFill>
              <a:latin typeface="Corbel"/>
              <a:ea typeface="Corbel"/>
              <a:cs typeface="Corbel"/>
              <a:sym typeface="Corbel"/>
            </a:endParaRPr>
          </a:p>
          <a:p>
            <a:pPr marL="0" lvl="0" indent="0" algn="l" rtl="0">
              <a:lnSpc>
                <a:spcPct val="70000"/>
              </a:lnSpc>
              <a:spcBef>
                <a:spcPts val="1212"/>
              </a:spcBef>
              <a:spcAft>
                <a:spcPts val="0"/>
              </a:spcAft>
              <a:buSzPts val="523"/>
              <a:buNone/>
            </a:pPr>
            <a:r>
              <a:rPr lang="en-US" sz="2994" b="1">
                <a:solidFill>
                  <a:srgbClr val="1155CC"/>
                </a:solidFill>
                <a:highlight>
                  <a:schemeClr val="accent6"/>
                </a:highlight>
                <a:latin typeface="Corbel"/>
                <a:ea typeface="Corbel"/>
                <a:cs typeface="Corbel"/>
                <a:sym typeface="Corbel"/>
              </a:rPr>
              <a:t>But</a:t>
            </a:r>
            <a:r>
              <a:rPr lang="en-US" sz="2994" b="1">
                <a:solidFill>
                  <a:srgbClr val="1155CC"/>
                </a:solidFill>
                <a:latin typeface="Corbel"/>
                <a:ea typeface="Corbel"/>
                <a:cs typeface="Corbel"/>
                <a:sym typeface="Corbel"/>
              </a:rPr>
              <a:t> must recuse themselves if a conflict arises</a:t>
            </a:r>
            <a:endParaRPr sz="2994" b="1">
              <a:solidFill>
                <a:srgbClr val="1155CC"/>
              </a:solidFill>
              <a:latin typeface="Corbel"/>
              <a:ea typeface="Corbel"/>
              <a:cs typeface="Corbel"/>
              <a:sym typeface="Corbel"/>
            </a:endParaRPr>
          </a:p>
          <a:p>
            <a:pPr marL="82296" lvl="0" indent="0" algn="l" rtl="0">
              <a:lnSpc>
                <a:spcPct val="70000"/>
              </a:lnSpc>
              <a:spcBef>
                <a:spcPts val="1076"/>
              </a:spcBef>
              <a:spcAft>
                <a:spcPts val="0"/>
              </a:spcAft>
              <a:buClr>
                <a:srgbClr val="3891A7"/>
              </a:buClr>
              <a:buSzPts val="1929"/>
              <a:buNone/>
            </a:pPr>
            <a:endParaRPr sz="1630" b="1">
              <a:solidFill>
                <a:srgbClr val="1155CC"/>
              </a:solidFill>
              <a:latin typeface="Corbel"/>
              <a:ea typeface="Corbel"/>
              <a:cs typeface="Corbel"/>
              <a:sym typeface="Corbel"/>
            </a:endParaRPr>
          </a:p>
          <a:p>
            <a:pPr marL="285750" lvl="0" indent="-97917" algn="l" rtl="0">
              <a:lnSpc>
                <a:spcPct val="80000"/>
              </a:lnSpc>
              <a:spcBef>
                <a:spcPts val="1008"/>
              </a:spcBef>
              <a:spcAft>
                <a:spcPts val="0"/>
              </a:spcAft>
              <a:buSzPts val="1653"/>
              <a:buNone/>
            </a:pPr>
            <a:endParaRPr sz="1155">
              <a:latin typeface="Arial"/>
              <a:ea typeface="Arial"/>
              <a:cs typeface="Arial"/>
              <a:sym typeface="Arial"/>
            </a:endParaRPr>
          </a:p>
          <a:p>
            <a:pPr marL="285750" lvl="0" indent="-97917" algn="l" rtl="0">
              <a:lnSpc>
                <a:spcPct val="80000"/>
              </a:lnSpc>
              <a:spcBef>
                <a:spcPts val="1008"/>
              </a:spcBef>
              <a:spcAft>
                <a:spcPts val="0"/>
              </a:spcAft>
              <a:buSzPts val="1653"/>
              <a:buNone/>
            </a:pPr>
            <a:endParaRPr sz="1155" b="1">
              <a:latin typeface="Arial"/>
              <a:ea typeface="Arial"/>
              <a:cs typeface="Arial"/>
              <a:sym typeface="Arial"/>
            </a:endParaRPr>
          </a:p>
        </p:txBody>
      </p:sp>
      <p:sp>
        <p:nvSpPr>
          <p:cNvPr id="478" name="Google Shape;478;p61"/>
          <p:cNvSpPr txBox="1"/>
          <p:nvPr/>
        </p:nvSpPr>
        <p:spPr>
          <a:xfrm>
            <a:off x="3238499" y="1580918"/>
            <a:ext cx="4038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6B-2-5(d)</a:t>
            </a:r>
            <a:endParaRPr sz="1400" b="0" i="0" u="none" strike="noStrike" cap="none">
              <a:solidFill>
                <a:srgbClr val="7F6000"/>
              </a:solidFill>
              <a:latin typeface="Arial"/>
              <a:ea typeface="Arial"/>
              <a:cs typeface="Arial"/>
              <a:sym typeface="Arial"/>
            </a:endParaRPr>
          </a:p>
        </p:txBody>
      </p:sp>
      <p:pic>
        <p:nvPicPr>
          <p:cNvPr id="479" name="Google Shape;479;p61" descr="WV Ethics Commission logo" title="WV Ethics Commission logo"/>
          <p:cNvPicPr preferRelativeResize="0"/>
          <p:nvPr/>
        </p:nvPicPr>
        <p:blipFill rotWithShape="1">
          <a:blip r:embed="rId3">
            <a:alphaModFix/>
          </a:blip>
          <a:srcRect/>
          <a:stretch/>
        </p:blipFill>
        <p:spPr>
          <a:xfrm>
            <a:off x="-12" y="27425"/>
            <a:ext cx="2037275" cy="1816450"/>
          </a:xfrm>
          <a:prstGeom prst="rect">
            <a:avLst/>
          </a:prstGeom>
          <a:noFill/>
          <a:ln>
            <a:noFill/>
          </a:ln>
        </p:spPr>
      </p:pic>
      <p:pic>
        <p:nvPicPr>
          <p:cNvPr id="480" name="Google Shape;480;p61" descr="decorative image" title="man typing on a laptop with the word working behind him "/>
          <p:cNvPicPr preferRelativeResize="0"/>
          <p:nvPr/>
        </p:nvPicPr>
        <p:blipFill>
          <a:blip r:embed="rId4">
            <a:alphaModFix/>
          </a:blip>
          <a:stretch>
            <a:fillRect/>
          </a:stretch>
        </p:blipFill>
        <p:spPr>
          <a:xfrm>
            <a:off x="5166000" y="2102650"/>
            <a:ext cx="3825600" cy="35556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2"/>
          <p:cNvSpPr txBox="1">
            <a:spLocks noGrp="1"/>
          </p:cNvSpPr>
          <p:nvPr>
            <p:ph type="title"/>
          </p:nvPr>
        </p:nvSpPr>
        <p:spPr>
          <a:xfrm>
            <a:off x="982133" y="457201"/>
            <a:ext cx="7704600" cy="1554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b="1">
                <a:solidFill>
                  <a:srgbClr val="3C78D8"/>
                </a:solidFill>
                <a:latin typeface="Book Antiqua"/>
                <a:ea typeface="Book Antiqua"/>
                <a:cs typeface="Book Antiqua"/>
                <a:sym typeface="Book Antiqua"/>
              </a:rPr>
              <a:t>Prohibited County </a:t>
            </a:r>
            <a:br>
              <a:rPr lang="en-US" sz="3600" b="1">
                <a:solidFill>
                  <a:srgbClr val="3C78D8"/>
                </a:solidFill>
                <a:latin typeface="Book Antiqua"/>
                <a:ea typeface="Book Antiqua"/>
                <a:cs typeface="Book Antiqua"/>
                <a:sym typeface="Book Antiqua"/>
              </a:rPr>
            </a:br>
            <a:r>
              <a:rPr lang="en-US" sz="3600" b="1">
                <a:solidFill>
                  <a:srgbClr val="3C78D8"/>
                </a:solidFill>
                <a:latin typeface="Book Antiqua"/>
                <a:ea typeface="Book Antiqua"/>
                <a:cs typeface="Book Antiqua"/>
                <a:sym typeface="Book Antiqua"/>
              </a:rPr>
              <a:t>Contracts</a:t>
            </a:r>
            <a:br>
              <a:rPr lang="en-US" sz="3600" b="1">
                <a:solidFill>
                  <a:srgbClr val="345D7E"/>
                </a:solidFill>
              </a:rPr>
            </a:br>
            <a:endParaRPr sz="1800" b="1">
              <a:solidFill>
                <a:srgbClr val="BA8E2C"/>
              </a:solidFill>
            </a:endParaRPr>
          </a:p>
        </p:txBody>
      </p:sp>
      <p:sp>
        <p:nvSpPr>
          <p:cNvPr id="487" name="Google Shape;487;p62"/>
          <p:cNvSpPr txBox="1">
            <a:spLocks noGrp="1"/>
          </p:cNvSpPr>
          <p:nvPr>
            <p:ph type="body" idx="1"/>
          </p:nvPr>
        </p:nvSpPr>
        <p:spPr>
          <a:xfrm>
            <a:off x="1014108" y="2132697"/>
            <a:ext cx="7704600" cy="2713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610"/>
              <a:buNone/>
            </a:pPr>
            <a:r>
              <a:rPr lang="en-US" sz="2500" b="1">
                <a:solidFill>
                  <a:srgbClr val="3C78D8"/>
                </a:solidFill>
                <a:latin typeface="Corbel"/>
                <a:ea typeface="Corbel"/>
                <a:cs typeface="Corbel"/>
                <a:sym typeface="Corbel"/>
              </a:rPr>
              <a:t>W. Va. Code § 61-10-15 prohibits county officials from having financial interests, directly or indirectly, in a contract, including employment, over which their public position gives them voice, influence or control. </a:t>
            </a:r>
            <a:endParaRPr sz="2500" b="1">
              <a:solidFill>
                <a:srgbClr val="3C78D8"/>
              </a:solidFill>
              <a:latin typeface="Corbel"/>
              <a:ea typeface="Corbel"/>
              <a:cs typeface="Corbel"/>
              <a:sym typeface="Corbel"/>
            </a:endParaRPr>
          </a:p>
          <a:p>
            <a:pPr marL="0" lvl="0" indent="0" algn="l" rtl="0">
              <a:lnSpc>
                <a:spcPct val="100000"/>
              </a:lnSpc>
              <a:spcBef>
                <a:spcPts val="1080"/>
              </a:spcBef>
              <a:spcAft>
                <a:spcPts val="0"/>
              </a:spcAft>
              <a:buSzPts val="3480"/>
              <a:buNone/>
            </a:pPr>
            <a:endParaRPr b="1">
              <a:solidFill>
                <a:srgbClr val="3C78D8"/>
              </a:solidFill>
            </a:endParaRPr>
          </a:p>
        </p:txBody>
      </p:sp>
      <p:sp>
        <p:nvSpPr>
          <p:cNvPr id="488" name="Google Shape;488;p62"/>
          <p:cNvSpPr txBox="1"/>
          <p:nvPr/>
        </p:nvSpPr>
        <p:spPr>
          <a:xfrm>
            <a:off x="2815166" y="1706407"/>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7F6000"/>
                </a:solidFill>
                <a:latin typeface="Corbel"/>
                <a:ea typeface="Corbel"/>
                <a:cs typeface="Corbel"/>
                <a:sym typeface="Corbel"/>
              </a:rPr>
              <a:t>W. Va. Code § 61-10-15</a:t>
            </a:r>
            <a:endParaRPr sz="1400" b="0" i="0" u="none" strike="noStrike" cap="none">
              <a:solidFill>
                <a:srgbClr val="7F6000"/>
              </a:solidFill>
              <a:latin typeface="Arial"/>
              <a:ea typeface="Arial"/>
              <a:cs typeface="Arial"/>
              <a:sym typeface="Arial"/>
            </a:endParaRPr>
          </a:p>
        </p:txBody>
      </p:sp>
      <p:pic>
        <p:nvPicPr>
          <p:cNvPr id="489" name="Google Shape;489;p62" descr="Decorative image" title="Go straight to jail image of criminal kicked back to jail"/>
          <p:cNvPicPr preferRelativeResize="0"/>
          <p:nvPr/>
        </p:nvPicPr>
        <p:blipFill rotWithShape="1">
          <a:blip r:embed="rId3">
            <a:alphaModFix/>
          </a:blip>
          <a:srcRect/>
          <a:stretch/>
        </p:blipFill>
        <p:spPr>
          <a:xfrm>
            <a:off x="3228855" y="4492810"/>
            <a:ext cx="2514600" cy="1980492"/>
          </a:xfrm>
          <a:prstGeom prst="rect">
            <a:avLst/>
          </a:prstGeom>
          <a:noFill/>
          <a:ln>
            <a:noFill/>
          </a:ln>
        </p:spPr>
      </p:pic>
      <p:pic>
        <p:nvPicPr>
          <p:cNvPr id="490" name="Google Shape;490;p62" descr="WV Ethics Commission logo" title="WV Ethics Commission logo"/>
          <p:cNvPicPr preferRelativeResize="0"/>
          <p:nvPr/>
        </p:nvPicPr>
        <p:blipFill rotWithShape="1">
          <a:blip r:embed="rId4">
            <a:alphaModFix/>
          </a:blip>
          <a:srcRect/>
          <a:stretch/>
        </p:blipFill>
        <p:spPr>
          <a:xfrm>
            <a:off x="-12" y="27475"/>
            <a:ext cx="2037275" cy="181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30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3"/>
          <p:cNvSpPr txBox="1">
            <a:spLocks noGrp="1"/>
          </p:cNvSpPr>
          <p:nvPr>
            <p:ph type="title"/>
          </p:nvPr>
        </p:nvSpPr>
        <p:spPr>
          <a:xfrm>
            <a:off x="982183" y="521101"/>
            <a:ext cx="7704600" cy="1554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b="1">
                <a:solidFill>
                  <a:srgbClr val="3C78D8"/>
                </a:solidFill>
                <a:latin typeface="Book Antiqua"/>
                <a:ea typeface="Book Antiqua"/>
                <a:cs typeface="Book Antiqua"/>
                <a:sym typeface="Book Antiqua"/>
              </a:rPr>
              <a:t>Prohibited County </a:t>
            </a:r>
            <a:br>
              <a:rPr lang="en-US" sz="3600" b="1">
                <a:solidFill>
                  <a:srgbClr val="3C78D8"/>
                </a:solidFill>
                <a:latin typeface="Book Antiqua"/>
                <a:ea typeface="Book Antiqua"/>
                <a:cs typeface="Book Antiqua"/>
                <a:sym typeface="Book Antiqua"/>
              </a:rPr>
            </a:br>
            <a:r>
              <a:rPr lang="en-US" sz="3600" b="1">
                <a:solidFill>
                  <a:srgbClr val="3C78D8"/>
                </a:solidFill>
                <a:latin typeface="Book Antiqua"/>
                <a:ea typeface="Book Antiqua"/>
                <a:cs typeface="Book Antiqua"/>
                <a:sym typeface="Book Antiqua"/>
              </a:rPr>
              <a:t>Contracts and employment</a:t>
            </a:r>
            <a:br>
              <a:rPr lang="en-US" sz="3600" b="1">
                <a:solidFill>
                  <a:srgbClr val="3C78D8"/>
                </a:solidFill>
              </a:rPr>
            </a:br>
            <a:endParaRPr sz="1800" b="1">
              <a:solidFill>
                <a:srgbClr val="3C78D8"/>
              </a:solidFill>
            </a:endParaRPr>
          </a:p>
        </p:txBody>
      </p:sp>
      <p:sp>
        <p:nvSpPr>
          <p:cNvPr id="497" name="Google Shape;497;p63"/>
          <p:cNvSpPr txBox="1">
            <a:spLocks noGrp="1"/>
          </p:cNvSpPr>
          <p:nvPr>
            <p:ph type="body" idx="1"/>
          </p:nvPr>
        </p:nvSpPr>
        <p:spPr>
          <a:xfrm>
            <a:off x="50799" y="1755900"/>
            <a:ext cx="8712300" cy="4538700"/>
          </a:xfrm>
          <a:prstGeom prst="rect">
            <a:avLst/>
          </a:prstGeom>
          <a:noFill/>
          <a:ln>
            <a:noFill/>
          </a:ln>
        </p:spPr>
        <p:txBody>
          <a:bodyPr spcFirstLastPara="1" wrap="square" lIns="91425" tIns="45700" rIns="91425" bIns="45700" anchor="ctr" anchorCtr="0">
            <a:normAutofit fontScale="77500" lnSpcReduction="10000"/>
          </a:bodyPr>
          <a:lstStyle/>
          <a:p>
            <a:pPr marL="0" lvl="0" indent="0" algn="ctr" rtl="0">
              <a:spcBef>
                <a:spcPts val="0"/>
              </a:spcBef>
              <a:spcAft>
                <a:spcPts val="0"/>
              </a:spcAft>
              <a:buSzPct val="100000"/>
              <a:buNone/>
            </a:pPr>
            <a:r>
              <a:rPr lang="en-US" b="1">
                <a:solidFill>
                  <a:srgbClr val="7F6000"/>
                </a:solidFill>
                <a:latin typeface="Corbel"/>
                <a:ea typeface="Corbel"/>
                <a:cs typeface="Corbel"/>
                <a:sym typeface="Corbel"/>
              </a:rPr>
              <a:t>Voice, Influence, or Control</a:t>
            </a:r>
            <a:endParaRPr b="1">
              <a:solidFill>
                <a:srgbClr val="7F6000"/>
              </a:solidFill>
              <a:latin typeface="Corbel"/>
              <a:ea typeface="Corbel"/>
              <a:cs typeface="Corbel"/>
              <a:sym typeface="Corbel"/>
            </a:endParaRPr>
          </a:p>
          <a:p>
            <a:pPr marL="0" lvl="0" indent="0" algn="ctr" rtl="0">
              <a:spcBef>
                <a:spcPts val="0"/>
              </a:spcBef>
              <a:spcAft>
                <a:spcPts val="0"/>
              </a:spcAft>
              <a:buClr>
                <a:srgbClr val="BA8E2C"/>
              </a:buClr>
              <a:buSzPct val="100000"/>
              <a:buFont typeface="Corbel"/>
              <a:buNone/>
            </a:pPr>
            <a:endParaRPr b="1">
              <a:solidFill>
                <a:srgbClr val="BA8E2C"/>
              </a:solidFill>
              <a:latin typeface="Corbel"/>
              <a:ea typeface="Corbel"/>
              <a:cs typeface="Corbel"/>
              <a:sym typeface="Corbel"/>
            </a:endParaRPr>
          </a:p>
          <a:p>
            <a:pPr marL="0" lvl="0" indent="0" algn="ctr" rtl="0">
              <a:lnSpc>
                <a:spcPct val="100000"/>
              </a:lnSpc>
              <a:spcBef>
                <a:spcPts val="0"/>
              </a:spcBef>
              <a:spcAft>
                <a:spcPts val="0"/>
              </a:spcAft>
              <a:buSzPct val="193333"/>
              <a:buNone/>
            </a:pPr>
            <a:r>
              <a:rPr lang="en-US" b="1">
                <a:solidFill>
                  <a:srgbClr val="3366FF"/>
                </a:solidFill>
              </a:rPr>
              <a:t>County Commissioner Example</a:t>
            </a:r>
            <a:endParaRPr/>
          </a:p>
          <a:p>
            <a:pPr marL="0" lvl="0" indent="0" algn="l" rtl="0">
              <a:lnSpc>
                <a:spcPct val="100000"/>
              </a:lnSpc>
              <a:spcBef>
                <a:spcPts val="1008"/>
              </a:spcBef>
              <a:spcAft>
                <a:spcPts val="0"/>
              </a:spcAft>
              <a:buSzPct val="171103"/>
              <a:buNone/>
            </a:pPr>
            <a:r>
              <a:rPr lang="en-US" sz="2033" b="1">
                <a:solidFill>
                  <a:srgbClr val="1155CC"/>
                </a:solidFill>
              </a:rPr>
              <a:t>County Commissioners (and spouses) may not have contracts with or be employed by </a:t>
            </a:r>
            <a:endParaRPr sz="2033" b="1">
              <a:solidFill>
                <a:srgbClr val="1155CC"/>
              </a:solidFill>
            </a:endParaRPr>
          </a:p>
          <a:p>
            <a:pPr marL="457200" lvl="0" indent="0" algn="l" rtl="0">
              <a:lnSpc>
                <a:spcPct val="100000"/>
              </a:lnSpc>
              <a:spcBef>
                <a:spcPts val="1008"/>
              </a:spcBef>
              <a:spcAft>
                <a:spcPts val="0"/>
              </a:spcAft>
              <a:buNone/>
            </a:pPr>
            <a:endParaRPr sz="2033" b="1">
              <a:solidFill>
                <a:srgbClr val="1155CC"/>
              </a:solidFill>
            </a:endParaRPr>
          </a:p>
          <a:p>
            <a:pPr marL="457200" lvl="0" indent="0" algn="l" rtl="0">
              <a:lnSpc>
                <a:spcPct val="100000"/>
              </a:lnSpc>
              <a:spcBef>
                <a:spcPts val="1008"/>
              </a:spcBef>
              <a:spcAft>
                <a:spcPts val="0"/>
              </a:spcAft>
              <a:buNone/>
            </a:pPr>
            <a:r>
              <a:rPr lang="en-US" sz="2033" b="1">
                <a:solidFill>
                  <a:srgbClr val="1155CC"/>
                </a:solidFill>
              </a:rPr>
              <a:t>Any County Office, e.g., Assessor’s Office, Sheriff’s, Clerk’s Office.</a:t>
            </a:r>
            <a:endParaRPr sz="2033" b="1">
              <a:solidFill>
                <a:srgbClr val="1155CC"/>
              </a:solidFill>
            </a:endParaRPr>
          </a:p>
          <a:p>
            <a:pPr marL="457200" lvl="0" indent="0" algn="l" rtl="0">
              <a:lnSpc>
                <a:spcPct val="100000"/>
              </a:lnSpc>
              <a:spcBef>
                <a:spcPts val="1008"/>
              </a:spcBef>
              <a:spcAft>
                <a:spcPts val="0"/>
              </a:spcAft>
              <a:buSzPct val="138791"/>
              <a:buNone/>
            </a:pPr>
            <a:endParaRPr sz="2033" b="1">
              <a:solidFill>
                <a:srgbClr val="1155CC"/>
              </a:solidFill>
            </a:endParaRPr>
          </a:p>
          <a:p>
            <a:pPr marL="457200" lvl="0" indent="0" algn="l" rtl="0">
              <a:lnSpc>
                <a:spcPct val="100000"/>
              </a:lnSpc>
              <a:spcBef>
                <a:spcPts val="1008"/>
              </a:spcBef>
              <a:spcAft>
                <a:spcPts val="0"/>
              </a:spcAft>
              <a:buNone/>
            </a:pPr>
            <a:r>
              <a:rPr lang="en-US" sz="2033" b="1">
                <a:solidFill>
                  <a:srgbClr val="1155CC"/>
                </a:solidFill>
              </a:rPr>
              <a:t>Appointment power- A board or commission whose board members were appointed by the county commission, e.g., county parks board and building authority. </a:t>
            </a:r>
            <a:endParaRPr sz="2033" b="1">
              <a:solidFill>
                <a:srgbClr val="1155CC"/>
              </a:solidFill>
            </a:endParaRPr>
          </a:p>
          <a:p>
            <a:pPr marL="457200" lvl="0" indent="0" algn="l" rtl="0">
              <a:lnSpc>
                <a:spcPct val="100000"/>
              </a:lnSpc>
              <a:spcBef>
                <a:spcPts val="1008"/>
              </a:spcBef>
              <a:spcAft>
                <a:spcPts val="0"/>
              </a:spcAft>
              <a:buSzPct val="138791"/>
              <a:buNone/>
            </a:pPr>
            <a:endParaRPr sz="2033" b="1">
              <a:solidFill>
                <a:srgbClr val="1155CC"/>
              </a:solidFill>
            </a:endParaRPr>
          </a:p>
          <a:p>
            <a:pPr marL="457200" lvl="0" indent="0" algn="l" rtl="0">
              <a:lnSpc>
                <a:spcPct val="100000"/>
              </a:lnSpc>
              <a:spcBef>
                <a:spcPts val="1008"/>
              </a:spcBef>
              <a:spcAft>
                <a:spcPts val="0"/>
              </a:spcAft>
              <a:buNone/>
            </a:pPr>
            <a:r>
              <a:rPr lang="en-US" sz="2033" b="1">
                <a:solidFill>
                  <a:srgbClr val="1155CC"/>
                </a:solidFill>
              </a:rPr>
              <a:t>Appropriations - A non profit to which the county commission contributes 7% of the nonprofit’s budget.  County funds may not be used to directly fund the county commissioner’s employment position with the nonprofit.   </a:t>
            </a:r>
            <a:r>
              <a:rPr lang="en-US" sz="2033" b="1" u="sng">
                <a:solidFill>
                  <a:srgbClr val="1155CC"/>
                </a:solidFill>
                <a:hlinkClick r:id="rId3">
                  <a:extLst>
                    <a:ext uri="{A12FA001-AC4F-418D-AE19-62706E023703}">
                      <ahyp:hlinkClr xmlns:ahyp="http://schemas.microsoft.com/office/drawing/2018/hyperlinkcolor" val="tx"/>
                    </a:ext>
                  </a:extLst>
                </a:hlinkClick>
              </a:rPr>
              <a:t> 2023-12</a:t>
            </a:r>
            <a:endParaRPr sz="2033" b="1">
              <a:solidFill>
                <a:srgbClr val="1155CC"/>
              </a:solidFill>
            </a:endParaRPr>
          </a:p>
          <a:p>
            <a:pPr marL="0" lvl="0" indent="0" algn="l" rtl="0">
              <a:lnSpc>
                <a:spcPct val="100000"/>
              </a:lnSpc>
              <a:spcBef>
                <a:spcPts val="1008"/>
              </a:spcBef>
              <a:spcAft>
                <a:spcPts val="0"/>
              </a:spcAft>
              <a:buClr>
                <a:srgbClr val="548BB7"/>
              </a:buClr>
              <a:buSzPct val="140331"/>
              <a:buNone/>
            </a:pPr>
            <a:endParaRPr sz="2289"/>
          </a:p>
          <a:p>
            <a:pPr marL="0" lvl="0" indent="0" algn="l" rtl="0">
              <a:lnSpc>
                <a:spcPct val="100000"/>
              </a:lnSpc>
              <a:spcBef>
                <a:spcPts val="1008"/>
              </a:spcBef>
              <a:spcAft>
                <a:spcPts val="0"/>
              </a:spcAft>
              <a:buSzPct val="193333"/>
              <a:buNone/>
            </a:pPr>
            <a:endParaRPr/>
          </a:p>
        </p:txBody>
      </p:sp>
      <p:pic>
        <p:nvPicPr>
          <p:cNvPr id="498" name="Google Shape;498;p63" descr="WV Ethics Commission logo" title="WV Ethics Commission logo"/>
          <p:cNvPicPr preferRelativeResize="0"/>
          <p:nvPr/>
        </p:nvPicPr>
        <p:blipFill rotWithShape="1">
          <a:blip r:embed="rId4">
            <a:alphaModFix/>
          </a:blip>
          <a:srcRect/>
          <a:stretch/>
        </p:blipFill>
        <p:spPr>
          <a:xfrm>
            <a:off x="50788" y="100875"/>
            <a:ext cx="2037275" cy="18164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4"/>
          <p:cNvSpPr txBox="1">
            <a:spLocks noGrp="1"/>
          </p:cNvSpPr>
          <p:nvPr>
            <p:ph type="title"/>
          </p:nvPr>
        </p:nvSpPr>
        <p:spPr>
          <a:xfrm>
            <a:off x="1943100" y="84501"/>
            <a:ext cx="7010400" cy="1797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a:solidFill>
                  <a:srgbClr val="345D7E"/>
                </a:solidFill>
                <a:latin typeface="Book Antiqua"/>
                <a:ea typeface="Book Antiqua"/>
                <a:cs typeface="Book Antiqua"/>
                <a:sym typeface="Book Antiqua"/>
              </a:rPr>
            </a:br>
            <a:r>
              <a:rPr lang="en-US" sz="3800" b="1">
                <a:solidFill>
                  <a:srgbClr val="1155CC"/>
                </a:solidFill>
                <a:latin typeface="Book Antiqua"/>
                <a:ea typeface="Book Antiqua"/>
                <a:cs typeface="Book Antiqua"/>
                <a:sym typeface="Book Antiqua"/>
              </a:rPr>
              <a:t>Prohibited County </a:t>
            </a:r>
            <a:br>
              <a:rPr lang="en-US" sz="3800" b="1">
                <a:solidFill>
                  <a:srgbClr val="1155CC"/>
                </a:solidFill>
                <a:latin typeface="Book Antiqua"/>
                <a:ea typeface="Book Antiqua"/>
                <a:cs typeface="Book Antiqua"/>
                <a:sym typeface="Book Antiqua"/>
              </a:rPr>
            </a:br>
            <a:r>
              <a:rPr lang="en-US" sz="3800" b="1">
                <a:solidFill>
                  <a:srgbClr val="1155CC"/>
                </a:solidFill>
                <a:latin typeface="Book Antiqua"/>
                <a:ea typeface="Book Antiqua"/>
                <a:cs typeface="Book Antiqua"/>
                <a:sym typeface="Book Antiqua"/>
              </a:rPr>
              <a:t>Contracts</a:t>
            </a:r>
            <a:br>
              <a:rPr lang="en-US" sz="3800" b="1">
                <a:solidFill>
                  <a:srgbClr val="1155CC"/>
                </a:solidFill>
                <a:latin typeface="Book Antiqua"/>
                <a:ea typeface="Book Antiqua"/>
                <a:cs typeface="Book Antiqua"/>
                <a:sym typeface="Book Antiqua"/>
              </a:rPr>
            </a:br>
            <a:r>
              <a:rPr lang="en-US" sz="3800" b="1">
                <a:solidFill>
                  <a:srgbClr val="1155CC"/>
                </a:solidFill>
                <a:latin typeface="Book Antiqua"/>
                <a:ea typeface="Book Antiqua"/>
                <a:cs typeface="Book Antiqua"/>
                <a:sym typeface="Book Antiqua"/>
              </a:rPr>
              <a:t>Exceptions</a:t>
            </a:r>
            <a:br>
              <a:rPr lang="en-US" sz="3800" b="1">
                <a:solidFill>
                  <a:srgbClr val="1155CC"/>
                </a:solidFill>
                <a:latin typeface="Book Antiqua"/>
                <a:ea typeface="Book Antiqua"/>
                <a:cs typeface="Book Antiqua"/>
                <a:sym typeface="Book Antiqua"/>
              </a:rPr>
            </a:br>
            <a:endParaRPr sz="3800" b="1">
              <a:solidFill>
                <a:srgbClr val="1155CC"/>
              </a:solidFill>
              <a:latin typeface="Book Antiqua"/>
              <a:ea typeface="Book Antiqua"/>
              <a:cs typeface="Book Antiqua"/>
              <a:sym typeface="Book Antiqua"/>
            </a:endParaRPr>
          </a:p>
        </p:txBody>
      </p:sp>
      <p:sp>
        <p:nvSpPr>
          <p:cNvPr id="505" name="Google Shape;505;p64"/>
          <p:cNvSpPr txBox="1">
            <a:spLocks noGrp="1"/>
          </p:cNvSpPr>
          <p:nvPr>
            <p:ph type="body" idx="1"/>
          </p:nvPr>
        </p:nvSpPr>
        <p:spPr>
          <a:xfrm>
            <a:off x="335775" y="2209800"/>
            <a:ext cx="7776300" cy="4648200"/>
          </a:xfrm>
          <a:prstGeom prst="rect">
            <a:avLst/>
          </a:prstGeom>
          <a:noFill/>
          <a:ln>
            <a:noFill/>
          </a:ln>
        </p:spPr>
        <p:txBody>
          <a:bodyPr spcFirstLastPara="1" wrap="square" lIns="91425" tIns="45700" rIns="91425" bIns="45700" anchor="ctr" anchorCtr="0">
            <a:normAutofit fontScale="25000" lnSpcReduction="20000"/>
          </a:bodyPr>
          <a:lstStyle/>
          <a:p>
            <a:pPr marL="285750" lvl="0" indent="-97917" algn="l" rtl="0">
              <a:lnSpc>
                <a:spcPct val="100000"/>
              </a:lnSpc>
              <a:spcBef>
                <a:spcPts val="0"/>
              </a:spcBef>
              <a:spcAft>
                <a:spcPts val="0"/>
              </a:spcAft>
              <a:buSzPct val="193333"/>
              <a:buNone/>
            </a:pPr>
            <a:endParaRPr b="1">
              <a:latin typeface="Arial"/>
              <a:ea typeface="Arial"/>
              <a:cs typeface="Arial"/>
              <a:sym typeface="Arial"/>
            </a:endParaRPr>
          </a:p>
          <a:p>
            <a:pPr marL="82296" lvl="0" indent="0" algn="l" rtl="0">
              <a:lnSpc>
                <a:spcPct val="100000"/>
              </a:lnSpc>
              <a:spcBef>
                <a:spcPts val="1076"/>
              </a:spcBef>
              <a:spcAft>
                <a:spcPts val="0"/>
              </a:spcAft>
              <a:buSzPct val="134859"/>
              <a:buNone/>
            </a:pPr>
            <a:endParaRPr sz="3010" b="1">
              <a:solidFill>
                <a:schemeClr val="dk1"/>
              </a:solidFill>
              <a:latin typeface="Corbel"/>
              <a:ea typeface="Corbel"/>
              <a:cs typeface="Corbel"/>
              <a:sym typeface="Corbel"/>
            </a:endParaRPr>
          </a:p>
          <a:p>
            <a:pPr marL="285750" lvl="0" indent="-152400" algn="l" rtl="0">
              <a:lnSpc>
                <a:spcPct val="90000"/>
              </a:lnSpc>
              <a:spcBef>
                <a:spcPts val="1246"/>
              </a:spcBef>
              <a:spcAft>
                <a:spcPts val="0"/>
              </a:spcAft>
              <a:buClr>
                <a:schemeClr val="dk1"/>
              </a:buClr>
              <a:buSzPct val="100000"/>
              <a:buFont typeface="Corbel"/>
              <a:buChar char="•"/>
            </a:pPr>
            <a:r>
              <a:rPr lang="en-US" sz="9600" b="1">
                <a:solidFill>
                  <a:schemeClr val="dk1"/>
                </a:solidFill>
                <a:highlight>
                  <a:srgbClr val="FFFF00"/>
                </a:highlight>
                <a:latin typeface="Corbel"/>
                <a:ea typeface="Corbel"/>
                <a:cs typeface="Corbel"/>
                <a:sym typeface="Corbel"/>
              </a:rPr>
              <a:t>Spouses </a:t>
            </a:r>
            <a:r>
              <a:rPr lang="en-US" sz="9600" b="1">
                <a:solidFill>
                  <a:schemeClr val="dk1"/>
                </a:solidFill>
                <a:latin typeface="Corbel"/>
                <a:ea typeface="Corbel"/>
                <a:cs typeface="Corbel"/>
                <a:sym typeface="Corbel"/>
              </a:rPr>
              <a:t>may be employed in the </a:t>
            </a:r>
            <a:r>
              <a:rPr lang="en-US" sz="9600" b="1">
                <a:solidFill>
                  <a:schemeClr val="dk1"/>
                </a:solidFill>
                <a:highlight>
                  <a:srgbClr val="FFFF00"/>
                </a:highlight>
                <a:latin typeface="Corbel"/>
                <a:ea typeface="Corbel"/>
                <a:cs typeface="Corbel"/>
                <a:sym typeface="Corbel"/>
              </a:rPr>
              <a:t>public schools</a:t>
            </a:r>
            <a:r>
              <a:rPr lang="en-US" sz="9600" b="1">
                <a:solidFill>
                  <a:schemeClr val="dk1"/>
                </a:solidFill>
                <a:latin typeface="Corbel"/>
                <a:ea typeface="Corbel"/>
                <a:cs typeface="Corbel"/>
                <a:sym typeface="Corbel"/>
              </a:rPr>
              <a:t> as principals, teachers and service personnel, and may be licensed</a:t>
            </a:r>
            <a:r>
              <a:rPr lang="en-US" sz="9600" b="1">
                <a:solidFill>
                  <a:schemeClr val="dk1"/>
                </a:solidFill>
                <a:highlight>
                  <a:srgbClr val="FFFF00"/>
                </a:highlight>
                <a:latin typeface="Corbel"/>
                <a:ea typeface="Corbel"/>
                <a:cs typeface="Corbel"/>
                <a:sym typeface="Corbel"/>
              </a:rPr>
              <a:t> health care providers at government- </a:t>
            </a:r>
            <a:r>
              <a:rPr lang="en-US" sz="9600" b="1">
                <a:solidFill>
                  <a:schemeClr val="dk1"/>
                </a:solidFill>
                <a:latin typeface="Corbel"/>
                <a:ea typeface="Corbel"/>
                <a:cs typeface="Corbel"/>
                <a:sym typeface="Corbel"/>
              </a:rPr>
              <a:t>owned </a:t>
            </a:r>
            <a:r>
              <a:rPr lang="en-US" sz="9600" b="1">
                <a:solidFill>
                  <a:schemeClr val="dk1"/>
                </a:solidFill>
                <a:highlight>
                  <a:srgbClr val="FFFF00"/>
                </a:highlight>
                <a:latin typeface="Corbel"/>
                <a:ea typeface="Corbel"/>
                <a:cs typeface="Corbel"/>
                <a:sym typeface="Corbel"/>
              </a:rPr>
              <a:t>hospitals</a:t>
            </a:r>
            <a:r>
              <a:rPr lang="en-US" sz="9600" b="1">
                <a:solidFill>
                  <a:schemeClr val="dk1"/>
                </a:solidFill>
                <a:latin typeface="Corbel"/>
                <a:ea typeface="Corbel"/>
                <a:cs typeface="Corbel"/>
                <a:sym typeface="Corbel"/>
              </a:rPr>
              <a:t>.  </a:t>
            </a:r>
            <a:r>
              <a:rPr lang="en-US" sz="9600" b="1" u="sng">
                <a:solidFill>
                  <a:schemeClr val="dk1"/>
                </a:solidFill>
                <a:latin typeface="Corbel"/>
                <a:ea typeface="Corbel"/>
                <a:cs typeface="Corbel"/>
                <a:sym typeface="Corbel"/>
                <a:hlinkClick r:id="rId3">
                  <a:extLst>
                    <a:ext uri="{A12FA001-AC4F-418D-AE19-62706E023703}">
                      <ahyp:hlinkClr xmlns:ahyp="http://schemas.microsoft.com/office/drawing/2018/hyperlinkcolor" val="tx"/>
                    </a:ext>
                  </a:extLst>
                </a:hlinkClick>
              </a:rPr>
              <a:t>2023-04</a:t>
            </a:r>
            <a:r>
              <a:rPr lang="en-US" sz="9600" b="1">
                <a:solidFill>
                  <a:schemeClr val="dk1"/>
                </a:solidFill>
                <a:latin typeface="Corbel"/>
                <a:ea typeface="Corbel"/>
                <a:cs typeface="Corbel"/>
                <a:sym typeface="Corbel"/>
              </a:rPr>
              <a:t> A county commissioner’s spouse may be employed by the county ambulance service as a licensed emergency medical technician or paramedic.</a:t>
            </a:r>
            <a:endParaRPr sz="9600" b="1">
              <a:solidFill>
                <a:schemeClr val="dk1"/>
              </a:solidFill>
              <a:latin typeface="Corbel"/>
              <a:ea typeface="Corbel"/>
              <a:cs typeface="Corbel"/>
              <a:sym typeface="Corbel"/>
            </a:endParaRPr>
          </a:p>
          <a:p>
            <a:pPr marL="285750" lvl="0" indent="-152400" algn="l" rtl="0">
              <a:lnSpc>
                <a:spcPct val="90000"/>
              </a:lnSpc>
              <a:spcBef>
                <a:spcPts val="1246"/>
              </a:spcBef>
              <a:spcAft>
                <a:spcPts val="0"/>
              </a:spcAft>
              <a:buClr>
                <a:schemeClr val="dk1"/>
              </a:buClr>
              <a:buSzPct val="100000"/>
              <a:buFont typeface="Corbel"/>
              <a:buChar char="•"/>
            </a:pPr>
            <a:r>
              <a:rPr lang="en-US" sz="9600" b="1">
                <a:solidFill>
                  <a:schemeClr val="dk1"/>
                </a:solidFill>
                <a:latin typeface="Corbel"/>
                <a:ea typeface="Corbel"/>
                <a:cs typeface="Corbel"/>
                <a:sym typeface="Corbel"/>
              </a:rPr>
              <a:t>County</a:t>
            </a:r>
            <a:r>
              <a:rPr lang="en-US" sz="9600" b="1">
                <a:solidFill>
                  <a:schemeClr val="dk1"/>
                </a:solidFill>
                <a:highlight>
                  <a:srgbClr val="FFFF00"/>
                </a:highlight>
                <a:latin typeface="Corbel"/>
                <a:ea typeface="Corbel"/>
                <a:cs typeface="Corbel"/>
                <a:sym typeface="Corbel"/>
              </a:rPr>
              <a:t> official </a:t>
            </a:r>
            <a:r>
              <a:rPr lang="en-US" sz="9600" b="1">
                <a:solidFill>
                  <a:schemeClr val="dk1"/>
                </a:solidFill>
                <a:latin typeface="Corbel"/>
                <a:ea typeface="Corbel"/>
                <a:cs typeface="Corbel"/>
                <a:sym typeface="Corbel"/>
              </a:rPr>
              <a:t>may work for a county vendor as a </a:t>
            </a:r>
            <a:r>
              <a:rPr lang="en-US" sz="9600" b="1">
                <a:solidFill>
                  <a:schemeClr val="dk1"/>
                </a:solidFill>
                <a:highlight>
                  <a:srgbClr val="FFFF00"/>
                </a:highlight>
                <a:latin typeface="Corbel"/>
                <a:ea typeface="Corbel"/>
                <a:cs typeface="Corbel"/>
                <a:sym typeface="Corbel"/>
              </a:rPr>
              <a:t>salaried employee</a:t>
            </a:r>
            <a:r>
              <a:rPr lang="en-US" sz="9600" b="1">
                <a:solidFill>
                  <a:schemeClr val="dk1"/>
                </a:solidFill>
                <a:latin typeface="Corbel"/>
                <a:ea typeface="Corbel"/>
                <a:cs typeface="Corbel"/>
                <a:sym typeface="Corbel"/>
              </a:rPr>
              <a:t>  if the employee meets the five criteria found in W. Va. Code § 61-10-15(e). (No commission, not owner, etc.)  </a:t>
            </a:r>
            <a:endParaRPr sz="9600" b="1">
              <a:solidFill>
                <a:schemeClr val="dk1"/>
              </a:solidFill>
              <a:latin typeface="Corbel"/>
              <a:ea typeface="Corbel"/>
              <a:cs typeface="Corbel"/>
              <a:sym typeface="Corbel"/>
            </a:endParaRPr>
          </a:p>
          <a:p>
            <a:pPr marL="285750" lvl="0" indent="-152400" algn="l" rtl="0">
              <a:lnSpc>
                <a:spcPct val="90000"/>
              </a:lnSpc>
              <a:spcBef>
                <a:spcPts val="1246"/>
              </a:spcBef>
              <a:spcAft>
                <a:spcPts val="0"/>
              </a:spcAft>
              <a:buClr>
                <a:schemeClr val="dk1"/>
              </a:buClr>
              <a:buSzPct val="100000"/>
              <a:buFont typeface="Corbel"/>
              <a:buChar char="•"/>
            </a:pPr>
            <a:r>
              <a:rPr lang="en-US" sz="9600" b="1">
                <a:solidFill>
                  <a:schemeClr val="dk1"/>
                </a:solidFill>
                <a:latin typeface="Corbel"/>
                <a:ea typeface="Corbel"/>
                <a:cs typeface="Corbel"/>
                <a:sym typeface="Corbel"/>
              </a:rPr>
              <a:t>contracts for </a:t>
            </a:r>
            <a:r>
              <a:rPr lang="en-US" sz="9600" b="1">
                <a:solidFill>
                  <a:schemeClr val="dk1"/>
                </a:solidFill>
                <a:highlight>
                  <a:srgbClr val="FFFF00"/>
                </a:highlight>
                <a:latin typeface="Corbel"/>
                <a:ea typeface="Corbel"/>
                <a:cs typeface="Corbel"/>
                <a:sym typeface="Corbel"/>
              </a:rPr>
              <a:t>goods</a:t>
            </a:r>
            <a:r>
              <a:rPr lang="en-US" sz="9600" b="1">
                <a:solidFill>
                  <a:schemeClr val="dk1"/>
                </a:solidFill>
                <a:latin typeface="Corbel"/>
                <a:ea typeface="Corbel"/>
                <a:cs typeface="Corbel"/>
                <a:sym typeface="Corbel"/>
              </a:rPr>
              <a:t> and supplies if the county official is the </a:t>
            </a:r>
            <a:r>
              <a:rPr lang="en-US" sz="9600" b="1">
                <a:solidFill>
                  <a:schemeClr val="dk1"/>
                </a:solidFill>
                <a:highlight>
                  <a:srgbClr val="FFFF00"/>
                </a:highlight>
                <a:latin typeface="Corbel"/>
                <a:ea typeface="Corbel"/>
                <a:cs typeface="Corbel"/>
                <a:sym typeface="Corbel"/>
              </a:rPr>
              <a:t>lowest bidder</a:t>
            </a:r>
            <a:r>
              <a:rPr lang="en-US" sz="9600" b="1">
                <a:solidFill>
                  <a:schemeClr val="dk1"/>
                </a:solidFill>
                <a:latin typeface="Corbel"/>
                <a:ea typeface="Corbel"/>
                <a:cs typeface="Corbel"/>
                <a:sym typeface="Corbel"/>
              </a:rPr>
              <a:t>, gets opinion from Commission, and meet other conditions.  </a:t>
            </a:r>
            <a:endParaRPr sz="9600" b="1">
              <a:solidFill>
                <a:schemeClr val="dk1"/>
              </a:solidFill>
              <a:latin typeface="Corbel"/>
              <a:ea typeface="Corbel"/>
              <a:cs typeface="Corbel"/>
              <a:sym typeface="Corbel"/>
            </a:endParaRPr>
          </a:p>
          <a:p>
            <a:pPr marL="285750" lvl="0" indent="-152400" algn="l" rtl="0">
              <a:lnSpc>
                <a:spcPct val="90000"/>
              </a:lnSpc>
              <a:spcBef>
                <a:spcPts val="1246"/>
              </a:spcBef>
              <a:spcAft>
                <a:spcPts val="0"/>
              </a:spcAft>
              <a:buClr>
                <a:schemeClr val="dk1"/>
              </a:buClr>
              <a:buSzPct val="100000"/>
              <a:buFont typeface="Corbel"/>
              <a:buChar char="•"/>
            </a:pPr>
            <a:r>
              <a:rPr lang="en-US" sz="9600" b="1">
                <a:solidFill>
                  <a:schemeClr val="dk1"/>
                </a:solidFill>
                <a:latin typeface="Corbel"/>
                <a:ea typeface="Corbel"/>
                <a:cs typeface="Corbel"/>
                <a:sym typeface="Corbel"/>
              </a:rPr>
              <a:t> County official (and spouses) may work for </a:t>
            </a:r>
            <a:r>
              <a:rPr lang="en-US" sz="9600" b="1">
                <a:solidFill>
                  <a:schemeClr val="dk1"/>
                </a:solidFill>
                <a:highlight>
                  <a:srgbClr val="FFFF00"/>
                </a:highlight>
                <a:latin typeface="Corbel"/>
                <a:ea typeface="Corbel"/>
                <a:cs typeface="Corbel"/>
                <a:sym typeface="Corbel"/>
              </a:rPr>
              <a:t>banks </a:t>
            </a:r>
            <a:r>
              <a:rPr lang="en-US" sz="9600" b="1">
                <a:solidFill>
                  <a:schemeClr val="dk1"/>
                </a:solidFill>
                <a:latin typeface="Corbel"/>
                <a:ea typeface="Corbel"/>
                <a:cs typeface="Corbel"/>
                <a:sym typeface="Corbel"/>
              </a:rPr>
              <a:t>regardless of a county’s fiduciary interests in the bank.</a:t>
            </a:r>
            <a:endParaRPr sz="9600" b="1">
              <a:solidFill>
                <a:schemeClr val="dk1"/>
              </a:solidFill>
              <a:latin typeface="Corbel"/>
              <a:ea typeface="Corbel"/>
              <a:cs typeface="Corbel"/>
              <a:sym typeface="Corbel"/>
            </a:endParaRPr>
          </a:p>
          <a:p>
            <a:pPr marL="285750" lvl="0" indent="0" algn="l" rtl="0">
              <a:lnSpc>
                <a:spcPct val="90000"/>
              </a:lnSpc>
              <a:spcBef>
                <a:spcPts val="1246"/>
              </a:spcBef>
              <a:spcAft>
                <a:spcPts val="0"/>
              </a:spcAft>
              <a:buClr>
                <a:srgbClr val="BA8E2C"/>
              </a:buClr>
              <a:buSzPct val="137388"/>
              <a:buFont typeface="Arial"/>
              <a:buNone/>
            </a:pPr>
            <a:endParaRPr sz="4009" b="1">
              <a:solidFill>
                <a:srgbClr val="3C78D8"/>
              </a:solidFill>
            </a:endParaRPr>
          </a:p>
          <a:p>
            <a:pPr marL="82296" lvl="0" indent="0" algn="l" rtl="0">
              <a:lnSpc>
                <a:spcPct val="90000"/>
              </a:lnSpc>
              <a:spcBef>
                <a:spcPts val="1076"/>
              </a:spcBef>
              <a:spcAft>
                <a:spcPts val="0"/>
              </a:spcAft>
              <a:buClr>
                <a:srgbClr val="3891A7"/>
              </a:buClr>
              <a:buSzPct val="145000"/>
              <a:buNone/>
            </a:pPr>
            <a:endParaRPr sz="2800">
              <a:solidFill>
                <a:srgbClr val="000000"/>
              </a:solidFill>
            </a:endParaRPr>
          </a:p>
          <a:p>
            <a:pPr marL="285750" lvl="0" indent="-97917" algn="l" rtl="0">
              <a:lnSpc>
                <a:spcPct val="100000"/>
              </a:lnSpc>
              <a:spcBef>
                <a:spcPts val="1008"/>
              </a:spcBef>
              <a:spcAft>
                <a:spcPts val="0"/>
              </a:spcAft>
              <a:buSzPct val="193333"/>
              <a:buNone/>
            </a:pPr>
            <a:endParaRPr b="1">
              <a:latin typeface="Arial"/>
              <a:ea typeface="Arial"/>
              <a:cs typeface="Arial"/>
              <a:sym typeface="Arial"/>
            </a:endParaRPr>
          </a:p>
          <a:p>
            <a:pPr marL="285750" lvl="0" indent="-97917" algn="l" rtl="0">
              <a:lnSpc>
                <a:spcPct val="100000"/>
              </a:lnSpc>
              <a:spcBef>
                <a:spcPts val="1008"/>
              </a:spcBef>
              <a:spcAft>
                <a:spcPts val="0"/>
              </a:spcAft>
              <a:buSzPct val="193333"/>
              <a:buNone/>
            </a:pPr>
            <a:endParaRPr b="1">
              <a:latin typeface="Arial"/>
              <a:ea typeface="Arial"/>
              <a:cs typeface="Arial"/>
              <a:sym typeface="Arial"/>
            </a:endParaRPr>
          </a:p>
        </p:txBody>
      </p:sp>
      <p:pic>
        <p:nvPicPr>
          <p:cNvPr id="506" name="Google Shape;506;p64" descr="thumbs up" title="thumbs up"/>
          <p:cNvPicPr preferRelativeResize="0"/>
          <p:nvPr/>
        </p:nvPicPr>
        <p:blipFill rotWithShape="1">
          <a:blip r:embed="rId4">
            <a:alphaModFix/>
          </a:blip>
          <a:srcRect/>
          <a:stretch/>
        </p:blipFill>
        <p:spPr>
          <a:xfrm>
            <a:off x="7316700" y="883850"/>
            <a:ext cx="1742250" cy="1554675"/>
          </a:xfrm>
          <a:prstGeom prst="rect">
            <a:avLst/>
          </a:prstGeom>
          <a:noFill/>
          <a:ln>
            <a:noFill/>
          </a:ln>
        </p:spPr>
      </p:pic>
      <p:pic>
        <p:nvPicPr>
          <p:cNvPr id="507" name="Google Shape;507;p64" descr="WV Ethics Commission logo" title="WV Ethics Commission logo"/>
          <p:cNvPicPr preferRelativeResize="0"/>
          <p:nvPr/>
        </p:nvPicPr>
        <p:blipFill rotWithShape="1">
          <a:blip r:embed="rId5">
            <a:alphaModFix/>
          </a:blip>
          <a:srcRect/>
          <a:stretch/>
        </p:blipFill>
        <p:spPr>
          <a:xfrm>
            <a:off x="-12" y="74775"/>
            <a:ext cx="2037275" cy="1816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5"/>
          <p:cNvSpPr txBox="1">
            <a:spLocks noGrp="1"/>
          </p:cNvSpPr>
          <p:nvPr>
            <p:ph type="title"/>
          </p:nvPr>
        </p:nvSpPr>
        <p:spPr>
          <a:xfrm>
            <a:off x="982133" y="457201"/>
            <a:ext cx="7704600" cy="1554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3600"/>
              <a:buFont typeface="Book Antiqua"/>
              <a:buNone/>
            </a:pPr>
            <a:r>
              <a:rPr lang="en-US" sz="3600" b="1">
                <a:solidFill>
                  <a:srgbClr val="3C78D8"/>
                </a:solidFill>
                <a:latin typeface="Book Antiqua"/>
                <a:ea typeface="Book Antiqua"/>
                <a:cs typeface="Book Antiqua"/>
                <a:sym typeface="Book Antiqua"/>
              </a:rPr>
              <a:t>Prohibited County </a:t>
            </a:r>
            <a:br>
              <a:rPr lang="en-US" sz="3600" b="1">
                <a:solidFill>
                  <a:srgbClr val="3C78D8"/>
                </a:solidFill>
                <a:latin typeface="Book Antiqua"/>
                <a:ea typeface="Book Antiqua"/>
                <a:cs typeface="Book Antiqua"/>
                <a:sym typeface="Book Antiqua"/>
              </a:rPr>
            </a:br>
            <a:r>
              <a:rPr lang="en-US" sz="3600" b="1">
                <a:solidFill>
                  <a:srgbClr val="3C78D8"/>
                </a:solidFill>
                <a:latin typeface="Book Antiqua"/>
                <a:ea typeface="Book Antiqua"/>
                <a:cs typeface="Book Antiqua"/>
                <a:sym typeface="Book Antiqua"/>
              </a:rPr>
              <a:t>Contracts</a:t>
            </a:r>
            <a:br>
              <a:rPr lang="en-US" sz="3600" b="1">
                <a:solidFill>
                  <a:srgbClr val="345D7E"/>
                </a:solidFill>
              </a:rPr>
            </a:br>
            <a:endParaRPr sz="1800" b="1">
              <a:solidFill>
                <a:srgbClr val="BA8E2C"/>
              </a:solidFill>
            </a:endParaRPr>
          </a:p>
        </p:txBody>
      </p:sp>
      <p:sp>
        <p:nvSpPr>
          <p:cNvPr id="514" name="Google Shape;514;p65"/>
          <p:cNvSpPr txBox="1">
            <a:spLocks noGrp="1"/>
          </p:cNvSpPr>
          <p:nvPr>
            <p:ph type="body" idx="1"/>
          </p:nvPr>
        </p:nvSpPr>
        <p:spPr>
          <a:xfrm>
            <a:off x="1014100" y="2132700"/>
            <a:ext cx="7704600" cy="27747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Clr>
                <a:schemeClr val="dk1"/>
              </a:buClr>
              <a:buSzPts val="1100"/>
              <a:buFont typeface="Arial"/>
              <a:buNone/>
            </a:pPr>
            <a:r>
              <a:rPr lang="en-US" sz="2800" b="1" u="sng">
                <a:solidFill>
                  <a:srgbClr val="1155CC"/>
                </a:solidFill>
                <a:latin typeface="Corbel"/>
                <a:ea typeface="Corbel"/>
                <a:cs typeface="Corbel"/>
                <a:sym typeface="Corbel"/>
              </a:rPr>
              <a:t>AO 2024-10</a:t>
            </a:r>
            <a:r>
              <a:rPr lang="en-US" sz="2800" b="1">
                <a:solidFill>
                  <a:srgbClr val="1155CC"/>
                </a:solidFill>
                <a:latin typeface="Corbel"/>
                <a:ea typeface="Corbel"/>
                <a:cs typeface="Corbel"/>
                <a:sym typeface="Corbel"/>
              </a:rPr>
              <a:t> A County Farmland Protection Board member may not participate in a public farmland program in which the Board would pay him for a conservation easement on his farmland. </a:t>
            </a:r>
            <a:endParaRPr sz="2800" b="1">
              <a:solidFill>
                <a:srgbClr val="1155CC"/>
              </a:solidFill>
              <a:latin typeface="Corbel"/>
              <a:ea typeface="Corbel"/>
              <a:cs typeface="Corbel"/>
              <a:sym typeface="Corbel"/>
            </a:endParaRPr>
          </a:p>
          <a:p>
            <a:pPr marL="0" lvl="0" indent="0" algn="l" rtl="0">
              <a:lnSpc>
                <a:spcPct val="100000"/>
              </a:lnSpc>
              <a:spcBef>
                <a:spcPts val="1080"/>
              </a:spcBef>
              <a:spcAft>
                <a:spcPts val="0"/>
              </a:spcAft>
              <a:buSzPts val="3480"/>
              <a:buNone/>
            </a:pPr>
            <a:endParaRPr sz="2800" b="1">
              <a:solidFill>
                <a:srgbClr val="3C78D8"/>
              </a:solidFill>
            </a:endParaRPr>
          </a:p>
        </p:txBody>
      </p:sp>
      <p:sp>
        <p:nvSpPr>
          <p:cNvPr id="515" name="Google Shape;515;p65"/>
          <p:cNvSpPr txBox="1"/>
          <p:nvPr/>
        </p:nvSpPr>
        <p:spPr>
          <a:xfrm>
            <a:off x="2815166" y="1706407"/>
            <a:ext cx="403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7F6000"/>
                </a:solidFill>
                <a:latin typeface="Corbel"/>
                <a:ea typeface="Corbel"/>
                <a:cs typeface="Corbel"/>
                <a:sym typeface="Corbel"/>
              </a:rPr>
              <a:t>W. Va. Code § 61-10-15</a:t>
            </a:r>
            <a:endParaRPr sz="1400" b="0" i="0" u="none" strike="noStrike" cap="none">
              <a:solidFill>
                <a:srgbClr val="7F6000"/>
              </a:solidFill>
              <a:latin typeface="Arial"/>
              <a:ea typeface="Arial"/>
              <a:cs typeface="Arial"/>
              <a:sym typeface="Arial"/>
            </a:endParaRPr>
          </a:p>
        </p:txBody>
      </p:sp>
      <p:pic>
        <p:nvPicPr>
          <p:cNvPr id="516" name="Google Shape;516;p65" descr="WV Ethics Commission logo" title="WV Ethics Commission logo"/>
          <p:cNvPicPr preferRelativeResize="0"/>
          <p:nvPr/>
        </p:nvPicPr>
        <p:blipFill rotWithShape="1">
          <a:blip r:embed="rId3">
            <a:alphaModFix/>
          </a:blip>
          <a:srcRect/>
          <a:stretch/>
        </p:blipFill>
        <p:spPr>
          <a:xfrm>
            <a:off x="81363" y="0"/>
            <a:ext cx="2037275" cy="1816450"/>
          </a:xfrm>
          <a:prstGeom prst="rect">
            <a:avLst/>
          </a:prstGeom>
          <a:noFill/>
          <a:ln>
            <a:noFill/>
          </a:ln>
        </p:spPr>
      </p:pic>
      <p:pic>
        <p:nvPicPr>
          <p:cNvPr id="517" name="Google Shape;517;p65" descr="decorative image" title="farm, barn, hills"/>
          <p:cNvPicPr preferRelativeResize="0"/>
          <p:nvPr/>
        </p:nvPicPr>
        <p:blipFill>
          <a:blip r:embed="rId4">
            <a:alphaModFix amt="90000"/>
          </a:blip>
          <a:stretch>
            <a:fillRect/>
          </a:stretch>
        </p:blipFill>
        <p:spPr>
          <a:xfrm>
            <a:off x="1752550" y="4177700"/>
            <a:ext cx="5538326" cy="25744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6"/>
          <p:cNvSpPr txBox="1">
            <a:spLocks noGrp="1"/>
          </p:cNvSpPr>
          <p:nvPr>
            <p:ph type="title"/>
          </p:nvPr>
        </p:nvSpPr>
        <p:spPr>
          <a:xfrm>
            <a:off x="228600" y="467247"/>
            <a:ext cx="8724900" cy="1414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a:solidFill>
                  <a:srgbClr val="345D7E"/>
                </a:solidFill>
                <a:latin typeface="Book Antiqua"/>
                <a:ea typeface="Book Antiqua"/>
                <a:cs typeface="Book Antiqua"/>
                <a:sym typeface="Book Antiqua"/>
              </a:rPr>
            </a:br>
            <a:r>
              <a:rPr lang="en-US" sz="6000" b="1">
                <a:solidFill>
                  <a:srgbClr val="1155CC"/>
                </a:solidFill>
                <a:latin typeface="Book Antiqua"/>
                <a:ea typeface="Book Antiqua"/>
                <a:cs typeface="Book Antiqua"/>
                <a:sym typeface="Book Antiqua"/>
              </a:rPr>
              <a:t>Public </a:t>
            </a:r>
            <a:br>
              <a:rPr lang="en-US" sz="6000" b="1">
                <a:solidFill>
                  <a:srgbClr val="1155CC"/>
                </a:solidFill>
                <a:latin typeface="Book Antiqua"/>
                <a:ea typeface="Book Antiqua"/>
                <a:cs typeface="Book Antiqua"/>
                <a:sym typeface="Book Antiqua"/>
              </a:rPr>
            </a:br>
            <a:r>
              <a:rPr lang="en-US" sz="6000" b="1">
                <a:solidFill>
                  <a:srgbClr val="1155CC"/>
                </a:solidFill>
                <a:latin typeface="Book Antiqua"/>
                <a:ea typeface="Book Antiqua"/>
                <a:cs typeface="Book Antiqua"/>
                <a:sym typeface="Book Antiqua"/>
              </a:rPr>
              <a:t>Contract</a:t>
            </a:r>
            <a:br>
              <a:rPr lang="en-US" sz="6000" b="1">
                <a:solidFill>
                  <a:srgbClr val="1155CC"/>
                </a:solidFill>
                <a:latin typeface="Book Antiqua"/>
                <a:ea typeface="Book Antiqua"/>
                <a:cs typeface="Book Antiqua"/>
                <a:sym typeface="Book Antiqua"/>
              </a:rPr>
            </a:br>
            <a:endParaRPr sz="6000" b="1">
              <a:solidFill>
                <a:srgbClr val="1155CC"/>
              </a:solidFill>
              <a:latin typeface="Book Antiqua"/>
              <a:ea typeface="Book Antiqua"/>
              <a:cs typeface="Book Antiqua"/>
              <a:sym typeface="Book Antiqua"/>
            </a:endParaRPr>
          </a:p>
        </p:txBody>
      </p:sp>
      <p:sp>
        <p:nvSpPr>
          <p:cNvPr id="524" name="Google Shape;524;p66"/>
          <p:cNvSpPr txBox="1">
            <a:spLocks noGrp="1"/>
          </p:cNvSpPr>
          <p:nvPr>
            <p:ph type="body" idx="1"/>
          </p:nvPr>
        </p:nvSpPr>
        <p:spPr>
          <a:xfrm>
            <a:off x="794084" y="1169551"/>
            <a:ext cx="7931100" cy="4572000"/>
          </a:xfrm>
          <a:prstGeom prst="rect">
            <a:avLst/>
          </a:prstGeom>
          <a:noFill/>
          <a:ln>
            <a:noFill/>
          </a:ln>
        </p:spPr>
        <p:txBody>
          <a:bodyPr spcFirstLastPara="1" wrap="square" lIns="91425" tIns="45700" rIns="91425" bIns="45700" anchor="ctr" anchorCtr="0">
            <a:normAutofit/>
          </a:bodyPr>
          <a:lstStyle/>
          <a:p>
            <a:pPr marL="285750" lvl="0" indent="-64770" algn="l" rtl="0">
              <a:lnSpc>
                <a:spcPct val="100000"/>
              </a:lnSpc>
              <a:spcBef>
                <a:spcPts val="0"/>
              </a:spcBef>
              <a:spcAft>
                <a:spcPts val="0"/>
              </a:spcAft>
              <a:buSzPts val="3480"/>
              <a:buNone/>
            </a:pPr>
            <a:endParaRPr b="1">
              <a:latin typeface="Arial"/>
              <a:ea typeface="Arial"/>
              <a:cs typeface="Arial"/>
              <a:sym typeface="Arial"/>
            </a:endParaRPr>
          </a:p>
          <a:p>
            <a:pPr marL="82296" lvl="0" indent="0" algn="l" rtl="0">
              <a:lnSpc>
                <a:spcPct val="90000"/>
              </a:lnSpc>
              <a:spcBef>
                <a:spcPts val="1320"/>
              </a:spcBef>
              <a:spcAft>
                <a:spcPts val="0"/>
              </a:spcAft>
              <a:buClr>
                <a:srgbClr val="3891A7"/>
              </a:buClr>
              <a:buSzPts val="5220"/>
              <a:buNone/>
            </a:pPr>
            <a:r>
              <a:rPr lang="en-US" sz="3600" b="1">
                <a:solidFill>
                  <a:srgbClr val="0563C1"/>
                </a:solidFill>
                <a:latin typeface="Corbel"/>
                <a:ea typeface="Corbel"/>
                <a:cs typeface="Corbel"/>
                <a:sym typeface="Corbel"/>
              </a:rPr>
              <a:t>Ethics Commission can grant an exemption to public entity based upon undue hardship or excessive cost.</a:t>
            </a:r>
            <a:endParaRPr b="1">
              <a:solidFill>
                <a:srgbClr val="0563C1"/>
              </a:solidFill>
              <a:latin typeface="Corbel"/>
              <a:ea typeface="Corbel"/>
              <a:cs typeface="Corbel"/>
              <a:sym typeface="Corbe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a:p>
            <a:pPr marL="285750" lvl="0" indent="-64770" algn="l" rtl="0">
              <a:lnSpc>
                <a:spcPct val="100000"/>
              </a:lnSpc>
              <a:spcBef>
                <a:spcPts val="1080"/>
              </a:spcBef>
              <a:spcAft>
                <a:spcPts val="0"/>
              </a:spcAft>
              <a:buSzPts val="3480"/>
              <a:buNone/>
            </a:pPr>
            <a:endParaRPr b="1">
              <a:latin typeface="Arial"/>
              <a:ea typeface="Arial"/>
              <a:cs typeface="Arial"/>
              <a:sym typeface="Arial"/>
            </a:endParaRPr>
          </a:p>
        </p:txBody>
      </p:sp>
      <p:pic>
        <p:nvPicPr>
          <p:cNvPr id="525" name="Google Shape;525;p66" descr="decorative image" title="Exempt, well, maybe"/>
          <p:cNvPicPr preferRelativeResize="0"/>
          <p:nvPr/>
        </p:nvPicPr>
        <p:blipFill rotWithShape="1">
          <a:blip r:embed="rId3">
            <a:alphaModFix/>
          </a:blip>
          <a:srcRect/>
          <a:stretch/>
        </p:blipFill>
        <p:spPr>
          <a:xfrm>
            <a:off x="2125106" y="4449339"/>
            <a:ext cx="4491991" cy="2199752"/>
          </a:xfrm>
          <a:prstGeom prst="rect">
            <a:avLst/>
          </a:prstGeom>
          <a:noFill/>
          <a:ln>
            <a:noFill/>
          </a:ln>
        </p:spPr>
      </p:pic>
      <p:pic>
        <p:nvPicPr>
          <p:cNvPr id="526" name="Google Shape;526;p66" descr="WV Ethics Commission logo" title="WV Ethics Commission logo"/>
          <p:cNvPicPr preferRelativeResize="0"/>
          <p:nvPr/>
        </p:nvPicPr>
        <p:blipFill rotWithShape="1">
          <a:blip r:embed="rId4">
            <a:alphaModFix/>
          </a:blip>
          <a:srcRect/>
          <a:stretch/>
        </p:blipFill>
        <p:spPr>
          <a:xfrm>
            <a:off x="-12" y="0"/>
            <a:ext cx="2037275" cy="1816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Gain</a:t>
            </a:r>
            <a:endParaRPr sz="4000" b="1">
              <a:solidFill>
                <a:srgbClr val="1155CC"/>
              </a:solidFill>
            </a:endParaRPr>
          </a:p>
        </p:txBody>
      </p:sp>
      <p:sp>
        <p:nvSpPr>
          <p:cNvPr id="129" name="Google Shape;129;p22"/>
          <p:cNvSpPr txBox="1">
            <a:spLocks noGrp="1"/>
          </p:cNvSpPr>
          <p:nvPr>
            <p:ph type="body" idx="2"/>
          </p:nvPr>
        </p:nvSpPr>
        <p:spPr>
          <a:xfrm>
            <a:off x="402775" y="2074350"/>
            <a:ext cx="8589000" cy="4306800"/>
          </a:xfrm>
          <a:prstGeom prst="rect">
            <a:avLst/>
          </a:prstGeom>
          <a:noFill/>
          <a:ln>
            <a:noFill/>
          </a:ln>
        </p:spPr>
        <p:txBody>
          <a:bodyPr spcFirstLastPara="1" wrap="square" lIns="91425" tIns="45700" rIns="91425" bIns="45700" anchor="ctr" anchorCtr="0">
            <a:normAutofit/>
          </a:bodyPr>
          <a:lstStyle/>
          <a:p>
            <a:pPr marL="539496" lvl="0" indent="-279400" algn="l" rtl="0">
              <a:lnSpc>
                <a:spcPct val="100000"/>
              </a:lnSpc>
              <a:spcBef>
                <a:spcPts val="0"/>
              </a:spcBef>
              <a:spcAft>
                <a:spcPts val="0"/>
              </a:spcAft>
              <a:buClr>
                <a:schemeClr val="accent2"/>
              </a:buClr>
              <a:buSzPts val="2800"/>
              <a:buFont typeface="Arial"/>
              <a:buNone/>
            </a:pPr>
            <a:endParaRPr sz="2800">
              <a:solidFill>
                <a:schemeClr val="dk1"/>
              </a:solidFill>
              <a:latin typeface="Levenim MT"/>
              <a:ea typeface="Levenim MT"/>
              <a:cs typeface="Levenim MT"/>
              <a:sym typeface="Levenim MT"/>
            </a:endParaRPr>
          </a:p>
          <a:p>
            <a:pPr marL="539496" lvl="0" indent="-476250" algn="l" rtl="0">
              <a:lnSpc>
                <a:spcPct val="150000"/>
              </a:lnSpc>
              <a:spcBef>
                <a:spcPts val="1080"/>
              </a:spcBef>
              <a:spcAft>
                <a:spcPts val="0"/>
              </a:spcAft>
              <a:buClr>
                <a:srgbClr val="1155CC"/>
              </a:buClr>
              <a:buSzPts val="2700"/>
              <a:buFont typeface="Corbel"/>
              <a:buChar char="•"/>
            </a:pPr>
            <a:r>
              <a:rPr lang="en-US" sz="2700" b="1">
                <a:solidFill>
                  <a:srgbClr val="1155CC"/>
                </a:solidFill>
                <a:latin typeface="Corbel"/>
                <a:ea typeface="Corbel"/>
                <a:cs typeface="Corbel"/>
                <a:sym typeface="Corbel"/>
              </a:rPr>
              <a:t>May not use public resources, including time, supplies, premises, subordinate staff, or prestige, for someone’s unlawful personal benefit. </a:t>
            </a:r>
            <a:endParaRPr sz="2700" b="1">
              <a:solidFill>
                <a:srgbClr val="1155CC"/>
              </a:solidFill>
              <a:latin typeface="Corbel"/>
              <a:ea typeface="Corbel"/>
              <a:cs typeface="Corbel"/>
              <a:sym typeface="Corbel"/>
            </a:endParaRPr>
          </a:p>
          <a:p>
            <a:pPr marL="539496" lvl="0" indent="-469900" algn="l" rtl="0">
              <a:lnSpc>
                <a:spcPct val="150000"/>
              </a:lnSpc>
              <a:spcBef>
                <a:spcPts val="1080"/>
              </a:spcBef>
              <a:spcAft>
                <a:spcPts val="0"/>
              </a:spcAft>
              <a:buClr>
                <a:srgbClr val="1155CC"/>
              </a:buClr>
              <a:buSzPts val="2600"/>
              <a:buChar char="•"/>
            </a:pPr>
            <a:r>
              <a:rPr lang="en-US" sz="2700" b="1">
                <a:solidFill>
                  <a:srgbClr val="1155CC"/>
                </a:solidFill>
                <a:latin typeface="Corbel"/>
                <a:ea typeface="Corbel"/>
                <a:cs typeface="Corbel"/>
                <a:sym typeface="Corbel"/>
              </a:rPr>
              <a:t>Must be more than a </a:t>
            </a:r>
            <a:r>
              <a:rPr lang="en-US" sz="2700" b="1" i="1">
                <a:solidFill>
                  <a:srgbClr val="1155CC"/>
                </a:solidFill>
                <a:latin typeface="Corbel"/>
                <a:ea typeface="Corbel"/>
                <a:cs typeface="Corbel"/>
                <a:sym typeface="Corbel"/>
              </a:rPr>
              <a:t>de minimis</a:t>
            </a:r>
            <a:r>
              <a:rPr lang="en-US" sz="2700" b="1">
                <a:solidFill>
                  <a:srgbClr val="1155CC"/>
                </a:solidFill>
                <a:latin typeface="Corbel"/>
                <a:ea typeface="Corbel"/>
                <a:cs typeface="Corbel"/>
                <a:sym typeface="Corbel"/>
              </a:rPr>
              <a:t> use or gain for personal purposes.</a:t>
            </a:r>
            <a:r>
              <a:rPr lang="en-US" sz="2600" b="1">
                <a:solidFill>
                  <a:srgbClr val="1155CC"/>
                </a:solidFill>
              </a:rPr>
              <a:t> </a:t>
            </a:r>
            <a:endParaRPr sz="2600" b="1">
              <a:solidFill>
                <a:srgbClr val="1155CC"/>
              </a:solidFill>
            </a:endParaRPr>
          </a:p>
          <a:p>
            <a:pPr marL="539496" lvl="0" indent="-304800" algn="l" rtl="0">
              <a:lnSpc>
                <a:spcPct val="150000"/>
              </a:lnSpc>
              <a:spcBef>
                <a:spcPts val="1080"/>
              </a:spcBef>
              <a:spcAft>
                <a:spcPts val="0"/>
              </a:spcAft>
              <a:buClr>
                <a:srgbClr val="BA8E2C"/>
              </a:buClr>
              <a:buSzPts val="2400"/>
              <a:buFont typeface="Arial"/>
              <a:buNone/>
            </a:pPr>
            <a:endParaRPr>
              <a:solidFill>
                <a:schemeClr val="dk1"/>
              </a:solidFill>
            </a:endParaRPr>
          </a:p>
        </p:txBody>
      </p:sp>
      <p:sp>
        <p:nvSpPr>
          <p:cNvPr id="130" name="Google Shape;130;p22"/>
          <p:cNvSpPr txBox="1"/>
          <p:nvPr/>
        </p:nvSpPr>
        <p:spPr>
          <a:xfrm>
            <a:off x="3790950" y="1427851"/>
            <a:ext cx="3048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7F6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6B-2-5(b)</a:t>
            </a:r>
            <a:endParaRPr sz="1400" b="0" i="0" u="none" strike="noStrike" cap="none">
              <a:solidFill>
                <a:srgbClr val="7F6000"/>
              </a:solidFill>
              <a:latin typeface="Arial"/>
              <a:ea typeface="Arial"/>
              <a:cs typeface="Arial"/>
              <a:sym typeface="Arial"/>
            </a:endParaRPr>
          </a:p>
        </p:txBody>
      </p:sp>
      <p:pic>
        <p:nvPicPr>
          <p:cNvPr id="131" name="Google Shape;131;p22" descr="WV Ethics Commission logo" title="WV Ethics Commission logo"/>
          <p:cNvPicPr preferRelativeResize="0"/>
          <p:nvPr/>
        </p:nvPicPr>
        <p:blipFill rotWithShape="1">
          <a:blip r:embed="rId3">
            <a:alphaModFix/>
          </a:blip>
          <a:srcRect/>
          <a:stretch/>
        </p:blipFill>
        <p:spPr>
          <a:xfrm>
            <a:off x="152400" y="216300"/>
            <a:ext cx="1783900" cy="1579775"/>
          </a:xfrm>
          <a:prstGeom prst="rect">
            <a:avLst/>
          </a:prstGeom>
          <a:noFill/>
          <a:ln>
            <a:noFill/>
          </a:ln>
          <a:effectLst>
            <a:outerShdw blurRad="57150" dist="19050" dir="5400000" algn="bl" rotWithShape="0">
              <a:srgbClr val="000000">
                <a:alpha val="48627"/>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31"/>
        <p:cNvGrpSpPr/>
        <p:nvPr/>
      </p:nvGrpSpPr>
      <p:grpSpPr>
        <a:xfrm>
          <a:off x="0" y="0"/>
          <a:ext cx="0" cy="0"/>
          <a:chOff x="0" y="0"/>
          <a:chExt cx="0" cy="0"/>
        </a:xfrm>
      </p:grpSpPr>
      <p:sp>
        <p:nvSpPr>
          <p:cNvPr id="532" name="Google Shape;532;p67"/>
          <p:cNvSpPr txBox="1">
            <a:spLocks noGrp="1"/>
          </p:cNvSpPr>
          <p:nvPr>
            <p:ph type="title"/>
          </p:nvPr>
        </p:nvSpPr>
        <p:spPr>
          <a:xfrm>
            <a:off x="228600" y="467247"/>
            <a:ext cx="8724900" cy="1414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a:solidFill>
                  <a:srgbClr val="345D7E"/>
                </a:solidFill>
                <a:latin typeface="Book Antiqua"/>
                <a:ea typeface="Book Antiqua"/>
                <a:cs typeface="Book Antiqua"/>
                <a:sym typeface="Book Antiqua"/>
              </a:rPr>
            </a:br>
            <a:r>
              <a:rPr lang="en-US" sz="6000" b="1">
                <a:solidFill>
                  <a:srgbClr val="1155CC"/>
                </a:solidFill>
                <a:latin typeface="Book Antiqua"/>
                <a:ea typeface="Book Antiqua"/>
                <a:cs typeface="Book Antiqua"/>
                <a:sym typeface="Book Antiqua"/>
              </a:rPr>
              <a:t>Public </a:t>
            </a:r>
            <a:br>
              <a:rPr lang="en-US" sz="6000" b="1">
                <a:solidFill>
                  <a:srgbClr val="1155CC"/>
                </a:solidFill>
                <a:latin typeface="Book Antiqua"/>
                <a:ea typeface="Book Antiqua"/>
                <a:cs typeface="Book Antiqua"/>
                <a:sym typeface="Book Antiqua"/>
              </a:rPr>
            </a:br>
            <a:r>
              <a:rPr lang="en-US" sz="6000" b="1">
                <a:solidFill>
                  <a:srgbClr val="1155CC"/>
                </a:solidFill>
                <a:latin typeface="Book Antiqua"/>
                <a:ea typeface="Book Antiqua"/>
                <a:cs typeface="Book Antiqua"/>
                <a:sym typeface="Book Antiqua"/>
              </a:rPr>
              <a:t>Contract</a:t>
            </a:r>
            <a:br>
              <a:rPr lang="en-US" sz="6000" b="1">
                <a:solidFill>
                  <a:srgbClr val="1155CC"/>
                </a:solidFill>
                <a:latin typeface="Book Antiqua"/>
                <a:ea typeface="Book Antiqua"/>
                <a:cs typeface="Book Antiqua"/>
                <a:sym typeface="Book Antiqua"/>
              </a:rPr>
            </a:br>
            <a:endParaRPr sz="6000" b="1">
              <a:solidFill>
                <a:srgbClr val="1155CC"/>
              </a:solidFill>
              <a:latin typeface="Book Antiqua"/>
              <a:ea typeface="Book Antiqua"/>
              <a:cs typeface="Book Antiqua"/>
              <a:sym typeface="Book Antiqua"/>
            </a:endParaRPr>
          </a:p>
        </p:txBody>
      </p:sp>
      <p:sp>
        <p:nvSpPr>
          <p:cNvPr id="533" name="Google Shape;533;p67"/>
          <p:cNvSpPr txBox="1">
            <a:spLocks noGrp="1"/>
          </p:cNvSpPr>
          <p:nvPr>
            <p:ph type="body" idx="1"/>
          </p:nvPr>
        </p:nvSpPr>
        <p:spPr>
          <a:xfrm>
            <a:off x="794084" y="1169551"/>
            <a:ext cx="7931100" cy="4572000"/>
          </a:xfrm>
          <a:prstGeom prst="rect">
            <a:avLst/>
          </a:prstGeom>
          <a:noFill/>
          <a:ln>
            <a:noFill/>
          </a:ln>
        </p:spPr>
        <p:txBody>
          <a:bodyPr spcFirstLastPara="1" wrap="square" lIns="91425" tIns="45700" rIns="91425" bIns="45700" anchor="ctr" anchorCtr="0">
            <a:normAutofit/>
          </a:bodyPr>
          <a:lstStyle/>
          <a:p>
            <a:pPr marL="285750" lvl="0" indent="-64770" algn="l" rtl="0">
              <a:lnSpc>
                <a:spcPct val="100000"/>
              </a:lnSpc>
              <a:spcBef>
                <a:spcPts val="1080"/>
              </a:spcBef>
              <a:spcAft>
                <a:spcPts val="0"/>
              </a:spcAft>
              <a:buSzPts val="3480"/>
              <a:buNone/>
            </a:pPr>
            <a:r>
              <a:rPr lang="en-US" b="1"/>
              <a:t>​</a:t>
            </a:r>
            <a:endParaRPr b="1"/>
          </a:p>
        </p:txBody>
      </p:sp>
      <p:pic>
        <p:nvPicPr>
          <p:cNvPr id="534" name="Google Shape;534;p67" descr="decorative image" title="Exempt, well, maybe"/>
          <p:cNvPicPr preferRelativeResize="0"/>
          <p:nvPr/>
        </p:nvPicPr>
        <p:blipFill rotWithShape="1">
          <a:blip r:embed="rId3">
            <a:alphaModFix/>
          </a:blip>
          <a:srcRect/>
          <a:stretch/>
        </p:blipFill>
        <p:spPr>
          <a:xfrm>
            <a:off x="2037256" y="2624739"/>
            <a:ext cx="4491991" cy="2199752"/>
          </a:xfrm>
          <a:prstGeom prst="rect">
            <a:avLst/>
          </a:prstGeom>
          <a:noFill/>
          <a:ln>
            <a:noFill/>
          </a:ln>
        </p:spPr>
      </p:pic>
      <p:pic>
        <p:nvPicPr>
          <p:cNvPr id="535" name="Google Shape;535;p67" descr="WV Ethics Commission logo" title="WV Ethics Commission logo"/>
          <p:cNvPicPr preferRelativeResize="0"/>
          <p:nvPr/>
        </p:nvPicPr>
        <p:blipFill rotWithShape="1">
          <a:blip r:embed="rId4">
            <a:alphaModFix/>
          </a:blip>
          <a:srcRect/>
          <a:stretch/>
        </p:blipFill>
        <p:spPr>
          <a:xfrm>
            <a:off x="-12" y="0"/>
            <a:ext cx="2037275" cy="1816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8"/>
          <p:cNvSpPr txBox="1">
            <a:spLocks noGrp="1"/>
          </p:cNvSpPr>
          <p:nvPr>
            <p:ph type="title"/>
          </p:nvPr>
        </p:nvSpPr>
        <p:spPr>
          <a:xfrm>
            <a:off x="2795200" y="398725"/>
            <a:ext cx="4149600" cy="1148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sz="5722" b="1">
                <a:solidFill>
                  <a:srgbClr val="1155CC"/>
                </a:solidFill>
                <a:latin typeface="Book Antiqua"/>
                <a:ea typeface="Book Antiqua"/>
                <a:cs typeface="Book Antiqua"/>
                <a:sym typeface="Book Antiqua"/>
              </a:rPr>
              <a:t>Voting</a:t>
            </a:r>
            <a:r>
              <a:rPr lang="en-US" sz="5000" b="1">
                <a:solidFill>
                  <a:srgbClr val="1155CC"/>
                </a:solidFill>
              </a:rPr>
              <a:t> </a:t>
            </a:r>
            <a:endParaRPr sz="5000" b="1">
              <a:solidFill>
                <a:srgbClr val="1155CC"/>
              </a:solidFill>
            </a:endParaRPr>
          </a:p>
        </p:txBody>
      </p:sp>
      <p:sp>
        <p:nvSpPr>
          <p:cNvPr id="542" name="Google Shape;542;p68"/>
          <p:cNvSpPr txBox="1">
            <a:spLocks noGrp="1"/>
          </p:cNvSpPr>
          <p:nvPr>
            <p:ph type="body" idx="1"/>
          </p:nvPr>
        </p:nvSpPr>
        <p:spPr>
          <a:xfrm>
            <a:off x="216525" y="1547125"/>
            <a:ext cx="8260800" cy="3437400"/>
          </a:xfrm>
          <a:prstGeom prst="rect">
            <a:avLst/>
          </a:prstGeom>
          <a:noFill/>
          <a:ln>
            <a:noFill/>
          </a:ln>
        </p:spPr>
        <p:txBody>
          <a:bodyPr spcFirstLastPara="1" wrap="square" lIns="91425" tIns="45700" rIns="91425" bIns="45700" anchor="ctr" anchorCtr="0">
            <a:normAutofit fontScale="47500" lnSpcReduction="20000"/>
          </a:bodyPr>
          <a:lstStyle/>
          <a:p>
            <a:pPr marL="82296" lvl="0" indent="0" algn="ctr" rtl="0">
              <a:lnSpc>
                <a:spcPct val="100000"/>
              </a:lnSpc>
              <a:spcBef>
                <a:spcPts val="0"/>
              </a:spcBef>
              <a:spcAft>
                <a:spcPts val="0"/>
              </a:spcAft>
              <a:buSzPct val="145000"/>
              <a:buNone/>
            </a:pPr>
            <a:endParaRPr sz="2600" b="1">
              <a:solidFill>
                <a:schemeClr val="accent6"/>
              </a:solidFill>
            </a:endParaRPr>
          </a:p>
          <a:p>
            <a:pPr marL="285750" lvl="0" indent="-221868" algn="l" rtl="0">
              <a:lnSpc>
                <a:spcPct val="100000"/>
              </a:lnSpc>
              <a:spcBef>
                <a:spcPts val="1212"/>
              </a:spcBef>
              <a:spcAft>
                <a:spcPts val="0"/>
              </a:spcAft>
              <a:buClr>
                <a:srgbClr val="1155CC"/>
              </a:buClr>
              <a:buSzPct val="132399"/>
              <a:buFont typeface="Corbel"/>
              <a:buChar char="•"/>
            </a:pPr>
            <a:r>
              <a:rPr lang="en-US" sz="5556" b="1">
                <a:solidFill>
                  <a:srgbClr val="1155CC"/>
                </a:solidFill>
                <a:latin typeface="Corbel"/>
                <a:ea typeface="Corbel"/>
                <a:cs typeface="Corbel"/>
                <a:sym typeface="Corbel"/>
              </a:rPr>
              <a:t>May not vote if public official, or an immediate family member, or a business with which they or a family member is associated, has a financial interest.  </a:t>
            </a:r>
            <a:endParaRPr sz="3756" b="1">
              <a:solidFill>
                <a:srgbClr val="1155CC"/>
              </a:solidFill>
              <a:latin typeface="Corbel"/>
              <a:ea typeface="Corbel"/>
              <a:cs typeface="Corbel"/>
              <a:sym typeface="Corbel"/>
            </a:endParaRPr>
          </a:p>
          <a:p>
            <a:pPr marL="285750" lvl="0" indent="-221868" algn="l" rtl="0">
              <a:lnSpc>
                <a:spcPct val="100000"/>
              </a:lnSpc>
              <a:spcBef>
                <a:spcPts val="1212"/>
              </a:spcBef>
              <a:spcAft>
                <a:spcPts val="0"/>
              </a:spcAft>
              <a:buClr>
                <a:srgbClr val="1155CC"/>
              </a:buClr>
              <a:buSzPct val="132399"/>
              <a:buFont typeface="Corbel"/>
              <a:buChar char="•"/>
            </a:pPr>
            <a:r>
              <a:rPr lang="en-US" sz="5556" b="1">
                <a:solidFill>
                  <a:srgbClr val="1155CC"/>
                </a:solidFill>
                <a:latin typeface="Corbel"/>
                <a:ea typeface="Corbel"/>
                <a:cs typeface="Corbel"/>
                <a:sym typeface="Corbel"/>
              </a:rPr>
              <a:t>Public officials may not vote on a personnel matter involving a relative.</a:t>
            </a:r>
            <a:endParaRPr sz="3756" b="1">
              <a:solidFill>
                <a:srgbClr val="1155CC"/>
              </a:solidFill>
              <a:latin typeface="Corbel"/>
              <a:ea typeface="Corbel"/>
              <a:cs typeface="Corbel"/>
              <a:sym typeface="Corbel"/>
            </a:endParaRPr>
          </a:p>
          <a:p>
            <a:pPr marL="0" lvl="0" indent="0" algn="l" rtl="0">
              <a:lnSpc>
                <a:spcPct val="100000"/>
              </a:lnSpc>
              <a:spcBef>
                <a:spcPts val="1161"/>
              </a:spcBef>
              <a:spcAft>
                <a:spcPts val="0"/>
              </a:spcAft>
              <a:buSzPct val="91043"/>
              <a:buNone/>
            </a:pPr>
            <a:r>
              <a:rPr lang="en-US" sz="5256" b="1" i="0" u="none" strike="noStrike" cap="none">
                <a:solidFill>
                  <a:srgbClr val="1155CC"/>
                </a:solidFill>
                <a:latin typeface="Corbel"/>
                <a:ea typeface="Corbel"/>
                <a:cs typeface="Corbel"/>
                <a:sym typeface="Corbel"/>
              </a:rPr>
              <a:t>(Class exception - five similarly situated) </a:t>
            </a:r>
            <a:r>
              <a:rPr lang="en-US" sz="4556" b="1">
                <a:solidFill>
                  <a:srgbClr val="1155CC"/>
                </a:solidFill>
                <a:latin typeface="Corbel"/>
                <a:ea typeface="Corbel"/>
                <a:cs typeface="Corbel"/>
                <a:sym typeface="Corbel"/>
              </a:rPr>
              <a:t>2019-08 hotel development in mayor’s neighborhood</a:t>
            </a:r>
            <a:endParaRPr sz="3756" b="1">
              <a:solidFill>
                <a:srgbClr val="1155CC"/>
              </a:solidFill>
              <a:latin typeface="Corbel"/>
              <a:ea typeface="Corbel"/>
              <a:cs typeface="Corbel"/>
              <a:sym typeface="Corbel"/>
            </a:endParaRPr>
          </a:p>
          <a:p>
            <a:pPr marL="742950" lvl="1" indent="-113568" algn="l" rtl="0">
              <a:lnSpc>
                <a:spcPct val="100000"/>
              </a:lnSpc>
              <a:spcBef>
                <a:spcPts val="974"/>
              </a:spcBef>
              <a:spcAft>
                <a:spcPts val="0"/>
              </a:spcAft>
              <a:buSzPct val="145000"/>
              <a:buNone/>
            </a:pPr>
            <a:endParaRPr sz="2200"/>
          </a:p>
        </p:txBody>
      </p:sp>
      <p:pic>
        <p:nvPicPr>
          <p:cNvPr id="543" name="Google Shape;543;p68" descr="WV Ethics Commission logo" title="WV Ethics Commission logo"/>
          <p:cNvPicPr preferRelativeResize="0"/>
          <p:nvPr/>
        </p:nvPicPr>
        <p:blipFill rotWithShape="1">
          <a:blip r:embed="rId3">
            <a:alphaModFix/>
          </a:blip>
          <a:srcRect/>
          <a:stretch/>
        </p:blipFill>
        <p:spPr>
          <a:xfrm>
            <a:off x="-12" y="64700"/>
            <a:ext cx="2037275" cy="1816450"/>
          </a:xfrm>
          <a:prstGeom prst="rect">
            <a:avLst/>
          </a:prstGeom>
          <a:noFill/>
          <a:ln>
            <a:noFill/>
          </a:ln>
        </p:spPr>
      </p:pic>
      <p:pic>
        <p:nvPicPr>
          <p:cNvPr id="544" name="Google Shape;544;p68" descr="decorative image" title="row houses"/>
          <p:cNvPicPr preferRelativeResize="0"/>
          <p:nvPr/>
        </p:nvPicPr>
        <p:blipFill>
          <a:blip r:embed="rId4">
            <a:alphaModFix amt="90000"/>
          </a:blip>
          <a:stretch>
            <a:fillRect/>
          </a:stretch>
        </p:blipFill>
        <p:spPr>
          <a:xfrm>
            <a:off x="1666000" y="4843325"/>
            <a:ext cx="5091450" cy="20146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69" descr="add brighter colors so more distinct"/>
          <p:cNvPicPr preferRelativeResize="0"/>
          <p:nvPr/>
        </p:nvPicPr>
        <p:blipFill>
          <a:blip r:embed="rId3">
            <a:alphaModFix/>
          </a:blip>
          <a:stretch>
            <a:fillRect/>
          </a:stretch>
        </p:blipFill>
        <p:spPr>
          <a:xfrm>
            <a:off x="152400" y="152400"/>
            <a:ext cx="8452026" cy="65680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0"/>
          <p:cNvSpPr txBox="1">
            <a:spLocks noGrp="1"/>
          </p:cNvSpPr>
          <p:nvPr>
            <p:ph type="title"/>
          </p:nvPr>
        </p:nvSpPr>
        <p:spPr>
          <a:xfrm>
            <a:off x="2795200" y="398725"/>
            <a:ext cx="4149600" cy="1148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sz="5722" b="1">
                <a:solidFill>
                  <a:srgbClr val="1155CC"/>
                </a:solidFill>
                <a:latin typeface="Book Antiqua"/>
                <a:ea typeface="Book Antiqua"/>
                <a:cs typeface="Book Antiqua"/>
                <a:sym typeface="Book Antiqua"/>
              </a:rPr>
              <a:t>Voting</a:t>
            </a:r>
            <a:r>
              <a:rPr lang="en-US" sz="5000" b="1">
                <a:solidFill>
                  <a:srgbClr val="1155CC"/>
                </a:solidFill>
                <a:latin typeface="Book Antiqua"/>
                <a:ea typeface="Book Antiqua"/>
                <a:cs typeface="Book Antiqua"/>
                <a:sym typeface="Book Antiqua"/>
              </a:rPr>
              <a:t> </a:t>
            </a:r>
            <a:endParaRPr sz="5000" b="1">
              <a:solidFill>
                <a:srgbClr val="1155CC"/>
              </a:solidFill>
              <a:latin typeface="Book Antiqua"/>
              <a:ea typeface="Book Antiqua"/>
              <a:cs typeface="Book Antiqua"/>
              <a:sym typeface="Book Antiqua"/>
            </a:endParaRPr>
          </a:p>
        </p:txBody>
      </p:sp>
      <p:sp>
        <p:nvSpPr>
          <p:cNvPr id="557" name="Google Shape;557;p70"/>
          <p:cNvSpPr txBox="1">
            <a:spLocks noGrp="1"/>
          </p:cNvSpPr>
          <p:nvPr>
            <p:ph type="body" idx="1"/>
          </p:nvPr>
        </p:nvSpPr>
        <p:spPr>
          <a:xfrm>
            <a:off x="216525" y="1726025"/>
            <a:ext cx="8260800" cy="5026500"/>
          </a:xfrm>
          <a:prstGeom prst="rect">
            <a:avLst/>
          </a:prstGeom>
          <a:noFill/>
          <a:ln>
            <a:noFill/>
          </a:ln>
        </p:spPr>
        <p:txBody>
          <a:bodyPr spcFirstLastPara="1" wrap="square" lIns="91425" tIns="45700" rIns="91425" bIns="45700" anchor="ctr" anchorCtr="0">
            <a:noAutofit/>
          </a:bodyPr>
          <a:lstStyle/>
          <a:p>
            <a:pPr marL="82296" lvl="0" indent="0" algn="ctr" rtl="0">
              <a:lnSpc>
                <a:spcPct val="90000"/>
              </a:lnSpc>
              <a:spcBef>
                <a:spcPts val="0"/>
              </a:spcBef>
              <a:spcAft>
                <a:spcPts val="0"/>
              </a:spcAft>
              <a:buSzPts val="3770"/>
              <a:buNone/>
            </a:pPr>
            <a:endParaRPr sz="3300" b="1">
              <a:solidFill>
                <a:schemeClr val="accent6"/>
              </a:solidFill>
              <a:latin typeface="Corbel"/>
              <a:ea typeface="Corbel"/>
              <a:cs typeface="Corbel"/>
              <a:sym typeface="Corbel"/>
            </a:endParaRPr>
          </a:p>
          <a:p>
            <a:pPr marL="457200" lvl="0" indent="-400565" algn="l" rtl="0">
              <a:lnSpc>
                <a:spcPct val="90000"/>
              </a:lnSpc>
              <a:spcBef>
                <a:spcPts val="0"/>
              </a:spcBef>
              <a:spcAft>
                <a:spcPts val="0"/>
              </a:spcAft>
              <a:buClr>
                <a:srgbClr val="0563C1"/>
              </a:buClr>
              <a:buSzPts val="2708"/>
              <a:buFont typeface="Corbel"/>
              <a:buChar char="•"/>
            </a:pPr>
            <a:r>
              <a:rPr lang="en-US" sz="2708" b="1">
                <a:solidFill>
                  <a:srgbClr val="0563C1"/>
                </a:solidFill>
                <a:latin typeface="Corbel"/>
                <a:ea typeface="Corbel"/>
                <a:cs typeface="Corbel"/>
                <a:sym typeface="Corbel"/>
              </a:rPr>
              <a:t>Planning </a:t>
            </a:r>
            <a:endParaRPr sz="2708" b="1">
              <a:solidFill>
                <a:srgbClr val="0563C1"/>
              </a:solidFill>
              <a:latin typeface="Corbel"/>
              <a:ea typeface="Corbel"/>
              <a:cs typeface="Corbel"/>
              <a:sym typeface="Corbel"/>
            </a:endParaRPr>
          </a:p>
          <a:p>
            <a:pPr marL="457200" lvl="0" indent="-400565" algn="l" rtl="0">
              <a:lnSpc>
                <a:spcPct val="90000"/>
              </a:lnSpc>
              <a:spcBef>
                <a:spcPts val="0"/>
              </a:spcBef>
              <a:spcAft>
                <a:spcPts val="0"/>
              </a:spcAft>
              <a:buClr>
                <a:srgbClr val="0563C1"/>
              </a:buClr>
              <a:buSzPts val="2708"/>
              <a:buFont typeface="Corbel"/>
              <a:buChar char="•"/>
            </a:pPr>
            <a:endParaRPr sz="2708" b="1">
              <a:solidFill>
                <a:srgbClr val="0563C1"/>
              </a:solidFill>
              <a:latin typeface="Corbel"/>
              <a:ea typeface="Corbel"/>
              <a:cs typeface="Corbel"/>
              <a:sym typeface="Corbel"/>
            </a:endParaRPr>
          </a:p>
          <a:p>
            <a:pPr marL="457200" lvl="0" indent="0" algn="l" rtl="0">
              <a:lnSpc>
                <a:spcPct val="90000"/>
              </a:lnSpc>
              <a:spcBef>
                <a:spcPts val="0"/>
              </a:spcBef>
              <a:spcAft>
                <a:spcPts val="0"/>
              </a:spcAft>
              <a:buNone/>
            </a:pPr>
            <a:endParaRPr sz="2708" b="1">
              <a:solidFill>
                <a:srgbClr val="0563C1"/>
              </a:solidFill>
              <a:latin typeface="Corbel"/>
              <a:ea typeface="Corbel"/>
              <a:cs typeface="Corbel"/>
              <a:sym typeface="Corbel"/>
            </a:endParaRPr>
          </a:p>
          <a:p>
            <a:pPr marL="457200" lvl="0" indent="-400565" algn="l" rtl="0">
              <a:lnSpc>
                <a:spcPct val="90000"/>
              </a:lnSpc>
              <a:spcBef>
                <a:spcPts val="0"/>
              </a:spcBef>
              <a:spcAft>
                <a:spcPts val="0"/>
              </a:spcAft>
              <a:buClr>
                <a:srgbClr val="0563C1"/>
              </a:buClr>
              <a:buSzPts val="2708"/>
              <a:buFont typeface="Corbel"/>
              <a:buChar char="•"/>
            </a:pPr>
            <a:r>
              <a:rPr lang="en-US" sz="2708" b="1">
                <a:solidFill>
                  <a:srgbClr val="0563C1"/>
                </a:solidFill>
                <a:latin typeface="Corbel"/>
                <a:ea typeface="Corbel"/>
                <a:cs typeface="Corbel"/>
                <a:sym typeface="Corbel"/>
              </a:rPr>
              <a:t>Planning Commissioners, who are adjacent property owners to a proposed solar power plant, are part of a class of five or more similarly situated persons, based on the detailed parcel maps and the planning administrator's statements. </a:t>
            </a:r>
            <a:endParaRPr sz="2708" b="1">
              <a:solidFill>
                <a:srgbClr val="0563C1"/>
              </a:solidFill>
              <a:latin typeface="Corbel"/>
              <a:ea typeface="Corbel"/>
              <a:cs typeface="Corbel"/>
              <a:sym typeface="Corbel"/>
            </a:endParaRPr>
          </a:p>
          <a:p>
            <a:pPr marL="457200" lvl="0" indent="-400565" algn="l" rtl="0">
              <a:lnSpc>
                <a:spcPct val="90000"/>
              </a:lnSpc>
              <a:spcBef>
                <a:spcPts val="0"/>
              </a:spcBef>
              <a:spcAft>
                <a:spcPts val="0"/>
              </a:spcAft>
              <a:buClr>
                <a:srgbClr val="0563C1"/>
              </a:buClr>
              <a:buSzPts val="2708"/>
              <a:buFont typeface="Corbel"/>
              <a:buChar char="•"/>
            </a:pPr>
            <a:r>
              <a:rPr lang="en-US" sz="2708" b="1">
                <a:solidFill>
                  <a:srgbClr val="0563C1"/>
                </a:solidFill>
                <a:latin typeface="Corbel"/>
                <a:ea typeface="Corbel"/>
                <a:cs typeface="Corbel"/>
                <a:sym typeface="Corbel"/>
              </a:rPr>
              <a:t>Permitted to participate in all planning commission and committee matters concerning the solar development project. </a:t>
            </a:r>
            <a:endParaRPr sz="2708" b="1">
              <a:solidFill>
                <a:srgbClr val="0563C1"/>
              </a:solidFill>
              <a:latin typeface="Corbel"/>
              <a:ea typeface="Corbel"/>
              <a:cs typeface="Corbel"/>
              <a:sym typeface="Corbel"/>
            </a:endParaRPr>
          </a:p>
          <a:p>
            <a:pPr marL="457200" lvl="0" indent="-400565" algn="l" rtl="0">
              <a:lnSpc>
                <a:spcPct val="90000"/>
              </a:lnSpc>
              <a:spcBef>
                <a:spcPts val="0"/>
              </a:spcBef>
              <a:spcAft>
                <a:spcPts val="0"/>
              </a:spcAft>
              <a:buClr>
                <a:srgbClr val="0563C1"/>
              </a:buClr>
              <a:buSzPts val="2708"/>
              <a:buFont typeface="Corbel"/>
              <a:buChar char="•"/>
            </a:pPr>
            <a:r>
              <a:rPr lang="en-US" sz="2708" b="1">
                <a:solidFill>
                  <a:srgbClr val="0563C1"/>
                </a:solidFill>
                <a:latin typeface="Corbel"/>
                <a:ea typeface="Corbel"/>
                <a:cs typeface="Corbel"/>
                <a:sym typeface="Corbel"/>
              </a:rPr>
              <a:t>The solar developer's offer of a "good neighbor agreement" to a commissioner does not create a prohibited financial interest, as the offer was not accepted by the commissioner. 2026-04</a:t>
            </a:r>
            <a:endParaRPr sz="2708" b="1">
              <a:solidFill>
                <a:srgbClr val="0563C1"/>
              </a:solidFill>
              <a:latin typeface="Corbel"/>
              <a:ea typeface="Corbel"/>
              <a:cs typeface="Corbel"/>
              <a:sym typeface="Corbel"/>
            </a:endParaRPr>
          </a:p>
          <a:p>
            <a:pPr marL="0" lvl="0" indent="0" algn="l" rtl="0">
              <a:lnSpc>
                <a:spcPct val="90000"/>
              </a:lnSpc>
              <a:spcBef>
                <a:spcPts val="1161"/>
              </a:spcBef>
              <a:spcAft>
                <a:spcPts val="0"/>
              </a:spcAft>
              <a:buSzPts val="4785"/>
              <a:buNone/>
            </a:pPr>
            <a:endParaRPr sz="6256" b="1">
              <a:solidFill>
                <a:srgbClr val="1155CC"/>
              </a:solidFill>
              <a:latin typeface="Corbel"/>
              <a:ea typeface="Corbel"/>
              <a:cs typeface="Corbel"/>
              <a:sym typeface="Corbel"/>
            </a:endParaRPr>
          </a:p>
          <a:p>
            <a:pPr marL="742950" lvl="1" indent="-113569" algn="l" rtl="0">
              <a:lnSpc>
                <a:spcPct val="90000"/>
              </a:lnSpc>
              <a:spcBef>
                <a:spcPts val="974"/>
              </a:spcBef>
              <a:spcAft>
                <a:spcPts val="0"/>
              </a:spcAft>
              <a:buSzPts val="3190"/>
              <a:buNone/>
            </a:pPr>
            <a:endParaRPr sz="2200"/>
          </a:p>
        </p:txBody>
      </p:sp>
      <p:pic>
        <p:nvPicPr>
          <p:cNvPr id="558" name="Google Shape;558;p70" descr="WV Ethics Commission logo" title="WV Ethics Commission logo"/>
          <p:cNvPicPr preferRelativeResize="0"/>
          <p:nvPr/>
        </p:nvPicPr>
        <p:blipFill rotWithShape="1">
          <a:blip r:embed="rId3">
            <a:alphaModFix/>
          </a:blip>
          <a:srcRect/>
          <a:stretch/>
        </p:blipFill>
        <p:spPr>
          <a:xfrm>
            <a:off x="216513" y="64700"/>
            <a:ext cx="2037275" cy="1816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1"/>
          <p:cNvSpPr txBox="1"/>
          <p:nvPr/>
        </p:nvSpPr>
        <p:spPr>
          <a:xfrm>
            <a:off x="1391850" y="279975"/>
            <a:ext cx="7315200" cy="103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6100" b="1" i="0" u="none" strike="noStrike" cap="none">
                <a:solidFill>
                  <a:srgbClr val="1155CC"/>
                </a:solidFill>
                <a:latin typeface="Book Antiqua"/>
                <a:ea typeface="Book Antiqua"/>
                <a:cs typeface="Book Antiqua"/>
                <a:sym typeface="Book Antiqua"/>
              </a:rPr>
              <a:t>Recusal</a:t>
            </a:r>
            <a:endParaRPr sz="5100" b="1" i="0" u="none" strike="noStrike" cap="none">
              <a:solidFill>
                <a:srgbClr val="1155CC"/>
              </a:solidFill>
              <a:latin typeface="Arial"/>
              <a:ea typeface="Arial"/>
              <a:cs typeface="Arial"/>
              <a:sym typeface="Arial"/>
            </a:endParaRPr>
          </a:p>
        </p:txBody>
      </p:sp>
      <p:sp>
        <p:nvSpPr>
          <p:cNvPr id="565" name="Google Shape;565;p71"/>
          <p:cNvSpPr txBox="1"/>
          <p:nvPr/>
        </p:nvSpPr>
        <p:spPr>
          <a:xfrm>
            <a:off x="2125450" y="1287450"/>
            <a:ext cx="5970000" cy="38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endParaRPr sz="2400">
              <a:solidFill>
                <a:schemeClr val="dk1"/>
              </a:solidFill>
              <a:latin typeface="Corbel"/>
              <a:ea typeface="Corbel"/>
              <a:cs typeface="Corbel"/>
              <a:sym typeface="Corbel"/>
            </a:endParaRPr>
          </a:p>
          <a:p>
            <a:pPr marL="285750" lvl="0" indent="-330200" algn="l" rtl="0">
              <a:spcBef>
                <a:spcPts val="0"/>
              </a:spcBef>
              <a:spcAft>
                <a:spcPts val="0"/>
              </a:spcAft>
              <a:buClr>
                <a:srgbClr val="1155CC"/>
              </a:buClr>
              <a:buSzPts val="3100"/>
              <a:buFont typeface="Book Antiqua"/>
              <a:buChar char="•"/>
            </a:pPr>
            <a:r>
              <a:rPr lang="en-US" sz="3100" b="1">
                <a:solidFill>
                  <a:srgbClr val="1155CC"/>
                </a:solidFill>
                <a:latin typeface="Book Antiqua"/>
                <a:ea typeface="Book Antiqua"/>
                <a:cs typeface="Book Antiqua"/>
                <a:sym typeface="Book Antiqua"/>
              </a:rPr>
              <a:t>Disclose his or her interest</a:t>
            </a:r>
            <a:endParaRPr sz="2100" b="1">
              <a:solidFill>
                <a:srgbClr val="1155CC"/>
              </a:solidFill>
              <a:latin typeface="Book Antiqua"/>
              <a:ea typeface="Book Antiqua"/>
              <a:cs typeface="Book Antiqua"/>
              <a:sym typeface="Book Antiqua"/>
            </a:endParaRPr>
          </a:p>
          <a:p>
            <a:pPr marL="285750" lvl="0" indent="-133350" algn="l" rtl="0">
              <a:spcBef>
                <a:spcPts val="0"/>
              </a:spcBef>
              <a:spcAft>
                <a:spcPts val="0"/>
              </a:spcAft>
              <a:buClr>
                <a:schemeClr val="accent1"/>
              </a:buClr>
              <a:buSzPts val="2400"/>
              <a:buFont typeface="Arial"/>
              <a:buNone/>
            </a:pPr>
            <a:r>
              <a:rPr lang="en-US" sz="3100" b="1">
                <a:solidFill>
                  <a:srgbClr val="1155CC"/>
                </a:solidFill>
                <a:latin typeface="Book Antiqua"/>
                <a:ea typeface="Book Antiqua"/>
                <a:cs typeface="Book Antiqua"/>
                <a:sym typeface="Book Antiqua"/>
              </a:rPr>
              <a:t>	</a:t>
            </a:r>
            <a:endParaRPr sz="3100" b="1">
              <a:solidFill>
                <a:srgbClr val="1155CC"/>
              </a:solidFill>
              <a:latin typeface="Book Antiqua"/>
              <a:ea typeface="Book Antiqua"/>
              <a:cs typeface="Book Antiqua"/>
              <a:sym typeface="Book Antiqua"/>
            </a:endParaRPr>
          </a:p>
          <a:p>
            <a:pPr marL="285750" lvl="0" indent="-330200" algn="l" rtl="0">
              <a:spcBef>
                <a:spcPts val="0"/>
              </a:spcBef>
              <a:spcAft>
                <a:spcPts val="0"/>
              </a:spcAft>
              <a:buClr>
                <a:srgbClr val="1155CC"/>
              </a:buClr>
              <a:buSzPts val="3100"/>
              <a:buFont typeface="Book Antiqua"/>
              <a:buChar char="•"/>
            </a:pPr>
            <a:r>
              <a:rPr lang="en-US" sz="3100" b="1">
                <a:solidFill>
                  <a:srgbClr val="1155CC"/>
                </a:solidFill>
                <a:latin typeface="Book Antiqua"/>
                <a:ea typeface="Book Antiqua"/>
                <a:cs typeface="Book Antiqua"/>
                <a:sym typeface="Book Antiqua"/>
              </a:rPr>
              <a:t>Leave the room during both the discussion of, and the vote on, the issue</a:t>
            </a:r>
            <a:endParaRPr sz="2100" b="1">
              <a:solidFill>
                <a:srgbClr val="1155CC"/>
              </a:solidFill>
              <a:latin typeface="Book Antiqua"/>
              <a:ea typeface="Book Antiqua"/>
              <a:cs typeface="Book Antiqua"/>
              <a:sym typeface="Book Antiqua"/>
            </a:endParaRPr>
          </a:p>
          <a:p>
            <a:pPr marL="285750" lvl="0" indent="-133350" algn="l" rtl="0">
              <a:spcBef>
                <a:spcPts val="0"/>
              </a:spcBef>
              <a:spcAft>
                <a:spcPts val="0"/>
              </a:spcAft>
              <a:buClr>
                <a:schemeClr val="accent1"/>
              </a:buClr>
              <a:buSzPts val="2400"/>
              <a:buFont typeface="Arial"/>
              <a:buNone/>
            </a:pPr>
            <a:endParaRPr sz="3100" b="1">
              <a:solidFill>
                <a:srgbClr val="1155CC"/>
              </a:solidFill>
              <a:latin typeface="Book Antiqua"/>
              <a:ea typeface="Book Antiqua"/>
              <a:cs typeface="Book Antiqua"/>
              <a:sym typeface="Book Antiqua"/>
            </a:endParaRPr>
          </a:p>
          <a:p>
            <a:pPr marL="285750" lvl="0" indent="-330200" algn="l" rtl="0">
              <a:spcBef>
                <a:spcPts val="0"/>
              </a:spcBef>
              <a:spcAft>
                <a:spcPts val="0"/>
              </a:spcAft>
              <a:buClr>
                <a:srgbClr val="1155CC"/>
              </a:buClr>
              <a:buSzPts val="3100"/>
              <a:buFont typeface="Book Antiqua"/>
              <a:buChar char="•"/>
            </a:pPr>
            <a:r>
              <a:rPr lang="en-US" sz="3100" b="1">
                <a:solidFill>
                  <a:srgbClr val="1155CC"/>
                </a:solidFill>
                <a:latin typeface="Book Antiqua"/>
                <a:ea typeface="Book Antiqua"/>
                <a:cs typeface="Book Antiqua"/>
                <a:sym typeface="Book Antiqua"/>
              </a:rPr>
              <a:t>Minutes must reflect recusal</a:t>
            </a:r>
            <a:endParaRPr sz="2100" b="1">
              <a:solidFill>
                <a:srgbClr val="1155CC"/>
              </a:solidFill>
              <a:latin typeface="Book Antiqua"/>
              <a:ea typeface="Book Antiqua"/>
              <a:cs typeface="Book Antiqua"/>
              <a:sym typeface="Book Antiqua"/>
            </a:endParaRPr>
          </a:p>
          <a:p>
            <a:pPr marL="0" lvl="0" indent="0" algn="l" rtl="0">
              <a:spcBef>
                <a:spcPts val="0"/>
              </a:spcBef>
              <a:spcAft>
                <a:spcPts val="0"/>
              </a:spcAft>
              <a:buClr>
                <a:schemeClr val="dk1"/>
              </a:buClr>
              <a:buSzPts val="1800"/>
              <a:buFont typeface="Arial"/>
              <a:buNone/>
            </a:pPr>
            <a:endParaRPr sz="2400">
              <a:solidFill>
                <a:schemeClr val="dk1"/>
              </a:solidFill>
              <a:latin typeface="Corbel"/>
              <a:ea typeface="Corbel"/>
              <a:cs typeface="Corbel"/>
              <a:sym typeface="Corbel"/>
            </a:endParaRPr>
          </a:p>
          <a:p>
            <a:pPr marL="0" lvl="0" indent="0" algn="l" rtl="0">
              <a:spcBef>
                <a:spcPts val="0"/>
              </a:spcBef>
              <a:spcAft>
                <a:spcPts val="0"/>
              </a:spcAft>
              <a:buClr>
                <a:schemeClr val="dk1"/>
              </a:buClr>
              <a:buSzPts val="1800"/>
              <a:buFont typeface="Arial"/>
              <a:buNone/>
            </a:pPr>
            <a:endParaRPr sz="2400">
              <a:solidFill>
                <a:schemeClr val="dk1"/>
              </a:solidFill>
              <a:latin typeface="Corbel"/>
              <a:ea typeface="Corbel"/>
              <a:cs typeface="Corbel"/>
              <a:sym typeface="Corbel"/>
            </a:endParaRPr>
          </a:p>
          <a:p>
            <a:pPr marL="0" lvl="0" indent="0" algn="l" rtl="0">
              <a:spcBef>
                <a:spcPts val="0"/>
              </a:spcBef>
              <a:spcAft>
                <a:spcPts val="0"/>
              </a:spcAft>
              <a:buClr>
                <a:schemeClr val="dk1"/>
              </a:buClr>
              <a:buSzPts val="1800"/>
              <a:buFont typeface="Arial"/>
              <a:buNone/>
            </a:pPr>
            <a:endParaRPr sz="1800">
              <a:solidFill>
                <a:schemeClr val="dk1"/>
              </a:solidFill>
              <a:latin typeface="Corbel"/>
              <a:ea typeface="Corbel"/>
              <a:cs typeface="Corbel"/>
              <a:sym typeface="Corbel"/>
            </a:endParaRPr>
          </a:p>
          <a:p>
            <a:pPr marL="0" lvl="0" indent="0" algn="l" rtl="0">
              <a:spcBef>
                <a:spcPts val="0"/>
              </a:spcBef>
              <a:spcAft>
                <a:spcPts val="0"/>
              </a:spcAft>
              <a:buNone/>
            </a:pPr>
            <a:endParaRPr sz="1800">
              <a:solidFill>
                <a:schemeClr val="dk2"/>
              </a:solidFill>
            </a:endParaRPr>
          </a:p>
        </p:txBody>
      </p:sp>
      <p:pic>
        <p:nvPicPr>
          <p:cNvPr id="566" name="Google Shape;566;p71" descr="exit sign" title="exit sign"/>
          <p:cNvPicPr preferRelativeResize="0"/>
          <p:nvPr/>
        </p:nvPicPr>
        <p:blipFill rotWithShape="1">
          <a:blip r:embed="rId3">
            <a:alphaModFix/>
          </a:blip>
          <a:srcRect/>
          <a:stretch/>
        </p:blipFill>
        <p:spPr>
          <a:xfrm>
            <a:off x="6805200" y="5345714"/>
            <a:ext cx="2133600" cy="1524000"/>
          </a:xfrm>
          <a:prstGeom prst="rect">
            <a:avLst/>
          </a:prstGeom>
          <a:noFill/>
          <a:ln>
            <a:noFill/>
          </a:ln>
        </p:spPr>
      </p:pic>
      <p:pic>
        <p:nvPicPr>
          <p:cNvPr id="567" name="Google Shape;567;p71" descr="WV Ethics Commission logo" title="WV Ethics Commission logo"/>
          <p:cNvPicPr preferRelativeResize="0"/>
          <p:nvPr/>
        </p:nvPicPr>
        <p:blipFill rotWithShape="1">
          <a:blip r:embed="rId4">
            <a:alphaModFix/>
          </a:blip>
          <a:srcRect/>
          <a:stretch/>
        </p:blipFill>
        <p:spPr>
          <a:xfrm>
            <a:off x="152388" y="152400"/>
            <a:ext cx="2037275" cy="18164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2"/>
          <p:cNvSpPr txBox="1">
            <a:spLocks noGrp="1"/>
          </p:cNvSpPr>
          <p:nvPr>
            <p:ph type="title"/>
          </p:nvPr>
        </p:nvSpPr>
        <p:spPr>
          <a:xfrm>
            <a:off x="2228850" y="178450"/>
            <a:ext cx="6661500" cy="1485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345D7E"/>
              </a:buClr>
              <a:buSzPct val="100000"/>
              <a:buFont typeface="Book Antiqua"/>
              <a:buNone/>
            </a:pPr>
            <a:r>
              <a:rPr lang="en-US" sz="4000" b="1">
                <a:solidFill>
                  <a:srgbClr val="1155CC"/>
                </a:solidFill>
                <a:latin typeface="Book Antiqua"/>
                <a:ea typeface="Book Antiqua"/>
                <a:cs typeface="Book Antiqua"/>
                <a:sym typeface="Book Antiqua"/>
              </a:rPr>
              <a:t>Employment Restrictions</a:t>
            </a:r>
            <a:endParaRPr sz="4000" b="1">
              <a:solidFill>
                <a:srgbClr val="1155CC"/>
              </a:solidFill>
              <a:latin typeface="Book Antiqua"/>
              <a:ea typeface="Book Antiqua"/>
              <a:cs typeface="Book Antiqua"/>
              <a:sym typeface="Book Antiqua"/>
            </a:endParaRPr>
          </a:p>
          <a:p>
            <a:pPr marL="0" lvl="0" indent="0" algn="ctr" rtl="0">
              <a:spcBef>
                <a:spcPts val="0"/>
              </a:spcBef>
              <a:spcAft>
                <a:spcPts val="0"/>
              </a:spcAft>
              <a:buClr>
                <a:srgbClr val="BA8E2C"/>
              </a:buClr>
              <a:buSzPct val="100000"/>
              <a:buFont typeface="Corbel"/>
              <a:buNone/>
            </a:pPr>
            <a:r>
              <a:rPr lang="en-US" sz="2000" b="1">
                <a:solidFill>
                  <a:srgbClr val="7F6000"/>
                </a:solidFill>
                <a:latin typeface="Corbel"/>
                <a:ea typeface="Corbel"/>
                <a:cs typeface="Corbel"/>
                <a:sym typeface="Corbel"/>
              </a:rPr>
              <a:t>W. Va. Code § 6B-2-5(h)</a:t>
            </a:r>
            <a:endParaRPr sz="1400">
              <a:solidFill>
                <a:srgbClr val="7F6000"/>
              </a:solidFill>
            </a:endParaRPr>
          </a:p>
          <a:p>
            <a:pPr marL="0" lvl="0" indent="0" algn="ctr" rtl="0">
              <a:lnSpc>
                <a:spcPct val="100000"/>
              </a:lnSpc>
              <a:spcBef>
                <a:spcPts val="0"/>
              </a:spcBef>
              <a:spcAft>
                <a:spcPts val="0"/>
              </a:spcAft>
              <a:buClr>
                <a:srgbClr val="345D7E"/>
              </a:buClr>
              <a:buSzPct val="100000"/>
              <a:buFont typeface="Book Antiqua"/>
              <a:buNone/>
            </a:pPr>
            <a:endParaRPr sz="4000" b="1">
              <a:solidFill>
                <a:srgbClr val="1155CC"/>
              </a:solidFill>
              <a:latin typeface="Book Antiqua"/>
              <a:ea typeface="Book Antiqua"/>
              <a:cs typeface="Book Antiqua"/>
              <a:sym typeface="Book Antiqua"/>
            </a:endParaRPr>
          </a:p>
        </p:txBody>
      </p:sp>
      <p:sp>
        <p:nvSpPr>
          <p:cNvPr id="574" name="Google Shape;574;p72" descr="WV Ethics Commission logo" title="WV Ethics Commission logo"/>
          <p:cNvSpPr txBox="1">
            <a:spLocks noGrp="1"/>
          </p:cNvSpPr>
          <p:nvPr>
            <p:ph type="body" idx="1"/>
          </p:nvPr>
        </p:nvSpPr>
        <p:spPr>
          <a:xfrm>
            <a:off x="0" y="1538350"/>
            <a:ext cx="6629400" cy="5055900"/>
          </a:xfrm>
          <a:prstGeom prst="rect">
            <a:avLst/>
          </a:prstGeom>
          <a:noFill/>
          <a:ln>
            <a:noFill/>
          </a:ln>
        </p:spPr>
        <p:txBody>
          <a:bodyPr spcFirstLastPara="1" wrap="square" lIns="91425" tIns="45700" rIns="91425" bIns="45700" anchor="ctr" anchorCtr="0">
            <a:noAutofit/>
          </a:bodyPr>
          <a:lstStyle/>
          <a:p>
            <a:pPr marL="82296" lvl="0" indent="0" algn="l" rtl="0">
              <a:lnSpc>
                <a:spcPct val="80000"/>
              </a:lnSpc>
              <a:spcBef>
                <a:spcPts val="0"/>
              </a:spcBef>
              <a:spcAft>
                <a:spcPts val="0"/>
              </a:spcAft>
              <a:buSzPts val="1631"/>
              <a:buNone/>
            </a:pPr>
            <a:endParaRPr sz="1425"/>
          </a:p>
          <a:p>
            <a:pPr marL="82296" lvl="0" indent="0" algn="l" rtl="0">
              <a:lnSpc>
                <a:spcPct val="80000"/>
              </a:lnSpc>
              <a:spcBef>
                <a:spcPts val="879"/>
              </a:spcBef>
              <a:spcAft>
                <a:spcPts val="0"/>
              </a:spcAft>
              <a:buSzPts val="1631"/>
              <a:buNone/>
            </a:pPr>
            <a:endParaRPr sz="1425"/>
          </a:p>
          <a:p>
            <a:pPr marL="82296" lvl="0" indent="0" algn="l" rtl="0">
              <a:lnSpc>
                <a:spcPct val="80000"/>
              </a:lnSpc>
              <a:spcBef>
                <a:spcPts val="1003"/>
              </a:spcBef>
              <a:spcAft>
                <a:spcPts val="0"/>
              </a:spcAft>
              <a:buClr>
                <a:srgbClr val="BA8E2C"/>
              </a:buClr>
              <a:buSzPts val="2356"/>
              <a:buNone/>
            </a:pPr>
            <a:endParaRPr sz="1925">
              <a:solidFill>
                <a:schemeClr val="dk1"/>
              </a:solidFill>
            </a:endParaRPr>
          </a:p>
          <a:p>
            <a:pPr marL="82296" lvl="0" indent="0" algn="l" rtl="0">
              <a:lnSpc>
                <a:spcPct val="80000"/>
              </a:lnSpc>
              <a:spcBef>
                <a:spcPts val="1049"/>
              </a:spcBef>
              <a:spcAft>
                <a:spcPts val="0"/>
              </a:spcAft>
              <a:buClr>
                <a:srgbClr val="BA8E2C"/>
              </a:buClr>
              <a:buSzPts val="2628"/>
              <a:buNone/>
            </a:pPr>
            <a:r>
              <a:rPr lang="en-US" sz="2926" b="1">
                <a:solidFill>
                  <a:srgbClr val="FF0000"/>
                </a:solidFill>
                <a:latin typeface="Corbel"/>
                <a:ea typeface="Corbel"/>
                <a:cs typeface="Corbel"/>
                <a:sym typeface="Corbel"/>
              </a:rPr>
              <a:t>Full-time</a:t>
            </a:r>
            <a:r>
              <a:rPr lang="en-US" sz="2926" b="1">
                <a:solidFill>
                  <a:schemeClr val="dk1"/>
                </a:solidFill>
                <a:latin typeface="Corbel"/>
                <a:ea typeface="Corbel"/>
                <a:cs typeface="Corbel"/>
                <a:sym typeface="Corbel"/>
              </a:rPr>
              <a:t> </a:t>
            </a:r>
            <a:r>
              <a:rPr lang="en-US" sz="2796" b="1">
                <a:solidFill>
                  <a:srgbClr val="1155CC"/>
                </a:solidFill>
                <a:latin typeface="Corbel"/>
                <a:ea typeface="Corbel"/>
                <a:cs typeface="Corbel"/>
                <a:sym typeface="Corbel"/>
              </a:rPr>
              <a:t>public employees may not seek employment with any person who:</a:t>
            </a:r>
            <a:endParaRPr sz="2108" b="1">
              <a:solidFill>
                <a:srgbClr val="1155CC"/>
              </a:solidFill>
              <a:latin typeface="Corbel"/>
              <a:ea typeface="Corbel"/>
              <a:cs typeface="Corbel"/>
              <a:sym typeface="Corbel"/>
            </a:endParaRPr>
          </a:p>
          <a:p>
            <a:pPr marL="285750" lvl="0" indent="-308504" algn="l" rtl="0">
              <a:lnSpc>
                <a:spcPct val="80000"/>
              </a:lnSpc>
              <a:spcBef>
                <a:spcPts val="1049"/>
              </a:spcBef>
              <a:spcAft>
                <a:spcPts val="0"/>
              </a:spcAft>
              <a:buClr>
                <a:srgbClr val="1155CC"/>
              </a:buClr>
              <a:buSzPts val="3611"/>
              <a:buFont typeface="Corbel"/>
              <a:buChar char="•"/>
            </a:pPr>
            <a:r>
              <a:rPr lang="en-US" sz="2796" b="1">
                <a:solidFill>
                  <a:srgbClr val="1155CC"/>
                </a:solidFill>
                <a:latin typeface="Corbel"/>
                <a:ea typeface="Corbel"/>
                <a:cs typeface="Corbel"/>
                <a:sym typeface="Corbel"/>
              </a:rPr>
              <a:t>Had a matter on which they or their subordinate took regulatory action within the past 12 months, or</a:t>
            </a:r>
            <a:endParaRPr sz="2108" b="1">
              <a:solidFill>
                <a:srgbClr val="1155CC"/>
              </a:solidFill>
              <a:latin typeface="Corbel"/>
              <a:ea typeface="Corbel"/>
              <a:cs typeface="Corbel"/>
              <a:sym typeface="Corbel"/>
            </a:endParaRPr>
          </a:p>
          <a:p>
            <a:pPr marL="285750" lvl="0" indent="-308504" algn="l" rtl="0">
              <a:lnSpc>
                <a:spcPct val="80000"/>
              </a:lnSpc>
              <a:spcBef>
                <a:spcPts val="1049"/>
              </a:spcBef>
              <a:spcAft>
                <a:spcPts val="0"/>
              </a:spcAft>
              <a:buClr>
                <a:srgbClr val="1155CC"/>
              </a:buClr>
              <a:buSzPts val="3611"/>
              <a:buFont typeface="Corbel"/>
              <a:buChar char="•"/>
            </a:pPr>
            <a:r>
              <a:rPr lang="en-US" sz="2796" b="1">
                <a:solidFill>
                  <a:srgbClr val="1155CC"/>
                </a:solidFill>
                <a:latin typeface="Corbel"/>
                <a:ea typeface="Corbel"/>
                <a:cs typeface="Corbel"/>
                <a:sym typeface="Corbel"/>
              </a:rPr>
              <a:t>Currently has a matter before their agency on which they or 	a subordinate is working, or</a:t>
            </a:r>
            <a:endParaRPr sz="2108" b="1">
              <a:solidFill>
                <a:srgbClr val="1155CC"/>
              </a:solidFill>
              <a:latin typeface="Corbel"/>
              <a:ea typeface="Corbel"/>
              <a:cs typeface="Corbel"/>
              <a:sym typeface="Corbel"/>
            </a:endParaRPr>
          </a:p>
          <a:p>
            <a:pPr marL="285750" lvl="0" indent="-308504" algn="l" rtl="0">
              <a:lnSpc>
                <a:spcPct val="80000"/>
              </a:lnSpc>
              <a:spcBef>
                <a:spcPts val="1049"/>
              </a:spcBef>
              <a:spcAft>
                <a:spcPts val="0"/>
              </a:spcAft>
              <a:buClr>
                <a:srgbClr val="1155CC"/>
              </a:buClr>
              <a:buSzPts val="3611"/>
              <a:buFont typeface="Corbel"/>
              <a:buChar char="•"/>
            </a:pPr>
            <a:r>
              <a:rPr lang="en-US" sz="2796" b="1">
                <a:solidFill>
                  <a:srgbClr val="1155CC"/>
                </a:solidFill>
                <a:latin typeface="Corbel"/>
                <a:ea typeface="Corbel"/>
                <a:cs typeface="Corbel"/>
                <a:sym typeface="Corbel"/>
              </a:rPr>
              <a:t>Is a vendor over which they exercise control</a:t>
            </a:r>
            <a:endParaRPr sz="2108" b="1">
              <a:solidFill>
                <a:srgbClr val="1155CC"/>
              </a:solidFill>
              <a:latin typeface="Corbel"/>
              <a:ea typeface="Corbel"/>
              <a:cs typeface="Corbel"/>
              <a:sym typeface="Corbel"/>
            </a:endParaRPr>
          </a:p>
          <a:p>
            <a:pPr marL="82296" lvl="0" indent="0" algn="l" rtl="0">
              <a:lnSpc>
                <a:spcPct val="80000"/>
              </a:lnSpc>
              <a:spcBef>
                <a:spcPts val="956"/>
              </a:spcBef>
              <a:spcAft>
                <a:spcPts val="0"/>
              </a:spcAft>
              <a:buSzPts val="1631"/>
              <a:buNone/>
            </a:pPr>
            <a:r>
              <a:rPr lang="en-US" sz="1739">
                <a:solidFill>
                  <a:srgbClr val="FF0000"/>
                </a:solidFill>
                <a:latin typeface="Corbel"/>
                <a:ea typeface="Corbel"/>
                <a:cs typeface="Corbel"/>
                <a:sym typeface="Corbel"/>
              </a:rPr>
              <a:t>	</a:t>
            </a:r>
            <a:r>
              <a:rPr lang="en-US" sz="2051">
                <a:solidFill>
                  <a:srgbClr val="FF0000"/>
                </a:solidFill>
                <a:latin typeface="Corbel"/>
                <a:ea typeface="Corbel"/>
                <a:cs typeface="Corbel"/>
                <a:sym typeface="Corbel"/>
              </a:rPr>
              <a:t>Employment Exemptions available</a:t>
            </a:r>
            <a:endParaRPr sz="1739">
              <a:latin typeface="Corbel"/>
              <a:ea typeface="Corbel"/>
              <a:cs typeface="Corbel"/>
              <a:sym typeface="Corbel"/>
            </a:endParaRPr>
          </a:p>
          <a:p>
            <a:pPr marL="82296" lvl="0" indent="0" algn="l" rtl="0">
              <a:lnSpc>
                <a:spcPct val="80000"/>
              </a:lnSpc>
              <a:spcBef>
                <a:spcPts val="879"/>
              </a:spcBef>
              <a:spcAft>
                <a:spcPts val="0"/>
              </a:spcAft>
              <a:buSzPts val="1631"/>
              <a:buNone/>
            </a:pPr>
            <a:r>
              <a:rPr lang="en-US" sz="1739">
                <a:latin typeface="Corbel"/>
                <a:ea typeface="Corbel"/>
                <a:cs typeface="Corbel"/>
                <a:sym typeface="Corbel"/>
              </a:rPr>
              <a:t>              2019-17 and 2020-05</a:t>
            </a:r>
            <a:endParaRPr sz="1739">
              <a:latin typeface="Corbel"/>
              <a:ea typeface="Corbel"/>
              <a:cs typeface="Corbel"/>
              <a:sym typeface="Corbel"/>
            </a:endParaRPr>
          </a:p>
          <a:p>
            <a:pPr marL="596646" lvl="0" indent="-385905" algn="l" rtl="0">
              <a:lnSpc>
                <a:spcPct val="80000"/>
              </a:lnSpc>
              <a:spcBef>
                <a:spcPts val="879"/>
              </a:spcBef>
              <a:spcAft>
                <a:spcPts val="0"/>
              </a:spcAft>
              <a:buSzPts val="1631"/>
              <a:buNone/>
            </a:pPr>
            <a:endParaRPr sz="1425"/>
          </a:p>
        </p:txBody>
      </p:sp>
      <p:pic>
        <p:nvPicPr>
          <p:cNvPr id="575" name="Google Shape;575;p72" descr="help wanted ad in paper" title="help wanted ad in paper"/>
          <p:cNvPicPr preferRelativeResize="0"/>
          <p:nvPr/>
        </p:nvPicPr>
        <p:blipFill rotWithShape="1">
          <a:blip r:embed="rId3">
            <a:alphaModFix/>
          </a:blip>
          <a:srcRect/>
          <a:stretch/>
        </p:blipFill>
        <p:spPr>
          <a:xfrm>
            <a:off x="6629400" y="2821201"/>
            <a:ext cx="2261009" cy="1828800"/>
          </a:xfrm>
          <a:prstGeom prst="rect">
            <a:avLst/>
          </a:prstGeom>
          <a:noFill/>
          <a:ln>
            <a:noFill/>
          </a:ln>
        </p:spPr>
      </p:pic>
      <p:pic>
        <p:nvPicPr>
          <p:cNvPr id="576" name="Google Shape;576;p72" descr="WV Ethics Commission logo" title="WV Ethics Commission logo"/>
          <p:cNvPicPr preferRelativeResize="0"/>
          <p:nvPr/>
        </p:nvPicPr>
        <p:blipFill rotWithShape="1">
          <a:blip r:embed="rId4">
            <a:alphaModFix/>
          </a:blip>
          <a:srcRect/>
          <a:stretch/>
        </p:blipFill>
        <p:spPr>
          <a:xfrm>
            <a:off x="-12" y="0"/>
            <a:ext cx="2037275" cy="18164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3"/>
          <p:cNvSpPr txBox="1">
            <a:spLocks noGrp="1"/>
          </p:cNvSpPr>
          <p:nvPr>
            <p:ph type="title"/>
          </p:nvPr>
        </p:nvSpPr>
        <p:spPr>
          <a:xfrm>
            <a:off x="1371601" y="213262"/>
            <a:ext cx="7315200" cy="914400"/>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0"/>
              </a:spcBef>
              <a:spcAft>
                <a:spcPts val="0"/>
              </a:spcAft>
              <a:buClr>
                <a:srgbClr val="345D7E"/>
              </a:buClr>
              <a:buSzPts val="4000"/>
              <a:buFont typeface="Book Antiqua"/>
              <a:buNone/>
            </a:pPr>
            <a:r>
              <a:rPr lang="en-US" b="1">
                <a:solidFill>
                  <a:srgbClr val="1155CC"/>
                </a:solidFill>
                <a:latin typeface="Book Antiqua"/>
                <a:ea typeface="Book Antiqua"/>
                <a:cs typeface="Book Antiqua"/>
                <a:sym typeface="Book Antiqua"/>
              </a:rPr>
              <a:t>Post-employment Restrictions</a:t>
            </a:r>
            <a:endParaRPr b="1">
              <a:solidFill>
                <a:srgbClr val="1155CC"/>
              </a:solidFill>
            </a:endParaRPr>
          </a:p>
        </p:txBody>
      </p:sp>
      <p:sp>
        <p:nvSpPr>
          <p:cNvPr id="583" name="Google Shape;583;p73"/>
          <p:cNvSpPr txBox="1">
            <a:spLocks noGrp="1"/>
          </p:cNvSpPr>
          <p:nvPr>
            <p:ph type="body" idx="1"/>
          </p:nvPr>
        </p:nvSpPr>
        <p:spPr>
          <a:xfrm>
            <a:off x="622350" y="2086125"/>
            <a:ext cx="8318100" cy="4572600"/>
          </a:xfrm>
          <a:prstGeom prst="rect">
            <a:avLst/>
          </a:prstGeom>
          <a:noFill/>
          <a:ln>
            <a:noFill/>
          </a:ln>
        </p:spPr>
        <p:txBody>
          <a:bodyPr spcFirstLastPara="1" wrap="square" lIns="91425" tIns="45700" rIns="91425" bIns="45700" anchor="t" anchorCtr="0">
            <a:normAutofit fontScale="62500" lnSpcReduction="10000"/>
          </a:bodyPr>
          <a:lstStyle/>
          <a:p>
            <a:pPr marL="285750" lvl="0" indent="-285750" algn="ctr" rtl="0">
              <a:lnSpc>
                <a:spcPct val="100000"/>
              </a:lnSpc>
              <a:spcBef>
                <a:spcPts val="0"/>
              </a:spcBef>
              <a:spcAft>
                <a:spcPts val="0"/>
              </a:spcAft>
              <a:buSzPct val="193333"/>
              <a:buFont typeface="Noto Sans Symbols"/>
              <a:buNone/>
            </a:pPr>
            <a:r>
              <a:rPr lang="en-US" b="1"/>
              <a:t>			</a:t>
            </a:r>
            <a:endParaRPr/>
          </a:p>
          <a:p>
            <a:pPr marL="285750" lvl="0" indent="-285750" algn="l" rtl="0">
              <a:lnSpc>
                <a:spcPct val="100000"/>
              </a:lnSpc>
              <a:spcBef>
                <a:spcPts val="442"/>
              </a:spcBef>
              <a:spcAft>
                <a:spcPts val="0"/>
              </a:spcAft>
              <a:buSzPct val="145000"/>
              <a:buFont typeface="Noto Sans Symbols"/>
              <a:buNone/>
            </a:pPr>
            <a:r>
              <a:rPr lang="en-US" sz="2600" b="1">
                <a:latin typeface="Arial"/>
                <a:ea typeface="Arial"/>
                <a:cs typeface="Arial"/>
                <a:sym typeface="Arial"/>
              </a:rPr>
              <a:t>	</a:t>
            </a:r>
            <a:r>
              <a:rPr lang="en-US" sz="3000" b="1">
                <a:solidFill>
                  <a:srgbClr val="1155CC"/>
                </a:solidFill>
              </a:rPr>
              <a:t>Representation</a:t>
            </a:r>
            <a:endParaRPr sz="3000" b="1">
              <a:solidFill>
                <a:srgbClr val="1155CC"/>
              </a:solidFill>
            </a:endParaRPr>
          </a:p>
          <a:p>
            <a:pPr marL="285750" lvl="0" indent="-285750" algn="l" rtl="0">
              <a:lnSpc>
                <a:spcPct val="100000"/>
              </a:lnSpc>
              <a:spcBef>
                <a:spcPts val="442"/>
              </a:spcBef>
              <a:spcAft>
                <a:spcPts val="0"/>
              </a:spcAft>
              <a:buSzPct val="125667"/>
              <a:buFont typeface="Noto Sans Symbols"/>
              <a:buNone/>
            </a:pPr>
            <a:endParaRPr sz="3000" b="1">
              <a:solidFill>
                <a:srgbClr val="1155CC"/>
              </a:solidFill>
            </a:endParaRPr>
          </a:p>
          <a:p>
            <a:pPr marL="457200" lvl="0" indent="0" algn="l" rtl="0">
              <a:lnSpc>
                <a:spcPct val="100000"/>
              </a:lnSpc>
              <a:spcBef>
                <a:spcPts val="600"/>
              </a:spcBef>
              <a:spcAft>
                <a:spcPts val="0"/>
              </a:spcAft>
              <a:buNone/>
            </a:pPr>
            <a:r>
              <a:rPr lang="en-US" sz="3300" b="1">
                <a:solidFill>
                  <a:srgbClr val="1155CC"/>
                </a:solidFill>
              </a:rPr>
              <a:t>A former public official or employee may not represent a client  before her former agency when the employee had “personally and substantially participated” on behalf of the agency in that particular matter (in a decision- making, advisory, or staff support capacity) - absent agency consent.	</a:t>
            </a:r>
            <a:endParaRPr sz="3300" b="1">
              <a:solidFill>
                <a:srgbClr val="1155CC"/>
              </a:solidFill>
            </a:endParaRPr>
          </a:p>
          <a:p>
            <a:pPr marL="457200" lvl="0" indent="0" algn="l" rtl="0">
              <a:lnSpc>
                <a:spcPct val="100000"/>
              </a:lnSpc>
              <a:spcBef>
                <a:spcPts val="600"/>
              </a:spcBef>
              <a:spcAft>
                <a:spcPts val="0"/>
              </a:spcAft>
              <a:buNone/>
            </a:pPr>
            <a:r>
              <a:rPr lang="en-US" sz="3300" b="1">
                <a:solidFill>
                  <a:srgbClr val="1155CC"/>
                </a:solidFill>
              </a:rPr>
              <a:t>A staff attorney, accountant or other professional employee who has represented a government agency in a particular matter may not represent another client in the same or closely related matter before a tribunal if the client’s interests are adverse to the agency - absent agency consent.</a:t>
            </a:r>
            <a:endParaRPr sz="3300" b="1">
              <a:solidFill>
                <a:srgbClr val="1155CC"/>
              </a:solidFill>
            </a:endParaRPr>
          </a:p>
          <a:p>
            <a:pPr marL="457200" lvl="0" indent="0" algn="l" rtl="0">
              <a:lnSpc>
                <a:spcPct val="100000"/>
              </a:lnSpc>
              <a:spcBef>
                <a:spcPts val="600"/>
              </a:spcBef>
              <a:spcAft>
                <a:spcPts val="0"/>
              </a:spcAft>
              <a:buNone/>
            </a:pPr>
            <a:endParaRPr sz="3300"/>
          </a:p>
        </p:txBody>
      </p:sp>
      <p:pic>
        <p:nvPicPr>
          <p:cNvPr id="584" name="Google Shape;584;p73" descr="Decorative image" title="Man leaving with brief case and stack  of books"/>
          <p:cNvPicPr preferRelativeResize="0"/>
          <p:nvPr/>
        </p:nvPicPr>
        <p:blipFill rotWithShape="1">
          <a:blip r:embed="rId3">
            <a:alphaModFix/>
          </a:blip>
          <a:srcRect/>
          <a:stretch/>
        </p:blipFill>
        <p:spPr>
          <a:xfrm>
            <a:off x="7440825" y="-1987"/>
            <a:ext cx="1499625" cy="1820425"/>
          </a:xfrm>
          <a:prstGeom prst="rect">
            <a:avLst/>
          </a:prstGeom>
          <a:noFill/>
          <a:ln>
            <a:noFill/>
          </a:ln>
        </p:spPr>
      </p:pic>
      <p:pic>
        <p:nvPicPr>
          <p:cNvPr id="585" name="Google Shape;585;p73" descr="WV Ethics Commission logo" title="WV Ethics Commission logo"/>
          <p:cNvPicPr preferRelativeResize="0"/>
          <p:nvPr/>
        </p:nvPicPr>
        <p:blipFill rotWithShape="1">
          <a:blip r:embed="rId4">
            <a:alphaModFix/>
          </a:blip>
          <a:srcRect/>
          <a:stretch/>
        </p:blipFill>
        <p:spPr>
          <a:xfrm>
            <a:off x="46588" y="0"/>
            <a:ext cx="2037275" cy="1816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4"/>
          <p:cNvSpPr txBox="1">
            <a:spLocks noGrp="1"/>
          </p:cNvSpPr>
          <p:nvPr>
            <p:ph type="title"/>
          </p:nvPr>
        </p:nvSpPr>
        <p:spPr>
          <a:xfrm>
            <a:off x="1371600" y="213250"/>
            <a:ext cx="777240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b="1">
                <a:solidFill>
                  <a:srgbClr val="1155CC"/>
                </a:solidFill>
                <a:latin typeface="Book Antiqua"/>
                <a:ea typeface="Book Antiqua"/>
                <a:cs typeface="Book Antiqua"/>
                <a:sym typeface="Book Antiqua"/>
              </a:rPr>
              <a:t>	</a:t>
            </a:r>
            <a:r>
              <a:rPr lang="en-US" sz="3600" b="1">
                <a:solidFill>
                  <a:srgbClr val="1155CC"/>
                </a:solidFill>
                <a:latin typeface="Book Antiqua"/>
                <a:ea typeface="Book Antiqua"/>
                <a:cs typeface="Book Antiqua"/>
                <a:sym typeface="Book Antiqua"/>
              </a:rPr>
              <a:t>Post-employment </a:t>
            </a:r>
            <a:r>
              <a:rPr lang="en-US" sz="4000" b="1">
                <a:solidFill>
                  <a:srgbClr val="1155CC"/>
                </a:solidFill>
                <a:latin typeface="Book Antiqua"/>
                <a:ea typeface="Book Antiqua"/>
                <a:cs typeface="Book Antiqua"/>
                <a:sym typeface="Book Antiqua"/>
              </a:rPr>
              <a:t>Restrictions</a:t>
            </a:r>
            <a:endParaRPr sz="4000" b="1">
              <a:solidFill>
                <a:srgbClr val="1155CC"/>
              </a:solidFill>
            </a:endParaRPr>
          </a:p>
        </p:txBody>
      </p:sp>
      <p:sp>
        <p:nvSpPr>
          <p:cNvPr id="592" name="Google Shape;592;p74"/>
          <p:cNvSpPr txBox="1">
            <a:spLocks noGrp="1"/>
          </p:cNvSpPr>
          <p:nvPr>
            <p:ph type="body" idx="1"/>
          </p:nvPr>
        </p:nvSpPr>
        <p:spPr>
          <a:xfrm>
            <a:off x="1066800" y="914400"/>
            <a:ext cx="7900500" cy="5715000"/>
          </a:xfrm>
          <a:prstGeom prst="rect">
            <a:avLst/>
          </a:prstGeom>
          <a:noFill/>
          <a:ln>
            <a:noFill/>
          </a:ln>
        </p:spPr>
        <p:txBody>
          <a:bodyPr spcFirstLastPara="1" wrap="square" lIns="91425" tIns="45700" rIns="91425" bIns="45700" anchor="t" anchorCtr="0">
            <a:normAutofit fontScale="62500" lnSpcReduction="20000"/>
          </a:bodyPr>
          <a:lstStyle/>
          <a:p>
            <a:pPr marL="285750" lvl="0" indent="-285750" algn="ctr" rtl="0">
              <a:lnSpc>
                <a:spcPct val="100000"/>
              </a:lnSpc>
              <a:spcBef>
                <a:spcPts val="0"/>
              </a:spcBef>
              <a:spcAft>
                <a:spcPts val="0"/>
              </a:spcAft>
              <a:buSzPct val="193333"/>
              <a:buFont typeface="Noto Sans Symbols"/>
              <a:buNone/>
            </a:pPr>
            <a:r>
              <a:rPr lang="en-US" b="1"/>
              <a:t>			</a:t>
            </a:r>
            <a:endParaRPr/>
          </a:p>
          <a:p>
            <a:pPr marL="285750" lvl="0" indent="-285750" algn="l" rtl="0">
              <a:lnSpc>
                <a:spcPct val="100000"/>
              </a:lnSpc>
              <a:spcBef>
                <a:spcPts val="442"/>
              </a:spcBef>
              <a:spcAft>
                <a:spcPts val="0"/>
              </a:spcAft>
              <a:buSzPct val="145000"/>
              <a:buFont typeface="Noto Sans Symbols"/>
              <a:buNone/>
            </a:pPr>
            <a:r>
              <a:rPr lang="en-US" sz="2600" b="1">
                <a:latin typeface="Arial"/>
                <a:ea typeface="Arial"/>
                <a:cs typeface="Arial"/>
                <a:sym typeface="Arial"/>
              </a:rPr>
              <a:t>	</a:t>
            </a:r>
            <a:endParaRPr/>
          </a:p>
          <a:p>
            <a:pPr marL="2286000" lvl="5" indent="0" algn="l" rtl="0">
              <a:lnSpc>
                <a:spcPct val="100000"/>
              </a:lnSpc>
              <a:spcBef>
                <a:spcPts val="340"/>
              </a:spcBef>
              <a:spcAft>
                <a:spcPts val="0"/>
              </a:spcAft>
              <a:buSzPct val="145000"/>
              <a:buNone/>
            </a:pPr>
            <a:r>
              <a:rPr lang="en-US" sz="2000"/>
              <a:t>	</a:t>
            </a:r>
            <a:endParaRPr/>
          </a:p>
          <a:p>
            <a:pPr marL="2286000" lvl="5" indent="0" algn="l" rtl="0">
              <a:lnSpc>
                <a:spcPct val="100000"/>
              </a:lnSpc>
              <a:spcBef>
                <a:spcPts val="1161"/>
              </a:spcBef>
              <a:spcAft>
                <a:spcPts val="0"/>
              </a:spcAft>
              <a:buSzPct val="136211"/>
              <a:buNone/>
            </a:pPr>
            <a:r>
              <a:rPr lang="en-US" sz="2129">
                <a:solidFill>
                  <a:srgbClr val="345D7E"/>
                </a:solidFill>
              </a:rPr>
              <a:t>	</a:t>
            </a:r>
            <a:r>
              <a:rPr lang="en-US" sz="4522" b="1">
                <a:solidFill>
                  <a:srgbClr val="1155CC"/>
                </a:solidFill>
                <a:latin typeface="Corbel"/>
                <a:ea typeface="Corbel"/>
                <a:cs typeface="Corbel"/>
                <a:sym typeface="Corbel"/>
              </a:rPr>
              <a:t>Revolving Door</a:t>
            </a:r>
            <a:endParaRPr sz="2622" b="1">
              <a:solidFill>
                <a:srgbClr val="1155CC"/>
              </a:solidFill>
              <a:latin typeface="Corbel"/>
              <a:ea typeface="Corbel"/>
              <a:cs typeface="Corbel"/>
              <a:sym typeface="Corbel"/>
            </a:endParaRPr>
          </a:p>
          <a:p>
            <a:pPr marL="285750" lvl="0" indent="-97917" algn="l" rtl="0">
              <a:lnSpc>
                <a:spcPct val="100000"/>
              </a:lnSpc>
              <a:spcBef>
                <a:spcPts val="1008"/>
              </a:spcBef>
              <a:spcAft>
                <a:spcPts val="0"/>
              </a:spcAft>
              <a:buSzPct val="125892"/>
              <a:buNone/>
            </a:pPr>
            <a:endParaRPr sz="2764" b="1">
              <a:solidFill>
                <a:srgbClr val="1155CC"/>
              </a:solidFill>
              <a:latin typeface="Corbel"/>
              <a:ea typeface="Corbel"/>
              <a:cs typeface="Corbel"/>
              <a:sym typeface="Corbel"/>
            </a:endParaRPr>
          </a:p>
          <a:p>
            <a:pPr marL="285750" lvl="0" indent="-286133" algn="l" rtl="0">
              <a:lnSpc>
                <a:spcPct val="100000"/>
              </a:lnSpc>
              <a:spcBef>
                <a:spcPts val="1008"/>
              </a:spcBef>
              <a:spcAft>
                <a:spcPts val="0"/>
              </a:spcAft>
              <a:buClr>
                <a:srgbClr val="1155CC"/>
              </a:buClr>
              <a:buSzPct val="154858"/>
              <a:buFont typeface="Corbel"/>
              <a:buChar char="•"/>
            </a:pPr>
            <a:r>
              <a:rPr lang="en-US" sz="3062" b="1">
                <a:solidFill>
                  <a:srgbClr val="1155CC"/>
                </a:solidFill>
                <a:latin typeface="Corbel"/>
                <a:ea typeface="Corbel"/>
                <a:cs typeface="Corbel"/>
                <a:sym typeface="Corbel"/>
              </a:rPr>
              <a:t>No elected or appointed public official or full-time staff attorney or accountant, shall:</a:t>
            </a:r>
            <a:endParaRPr sz="3062" b="1">
              <a:solidFill>
                <a:srgbClr val="1155CC"/>
              </a:solidFill>
              <a:latin typeface="Corbel"/>
              <a:ea typeface="Corbel"/>
              <a:cs typeface="Corbel"/>
              <a:sym typeface="Corbel"/>
            </a:endParaRPr>
          </a:p>
          <a:p>
            <a:pPr marL="285750" lvl="0" indent="-236029" algn="l" rtl="0">
              <a:lnSpc>
                <a:spcPct val="100000"/>
              </a:lnSpc>
              <a:spcBef>
                <a:spcPts val="1008"/>
              </a:spcBef>
              <a:spcAft>
                <a:spcPts val="0"/>
              </a:spcAft>
              <a:buClr>
                <a:srgbClr val="1155CC"/>
              </a:buClr>
              <a:buSzPct val="113634"/>
              <a:buFont typeface="Corbel"/>
              <a:buChar char="•"/>
            </a:pPr>
            <a:r>
              <a:rPr lang="en-US" sz="3062" b="1">
                <a:solidFill>
                  <a:srgbClr val="1155CC"/>
                </a:solidFill>
                <a:latin typeface="Corbel"/>
                <a:ea typeface="Corbel"/>
                <a:cs typeface="Corbel"/>
                <a:sym typeface="Corbel"/>
              </a:rPr>
              <a:t>for </a:t>
            </a:r>
            <a:r>
              <a:rPr lang="en-US" sz="4611" b="1">
                <a:solidFill>
                  <a:srgbClr val="1155CC"/>
                </a:solidFill>
                <a:latin typeface="Corbel"/>
                <a:ea typeface="Corbel"/>
                <a:cs typeface="Corbel"/>
                <a:sym typeface="Corbel"/>
              </a:rPr>
              <a:t>ONE YEAR</a:t>
            </a:r>
            <a:r>
              <a:rPr lang="en-US" sz="3062" b="1">
                <a:solidFill>
                  <a:srgbClr val="1155CC"/>
                </a:solidFill>
                <a:latin typeface="Corbel"/>
                <a:ea typeface="Corbel"/>
                <a:cs typeface="Corbel"/>
                <a:sym typeface="Corbel"/>
              </a:rPr>
              <a:t> after the termination of that service, represent a client  before the entity he or she served in:</a:t>
            </a:r>
            <a:endParaRPr sz="3062" b="1">
              <a:solidFill>
                <a:srgbClr val="1155CC"/>
              </a:solidFill>
              <a:latin typeface="Corbel"/>
              <a:ea typeface="Corbel"/>
              <a:cs typeface="Corbel"/>
              <a:sym typeface="Corbel"/>
            </a:endParaRPr>
          </a:p>
          <a:p>
            <a:pPr marL="742950" lvl="1" indent="-294419" algn="l" rtl="0">
              <a:lnSpc>
                <a:spcPct val="100000"/>
              </a:lnSpc>
              <a:spcBef>
                <a:spcPts val="940"/>
              </a:spcBef>
              <a:spcAft>
                <a:spcPts val="0"/>
              </a:spcAft>
              <a:buClr>
                <a:srgbClr val="1155CC"/>
              </a:buClr>
              <a:buSzPct val="156339"/>
              <a:buFont typeface="Corbel"/>
              <a:buChar char="•"/>
            </a:pPr>
            <a:r>
              <a:rPr lang="en-US" sz="2662" b="1">
                <a:solidFill>
                  <a:srgbClr val="1155CC"/>
                </a:solidFill>
                <a:latin typeface="Corbel"/>
                <a:ea typeface="Corbel"/>
                <a:cs typeface="Corbel"/>
                <a:sym typeface="Corbel"/>
              </a:rPr>
              <a:t>A contested administrative matter,</a:t>
            </a:r>
            <a:endParaRPr sz="2662" b="1">
              <a:solidFill>
                <a:srgbClr val="1155CC"/>
              </a:solidFill>
              <a:latin typeface="Corbel"/>
              <a:ea typeface="Corbel"/>
              <a:cs typeface="Corbel"/>
              <a:sym typeface="Corbel"/>
            </a:endParaRPr>
          </a:p>
          <a:p>
            <a:pPr marL="742950" lvl="1" indent="-294419" algn="l" rtl="0">
              <a:lnSpc>
                <a:spcPct val="100000"/>
              </a:lnSpc>
              <a:spcBef>
                <a:spcPts val="940"/>
              </a:spcBef>
              <a:spcAft>
                <a:spcPts val="0"/>
              </a:spcAft>
              <a:buClr>
                <a:srgbClr val="1155CC"/>
              </a:buClr>
              <a:buSzPct val="156339"/>
              <a:buFont typeface="Corbel"/>
              <a:buChar char="•"/>
            </a:pPr>
            <a:r>
              <a:rPr lang="en-US" sz="2662" b="1">
                <a:solidFill>
                  <a:srgbClr val="1155CC"/>
                </a:solidFill>
                <a:latin typeface="Corbel"/>
                <a:ea typeface="Corbel"/>
                <a:cs typeface="Corbel"/>
                <a:sym typeface="Corbel"/>
              </a:rPr>
              <a:t>To support or oppose a proposed rule,</a:t>
            </a:r>
            <a:endParaRPr sz="2662" b="1">
              <a:solidFill>
                <a:srgbClr val="1155CC"/>
              </a:solidFill>
              <a:latin typeface="Corbel"/>
              <a:ea typeface="Corbel"/>
              <a:cs typeface="Corbel"/>
              <a:sym typeface="Corbel"/>
            </a:endParaRPr>
          </a:p>
          <a:p>
            <a:pPr marL="742950" lvl="1" indent="-294419" algn="l" rtl="0">
              <a:lnSpc>
                <a:spcPct val="100000"/>
              </a:lnSpc>
              <a:spcBef>
                <a:spcPts val="940"/>
              </a:spcBef>
              <a:spcAft>
                <a:spcPts val="0"/>
              </a:spcAft>
              <a:buClr>
                <a:srgbClr val="1155CC"/>
              </a:buClr>
              <a:buSzPct val="156339"/>
              <a:buFont typeface="Corbel"/>
              <a:buChar char="•"/>
            </a:pPr>
            <a:r>
              <a:rPr lang="en-US" sz="2662" b="1">
                <a:solidFill>
                  <a:srgbClr val="1155CC"/>
                </a:solidFill>
                <a:latin typeface="Corbel"/>
                <a:ea typeface="Corbel"/>
                <a:cs typeface="Corbel"/>
                <a:sym typeface="Corbel"/>
              </a:rPr>
              <a:t>To support or oppose issuance of a license or permit,</a:t>
            </a:r>
            <a:endParaRPr sz="2662" b="1">
              <a:solidFill>
                <a:srgbClr val="1155CC"/>
              </a:solidFill>
              <a:latin typeface="Corbel"/>
              <a:ea typeface="Corbel"/>
              <a:cs typeface="Corbel"/>
              <a:sym typeface="Corbel"/>
            </a:endParaRPr>
          </a:p>
          <a:p>
            <a:pPr marL="742950" lvl="1" indent="-294419" algn="l" rtl="0">
              <a:lnSpc>
                <a:spcPct val="100000"/>
              </a:lnSpc>
              <a:spcBef>
                <a:spcPts val="940"/>
              </a:spcBef>
              <a:spcAft>
                <a:spcPts val="0"/>
              </a:spcAft>
              <a:buClr>
                <a:srgbClr val="1155CC"/>
              </a:buClr>
              <a:buSzPct val="156339"/>
              <a:buFont typeface="Corbel"/>
              <a:buChar char="•"/>
            </a:pPr>
            <a:r>
              <a:rPr lang="en-US" sz="2662" b="1">
                <a:solidFill>
                  <a:srgbClr val="1155CC"/>
                </a:solidFill>
                <a:latin typeface="Corbel"/>
                <a:ea typeface="Corbel"/>
                <a:cs typeface="Corbel"/>
                <a:sym typeface="Corbel"/>
              </a:rPr>
              <a:t>Rate-making proceedings, or</a:t>
            </a:r>
            <a:endParaRPr sz="2662" b="1">
              <a:solidFill>
                <a:srgbClr val="1155CC"/>
              </a:solidFill>
              <a:latin typeface="Corbel"/>
              <a:ea typeface="Corbel"/>
              <a:cs typeface="Corbel"/>
              <a:sym typeface="Corbel"/>
            </a:endParaRPr>
          </a:p>
          <a:p>
            <a:pPr marL="742950" lvl="1" indent="-294419" algn="l" rtl="0">
              <a:lnSpc>
                <a:spcPct val="100000"/>
              </a:lnSpc>
              <a:spcBef>
                <a:spcPts val="940"/>
              </a:spcBef>
              <a:spcAft>
                <a:spcPts val="0"/>
              </a:spcAft>
              <a:buClr>
                <a:srgbClr val="1155CC"/>
              </a:buClr>
              <a:buSzPct val="156339"/>
              <a:buFont typeface="Corbel"/>
              <a:buChar char="•"/>
            </a:pPr>
            <a:r>
              <a:rPr lang="en-US" sz="2662" b="1">
                <a:solidFill>
                  <a:srgbClr val="1155CC"/>
                </a:solidFill>
                <a:latin typeface="Corbel"/>
                <a:ea typeface="Corbel"/>
                <a:cs typeface="Corbel"/>
                <a:sym typeface="Corbel"/>
              </a:rPr>
              <a:t>To influence the expenditure of public funds.</a:t>
            </a:r>
            <a:endParaRPr sz="2662" b="1">
              <a:solidFill>
                <a:srgbClr val="1155CC"/>
              </a:solidFill>
              <a:latin typeface="Corbel"/>
              <a:ea typeface="Corbel"/>
              <a:cs typeface="Corbel"/>
              <a:sym typeface="Corbel"/>
            </a:endParaRPr>
          </a:p>
          <a:p>
            <a:pPr marL="658368" lvl="2" indent="0" algn="l" rtl="0">
              <a:lnSpc>
                <a:spcPct val="100000"/>
              </a:lnSpc>
              <a:spcBef>
                <a:spcPts val="600"/>
              </a:spcBef>
              <a:spcAft>
                <a:spcPts val="0"/>
              </a:spcAft>
              <a:buSzPct val="145000"/>
              <a:buNone/>
            </a:pPr>
            <a:r>
              <a:rPr lang="en-US" sz="2600"/>
              <a:t>										</a:t>
            </a:r>
            <a:endParaRPr/>
          </a:p>
          <a:p>
            <a:pPr marL="658368" lvl="2" indent="0" algn="l" rtl="0">
              <a:lnSpc>
                <a:spcPct val="100000"/>
              </a:lnSpc>
              <a:spcBef>
                <a:spcPts val="600"/>
              </a:spcBef>
              <a:spcAft>
                <a:spcPts val="0"/>
              </a:spcAft>
              <a:buSzPct val="145000"/>
              <a:buNone/>
            </a:pPr>
            <a:r>
              <a:rPr lang="en-US" sz="2600"/>
              <a:t>					</a:t>
            </a:r>
            <a:endParaRPr/>
          </a:p>
        </p:txBody>
      </p:sp>
      <p:sp>
        <p:nvSpPr>
          <p:cNvPr id="593" name="Google Shape;593;p74"/>
          <p:cNvSpPr txBox="1"/>
          <p:nvPr/>
        </p:nvSpPr>
        <p:spPr>
          <a:xfrm>
            <a:off x="1219200" y="1232361"/>
            <a:ext cx="7315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2000"/>
              <a:buFont typeface="Corbel"/>
              <a:buNone/>
            </a:pPr>
            <a:r>
              <a:rPr lang="en-US" sz="2000" b="0" i="0" u="none" strike="noStrike" cap="none">
                <a:solidFill>
                  <a:srgbClr val="BA8E2C"/>
                </a:solidFill>
                <a:latin typeface="Corbel"/>
                <a:ea typeface="Corbel"/>
                <a:cs typeface="Corbel"/>
                <a:sym typeface="Corbel"/>
              </a:rPr>
              <a:t>W. Va. Code § 6B-2-5(g)</a:t>
            </a:r>
            <a:endParaRPr sz="1400" b="0" i="0" u="none" strike="noStrike" cap="none">
              <a:solidFill>
                <a:srgbClr val="000000"/>
              </a:solidFill>
              <a:latin typeface="Arial"/>
              <a:ea typeface="Arial"/>
              <a:cs typeface="Arial"/>
              <a:sym typeface="Arial"/>
            </a:endParaRPr>
          </a:p>
        </p:txBody>
      </p:sp>
      <p:pic>
        <p:nvPicPr>
          <p:cNvPr id="594" name="Google Shape;594;p74" descr="Decorative image" title="revolving door to hotel"/>
          <p:cNvPicPr preferRelativeResize="0"/>
          <p:nvPr/>
        </p:nvPicPr>
        <p:blipFill rotWithShape="1">
          <a:blip r:embed="rId3">
            <a:alphaModFix/>
          </a:blip>
          <a:srcRect l="26480" r="26485"/>
          <a:stretch/>
        </p:blipFill>
        <p:spPr>
          <a:xfrm>
            <a:off x="6573575" y="4285450"/>
            <a:ext cx="1960824" cy="2343949"/>
          </a:xfrm>
          <a:prstGeom prst="rect">
            <a:avLst/>
          </a:prstGeom>
          <a:noFill/>
          <a:ln>
            <a:noFill/>
          </a:ln>
        </p:spPr>
      </p:pic>
      <p:pic>
        <p:nvPicPr>
          <p:cNvPr id="595" name="Google Shape;595;p74" descr="WV Ethics Commission logo" title="WV Ethics Commission logo"/>
          <p:cNvPicPr preferRelativeResize="0"/>
          <p:nvPr/>
        </p:nvPicPr>
        <p:blipFill rotWithShape="1">
          <a:blip r:embed="rId4">
            <a:alphaModFix/>
          </a:blip>
          <a:srcRect/>
          <a:stretch/>
        </p:blipFill>
        <p:spPr>
          <a:xfrm>
            <a:off x="107113" y="213250"/>
            <a:ext cx="2037275" cy="1816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5"/>
          <p:cNvSpPr txBox="1">
            <a:spLocks noGrp="1"/>
          </p:cNvSpPr>
          <p:nvPr>
            <p:ph type="title"/>
          </p:nvPr>
        </p:nvSpPr>
        <p:spPr>
          <a:xfrm>
            <a:off x="2215800" y="233225"/>
            <a:ext cx="6928200" cy="1583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45D7E"/>
              </a:buClr>
              <a:buSzPts val="4000"/>
              <a:buFont typeface="Book Antiqua"/>
              <a:buNone/>
            </a:pPr>
            <a:r>
              <a:rPr lang="en-US" sz="4000" b="1">
                <a:solidFill>
                  <a:srgbClr val="1155CC"/>
                </a:solidFill>
                <a:latin typeface="Book Antiqua"/>
                <a:ea typeface="Book Antiqua"/>
                <a:cs typeface="Book Antiqua"/>
                <a:sym typeface="Book Antiqua"/>
              </a:rPr>
              <a:t>Financial Disclosures</a:t>
            </a:r>
            <a:endParaRPr sz="4000" b="1">
              <a:solidFill>
                <a:srgbClr val="1155CC"/>
              </a:solidFill>
              <a:latin typeface="Book Antiqua"/>
              <a:ea typeface="Book Antiqua"/>
              <a:cs typeface="Book Antiqua"/>
              <a:sym typeface="Book Antiqua"/>
            </a:endParaRPr>
          </a:p>
        </p:txBody>
      </p:sp>
      <p:sp>
        <p:nvSpPr>
          <p:cNvPr id="602" name="Google Shape;602;p75"/>
          <p:cNvSpPr txBox="1">
            <a:spLocks noGrp="1"/>
          </p:cNvSpPr>
          <p:nvPr>
            <p:ph type="body" idx="1"/>
          </p:nvPr>
        </p:nvSpPr>
        <p:spPr>
          <a:xfrm>
            <a:off x="454575" y="2002725"/>
            <a:ext cx="8377800" cy="408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1000"/>
              </a:spcBef>
              <a:spcAft>
                <a:spcPts val="0"/>
              </a:spcAft>
              <a:buClr>
                <a:srgbClr val="548BB7"/>
              </a:buClr>
              <a:buSzPts val="2900"/>
              <a:buFont typeface="Arial"/>
              <a:buNone/>
            </a:pPr>
            <a:r>
              <a:rPr lang="en-US" sz="3500" b="1">
                <a:solidFill>
                  <a:srgbClr val="1155CC"/>
                </a:solidFill>
                <a:latin typeface="Corbel"/>
                <a:ea typeface="Corbel"/>
                <a:cs typeface="Corbel"/>
                <a:sym typeface="Corbel"/>
              </a:rPr>
              <a:t>					</a:t>
            </a:r>
            <a:r>
              <a:rPr lang="en-US" sz="3500" b="1" i="0" u="none" strike="noStrike" cap="none">
                <a:solidFill>
                  <a:srgbClr val="1155CC"/>
                </a:solidFill>
                <a:latin typeface="Corbel"/>
                <a:ea typeface="Corbel"/>
                <a:cs typeface="Corbel"/>
                <a:sym typeface="Corbel"/>
              </a:rPr>
              <a:t>February 1 annually  </a:t>
            </a:r>
            <a:endParaRPr sz="3900" b="1">
              <a:solidFill>
                <a:srgbClr val="1155CC"/>
              </a:solidFill>
              <a:latin typeface="Corbel"/>
              <a:ea typeface="Corbel"/>
              <a:cs typeface="Corbel"/>
              <a:sym typeface="Corbel"/>
            </a:endParaRPr>
          </a:p>
          <a:p>
            <a:pPr marL="0" lvl="0" indent="0" algn="l" rtl="0">
              <a:lnSpc>
                <a:spcPct val="100000"/>
              </a:lnSpc>
              <a:spcBef>
                <a:spcPts val="1000"/>
              </a:spcBef>
              <a:spcAft>
                <a:spcPts val="0"/>
              </a:spcAft>
              <a:buSzPts val="2900"/>
              <a:buNone/>
            </a:pPr>
            <a:r>
              <a:rPr lang="en-US" sz="2800" b="1">
                <a:solidFill>
                  <a:srgbClr val="1155CC"/>
                </a:solidFill>
                <a:latin typeface="Corbel"/>
                <a:ea typeface="Corbel"/>
                <a:cs typeface="Corbel"/>
                <a:sym typeface="Corbel"/>
              </a:rPr>
              <a:t>(1)    Elected state and county officials and school superintendents. </a:t>
            </a:r>
            <a:endParaRPr sz="2800" b="1">
              <a:solidFill>
                <a:srgbClr val="1155CC"/>
              </a:solidFill>
              <a:latin typeface="Corbel"/>
              <a:ea typeface="Corbel"/>
              <a:cs typeface="Corbel"/>
              <a:sym typeface="Corbel"/>
            </a:endParaRPr>
          </a:p>
          <a:p>
            <a:pPr marL="0" marR="0" lvl="0" indent="0" algn="l" rtl="0">
              <a:lnSpc>
                <a:spcPct val="100000"/>
              </a:lnSpc>
              <a:spcBef>
                <a:spcPts val="600"/>
              </a:spcBef>
              <a:spcAft>
                <a:spcPts val="0"/>
              </a:spcAft>
              <a:buSzPts val="2900"/>
              <a:buNone/>
            </a:pPr>
            <a:r>
              <a:rPr lang="en-US" sz="2800" b="1">
                <a:solidFill>
                  <a:srgbClr val="1155CC"/>
                </a:solidFill>
                <a:latin typeface="Corbel"/>
                <a:ea typeface="Corbel"/>
                <a:cs typeface="Corbel"/>
                <a:sym typeface="Corbel"/>
              </a:rPr>
              <a:t>(2) All members of state boards, commissions and agencies appointed by the Governor; and</a:t>
            </a:r>
            <a:endParaRPr sz="2800" b="1">
              <a:solidFill>
                <a:srgbClr val="1155CC"/>
              </a:solidFill>
              <a:latin typeface="Corbel"/>
              <a:ea typeface="Corbel"/>
              <a:cs typeface="Corbel"/>
              <a:sym typeface="Corbel"/>
            </a:endParaRPr>
          </a:p>
          <a:p>
            <a:pPr marL="0" marR="0" lvl="0" indent="0" algn="l" rtl="0">
              <a:lnSpc>
                <a:spcPct val="100000"/>
              </a:lnSpc>
              <a:spcBef>
                <a:spcPts val="0"/>
              </a:spcBef>
              <a:spcAft>
                <a:spcPts val="0"/>
              </a:spcAft>
              <a:buSzPts val="2900"/>
              <a:buNone/>
            </a:pPr>
            <a:r>
              <a:rPr lang="en-US" sz="2800" b="1">
                <a:solidFill>
                  <a:srgbClr val="1155CC"/>
                </a:solidFill>
                <a:latin typeface="Corbel"/>
                <a:ea typeface="Corbel"/>
                <a:cs typeface="Corbel"/>
                <a:sym typeface="Corbel"/>
              </a:rPr>
              <a:t>(3) Secretaries of departments, commissioners, deputy commissioners, assistant commissioners, directors, deputy directors, assistant directors, department heads, deputy department heads and assistant department heads.</a:t>
            </a:r>
            <a:endParaRPr sz="2800" b="1">
              <a:solidFill>
                <a:srgbClr val="1155CC"/>
              </a:solidFill>
              <a:latin typeface="Corbel"/>
              <a:ea typeface="Corbel"/>
              <a:cs typeface="Corbel"/>
              <a:sym typeface="Corbel"/>
            </a:endParaRPr>
          </a:p>
          <a:p>
            <a:pPr marL="0" lvl="0" indent="0" algn="l" rtl="0">
              <a:lnSpc>
                <a:spcPct val="100000"/>
              </a:lnSpc>
              <a:spcBef>
                <a:spcPts val="480"/>
              </a:spcBef>
              <a:spcAft>
                <a:spcPts val="0"/>
              </a:spcAft>
              <a:buSzPts val="3480"/>
              <a:buNone/>
            </a:pPr>
            <a:endParaRPr sz="1400">
              <a:latin typeface="Corbel"/>
              <a:ea typeface="Corbel"/>
              <a:cs typeface="Corbel"/>
              <a:sym typeface="Corbel"/>
            </a:endParaRPr>
          </a:p>
          <a:p>
            <a:pPr marL="285750" lvl="0" indent="-64770" algn="l" rtl="0">
              <a:lnSpc>
                <a:spcPct val="100000"/>
              </a:lnSpc>
              <a:spcBef>
                <a:spcPts val="1080"/>
              </a:spcBef>
              <a:spcAft>
                <a:spcPts val="0"/>
              </a:spcAft>
              <a:buSzPts val="3480"/>
              <a:buNone/>
            </a:pPr>
            <a:endParaRPr>
              <a:latin typeface="Corbel"/>
              <a:ea typeface="Corbel"/>
              <a:cs typeface="Corbel"/>
              <a:sym typeface="Corbel"/>
            </a:endParaRPr>
          </a:p>
          <a:p>
            <a:pPr marL="0" lvl="0" indent="0" algn="l" rtl="0">
              <a:lnSpc>
                <a:spcPct val="100000"/>
              </a:lnSpc>
              <a:spcBef>
                <a:spcPts val="1080"/>
              </a:spcBef>
              <a:spcAft>
                <a:spcPts val="0"/>
              </a:spcAft>
              <a:buSzPts val="3480"/>
              <a:buNone/>
            </a:pPr>
            <a:r>
              <a:rPr lang="en-US">
                <a:latin typeface="Corbel"/>
                <a:ea typeface="Corbel"/>
                <a:cs typeface="Corbel"/>
                <a:sym typeface="Corbel"/>
              </a:rPr>
              <a:t>       </a:t>
            </a:r>
            <a:endParaRPr>
              <a:latin typeface="Corbel"/>
              <a:ea typeface="Corbel"/>
              <a:cs typeface="Corbel"/>
              <a:sym typeface="Corbel"/>
            </a:endParaRPr>
          </a:p>
        </p:txBody>
      </p:sp>
      <p:pic>
        <p:nvPicPr>
          <p:cNvPr id="603" name="Google Shape;603;p75" descr="WV Ethics Commission logo" title="WV Ethics Commission logo"/>
          <p:cNvPicPr preferRelativeResize="0"/>
          <p:nvPr/>
        </p:nvPicPr>
        <p:blipFill rotWithShape="1">
          <a:blip r:embed="rId3">
            <a:alphaModFix/>
          </a:blip>
          <a:srcRect/>
          <a:stretch/>
        </p:blipFill>
        <p:spPr>
          <a:xfrm>
            <a:off x="-585887" y="116550"/>
            <a:ext cx="2037275" cy="18164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6"/>
          <p:cNvSpPr txBox="1">
            <a:spLocks noGrp="1"/>
          </p:cNvSpPr>
          <p:nvPr>
            <p:ph type="title"/>
          </p:nvPr>
        </p:nvSpPr>
        <p:spPr>
          <a:xfrm>
            <a:off x="1905000" y="274638"/>
            <a:ext cx="7028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3600"/>
              <a:buFont typeface="Book Antiqua"/>
              <a:buNone/>
            </a:pPr>
            <a:r>
              <a:rPr lang="en-US" sz="4000" b="1">
                <a:solidFill>
                  <a:srgbClr val="1155CC"/>
                </a:solidFill>
                <a:latin typeface="Book Antiqua"/>
                <a:ea typeface="Book Antiqua"/>
                <a:cs typeface="Book Antiqua"/>
                <a:sym typeface="Book Antiqua"/>
              </a:rPr>
              <a:t>Disclosure of $1 million  State Contracts</a:t>
            </a:r>
            <a:endParaRPr sz="4000" b="1">
              <a:solidFill>
                <a:srgbClr val="1155CC"/>
              </a:solidFill>
              <a:latin typeface="Book Antiqua"/>
              <a:ea typeface="Book Antiqua"/>
              <a:cs typeface="Book Antiqua"/>
              <a:sym typeface="Book Antiqua"/>
            </a:endParaRPr>
          </a:p>
        </p:txBody>
      </p:sp>
      <p:sp>
        <p:nvSpPr>
          <p:cNvPr id="610" name="Google Shape;610;p76"/>
          <p:cNvSpPr txBox="1">
            <a:spLocks noGrp="1"/>
          </p:cNvSpPr>
          <p:nvPr>
            <p:ph type="body" idx="1"/>
          </p:nvPr>
        </p:nvSpPr>
        <p:spPr>
          <a:xfrm>
            <a:off x="1609950" y="1716700"/>
            <a:ext cx="7840800" cy="50628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48BB7"/>
              </a:buClr>
              <a:buSzPts val="2900"/>
              <a:buFont typeface="Arial"/>
              <a:buNone/>
            </a:pPr>
            <a:endParaRPr sz="2100" i="0" u="none" strike="noStrike" cap="none">
              <a:solidFill>
                <a:srgbClr val="000000"/>
              </a:solidFill>
            </a:endParaRPr>
          </a:p>
          <a:p>
            <a:pPr marL="0" lvl="0" indent="0" algn="l" rtl="0">
              <a:lnSpc>
                <a:spcPct val="100000"/>
              </a:lnSpc>
              <a:spcBef>
                <a:spcPts val="0"/>
              </a:spcBef>
              <a:spcAft>
                <a:spcPts val="0"/>
              </a:spcAft>
              <a:buSzPts val="1100"/>
              <a:buNone/>
            </a:pPr>
            <a:r>
              <a:rPr lang="en-US" sz="3000" b="1">
                <a:solidFill>
                  <a:srgbClr val="1155CC"/>
                </a:solidFill>
                <a:latin typeface="Corbel"/>
                <a:ea typeface="Corbel"/>
                <a:cs typeface="Corbel"/>
                <a:sym typeface="Corbel"/>
              </a:rPr>
              <a:t>Disclosure of Interested Parties, such as </a:t>
            </a:r>
            <a:endParaRPr sz="30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1100"/>
              <a:buNone/>
            </a:pPr>
            <a:r>
              <a:rPr lang="en-US" sz="3000" b="1">
                <a:solidFill>
                  <a:srgbClr val="1155CC"/>
                </a:solidFill>
                <a:latin typeface="Corbel"/>
                <a:ea typeface="Corbel"/>
                <a:cs typeface="Corbel"/>
                <a:sym typeface="Corbel"/>
              </a:rPr>
              <a:t>contractors, owners, and subcontractors.  State agency must file with the Commission before beginning work.</a:t>
            </a:r>
            <a:endParaRPr sz="30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1100"/>
              <a:buNone/>
            </a:pPr>
            <a:endParaRPr sz="30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1100"/>
              <a:buNone/>
            </a:pPr>
            <a:r>
              <a:rPr lang="en-US" sz="2300" b="1">
                <a:solidFill>
                  <a:srgbClr val="1155CC"/>
                </a:solidFill>
                <a:uFill>
                  <a:noFill/>
                </a:uFill>
                <a:latin typeface="Corbel"/>
                <a:ea typeface="Corbel"/>
                <a:cs typeface="Corbel"/>
                <a:sym typeface="Corbel"/>
                <a:hlinkClick r:id="rId3" action="ppaction://hlinksldjump">
                  <a:extLst>
                    <a:ext uri="{A12FA001-AC4F-418D-AE19-62706E023703}">
                      <ahyp:hlinkClr xmlns:ahyp="http://schemas.microsoft.com/office/drawing/2018/hyperlinkcolor" val="tx"/>
                    </a:ext>
                  </a:extLst>
                </a:hlinkClick>
              </a:rPr>
              <a:t>W. Va. Code § 6D-1-1, et seq.</a:t>
            </a:r>
            <a:endParaRPr sz="2300" b="1">
              <a:solidFill>
                <a:srgbClr val="1155CC"/>
              </a:solidFill>
              <a:latin typeface="Corbel"/>
              <a:ea typeface="Corbel"/>
              <a:cs typeface="Corbel"/>
              <a:sym typeface="Corbel"/>
            </a:endParaRPr>
          </a:p>
          <a:p>
            <a:pPr marL="0" lvl="0" indent="0" algn="just" rtl="0">
              <a:lnSpc>
                <a:spcPct val="100000"/>
              </a:lnSpc>
              <a:spcBef>
                <a:spcPts val="0"/>
              </a:spcBef>
              <a:spcAft>
                <a:spcPts val="0"/>
              </a:spcAft>
              <a:buSzPts val="1100"/>
              <a:buNone/>
            </a:pPr>
            <a:endParaRPr sz="1300"/>
          </a:p>
          <a:p>
            <a:pPr marL="285750" lvl="0" indent="-64770" algn="l" rtl="0">
              <a:lnSpc>
                <a:spcPct val="100000"/>
              </a:lnSpc>
              <a:spcBef>
                <a:spcPts val="1080"/>
              </a:spcBef>
              <a:spcAft>
                <a:spcPts val="0"/>
              </a:spcAft>
              <a:buSzPts val="3480"/>
              <a:buNone/>
            </a:pPr>
            <a:endParaRPr sz="2100">
              <a:solidFill>
                <a:srgbClr val="000000"/>
              </a:solidFill>
            </a:endParaRPr>
          </a:p>
          <a:p>
            <a:pPr marL="0" lvl="0" indent="0" algn="l" rtl="0">
              <a:lnSpc>
                <a:spcPct val="100000"/>
              </a:lnSpc>
              <a:spcBef>
                <a:spcPts val="1080"/>
              </a:spcBef>
              <a:spcAft>
                <a:spcPts val="0"/>
              </a:spcAft>
              <a:buSzPts val="3480"/>
              <a:buNone/>
            </a:pPr>
            <a:r>
              <a:rPr lang="en-US"/>
              <a:t>       </a:t>
            </a:r>
            <a:endParaRPr/>
          </a:p>
        </p:txBody>
      </p:sp>
      <p:sp>
        <p:nvSpPr>
          <p:cNvPr id="611" name="Google Shape;611;p76" descr="Decorative image" title="$1,000,000"/>
          <p:cNvSpPr/>
          <p:nvPr/>
        </p:nvSpPr>
        <p:spPr>
          <a:xfrm>
            <a:off x="1706000" y="5658250"/>
            <a:ext cx="4974823" cy="801099"/>
          </a:xfrm>
          <a:prstGeom prst="rect">
            <a:avLst/>
          </a:prstGeom>
        </p:spPr>
        <p:txBody>
          <a:bodyPr>
            <a:prstTxWarp prst="textPlain">
              <a:avLst/>
            </a:prstTxWarp>
          </a:bodyPr>
          <a:lstStyle/>
          <a:p>
            <a:pPr lvl="0" algn="ctr"/>
            <a:r>
              <a:rPr b="0" i="0">
                <a:ln w="9525" cap="flat" cmpd="sng">
                  <a:solidFill>
                    <a:srgbClr val="B83E3E"/>
                  </a:solidFill>
                  <a:prstDash val="solid"/>
                  <a:round/>
                  <a:headEnd type="none" w="sm" len="sm"/>
                  <a:tailEnd type="none" w="sm" len="sm"/>
                </a:ln>
                <a:solidFill>
                  <a:schemeClr val="lt2"/>
                </a:solidFill>
                <a:latin typeface="Arial"/>
              </a:rPr>
              <a:t>$1,000,000</a:t>
            </a:r>
          </a:p>
        </p:txBody>
      </p:sp>
      <p:pic>
        <p:nvPicPr>
          <p:cNvPr id="612" name="Google Shape;612;p76" descr="WV Ethics Commission logo" title="WV Ethics Commission logo"/>
          <p:cNvPicPr preferRelativeResize="0"/>
          <p:nvPr/>
        </p:nvPicPr>
        <p:blipFill rotWithShape="1">
          <a:blip r:embed="rId4">
            <a:alphaModFix/>
          </a:blip>
          <a:srcRect/>
          <a:stretch/>
        </p:blipFill>
        <p:spPr>
          <a:xfrm>
            <a:off x="77088" y="50875"/>
            <a:ext cx="2037275" cy="1816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br>
              <a:rPr lang="en-US" sz="4000">
                <a:solidFill>
                  <a:srgbClr val="345D7E"/>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Use of Public Office for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Private Gain</a:t>
            </a:r>
            <a:endParaRPr sz="4000" b="1">
              <a:solidFill>
                <a:srgbClr val="1155CC"/>
              </a:solidFill>
            </a:endParaRPr>
          </a:p>
        </p:txBody>
      </p:sp>
      <p:sp>
        <p:nvSpPr>
          <p:cNvPr id="138" name="Google Shape;138;p23"/>
          <p:cNvSpPr txBox="1"/>
          <p:nvPr/>
        </p:nvSpPr>
        <p:spPr>
          <a:xfrm>
            <a:off x="3790950" y="1427851"/>
            <a:ext cx="3048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7F6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6B-2-5(b)</a:t>
            </a:r>
            <a:endParaRPr sz="1400" b="0" i="0" u="none" strike="noStrike" cap="none">
              <a:solidFill>
                <a:srgbClr val="7F6000"/>
              </a:solidFill>
              <a:latin typeface="Arial"/>
              <a:ea typeface="Arial"/>
              <a:cs typeface="Arial"/>
              <a:sym typeface="Arial"/>
            </a:endParaRPr>
          </a:p>
        </p:txBody>
      </p:sp>
      <p:pic>
        <p:nvPicPr>
          <p:cNvPr id="139" name="Google Shape;139;p23" descr="WV Ethics Commission logo" title="WV Ethics Commission logo"/>
          <p:cNvPicPr preferRelativeResize="0"/>
          <p:nvPr/>
        </p:nvPicPr>
        <p:blipFill rotWithShape="1">
          <a:blip r:embed="rId3">
            <a:alphaModFix/>
          </a:blip>
          <a:srcRect/>
          <a:stretch/>
        </p:blipFill>
        <p:spPr>
          <a:xfrm>
            <a:off x="152400" y="216300"/>
            <a:ext cx="1783900" cy="1579775"/>
          </a:xfrm>
          <a:prstGeom prst="rect">
            <a:avLst/>
          </a:prstGeom>
          <a:noFill/>
          <a:ln>
            <a:noFill/>
          </a:ln>
          <a:effectLst>
            <a:outerShdw blurRad="57150" dist="19050" dir="5400000" algn="bl" rotWithShape="0">
              <a:srgbClr val="000000">
                <a:alpha val="48630"/>
              </a:srgbClr>
            </a:outerShdw>
          </a:effectLst>
        </p:spPr>
      </p:pic>
      <p:pic>
        <p:nvPicPr>
          <p:cNvPr id="140" name="Google Shape;140;p23" descr="Decorative Image"/>
          <p:cNvPicPr preferRelativeResize="0"/>
          <p:nvPr/>
        </p:nvPicPr>
        <p:blipFill>
          <a:blip r:embed="rId4">
            <a:alphaModFix/>
          </a:blip>
          <a:stretch>
            <a:fillRect/>
          </a:stretch>
        </p:blipFill>
        <p:spPr>
          <a:xfrm>
            <a:off x="1761800" y="2253800"/>
            <a:ext cx="6203651" cy="4290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7"/>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sz="4000" b="1">
                <a:solidFill>
                  <a:srgbClr val="1155CC"/>
                </a:solidFill>
                <a:latin typeface="Book Antiqua"/>
                <a:ea typeface="Book Antiqua"/>
                <a:cs typeface="Book Antiqua"/>
                <a:sym typeface="Book Antiqua"/>
              </a:rPr>
              <a:t>Lobbying Contracts</a:t>
            </a:r>
            <a:endParaRPr sz="4000" b="1">
              <a:solidFill>
                <a:srgbClr val="1155CC"/>
              </a:solidFill>
              <a:latin typeface="Book Antiqua"/>
              <a:ea typeface="Book Antiqua"/>
              <a:cs typeface="Book Antiqua"/>
              <a:sym typeface="Book Antiqua"/>
            </a:endParaRPr>
          </a:p>
        </p:txBody>
      </p:sp>
      <p:sp>
        <p:nvSpPr>
          <p:cNvPr id="619" name="Google Shape;619;p77" descr="capitol dome" title="capitol dome"/>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sz="1500" b="1" u="sng">
                <a:solidFill>
                  <a:srgbClr val="1155CC"/>
                </a:solidFill>
                <a:latin typeface="Corbel"/>
                <a:ea typeface="Corbel"/>
                <a:cs typeface="Corbel"/>
                <a:sym typeface="Corbel"/>
                <a:hlinkClick r:id="rId3">
                  <a:extLst>
                    <a:ext uri="{A12FA001-AC4F-418D-AE19-62706E023703}">
                      <ahyp:hlinkClr xmlns:ahyp="http://schemas.microsoft.com/office/drawing/2018/hyperlinkcolor" val="tx"/>
                    </a:ext>
                  </a:extLst>
                </a:hlinkClick>
              </a:rPr>
              <a:t>W. Va. Code § 6B-3-10</a:t>
            </a:r>
            <a:r>
              <a:rPr lang="en-US" sz="1500" b="1">
                <a:solidFill>
                  <a:srgbClr val="1155CC"/>
                </a:solidFill>
                <a:latin typeface="Corbel"/>
                <a:ea typeface="Corbel"/>
                <a:cs typeface="Corbel"/>
                <a:sym typeface="Corbel"/>
              </a:rPr>
              <a:t>:</a:t>
            </a:r>
            <a:endParaRPr sz="15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100"/>
              <a:buFont typeface="Arial"/>
              <a:buNone/>
            </a:pPr>
            <a:r>
              <a:rPr lang="en-US" sz="3200" b="1">
                <a:solidFill>
                  <a:srgbClr val="1155CC"/>
                </a:solidFill>
                <a:latin typeface="Corbel"/>
                <a:ea typeface="Corbel"/>
                <a:cs typeface="Corbel"/>
                <a:sym typeface="Corbel"/>
              </a:rPr>
              <a:t>Disclosure requirements for government agencies that contract for lobbying services, including filing lobbyist contracts with the Ethics Commission</a:t>
            </a:r>
            <a:endParaRPr sz="3200" b="1">
              <a:solidFill>
                <a:srgbClr val="1155CC"/>
              </a:solidFill>
              <a:latin typeface="Corbel"/>
              <a:ea typeface="Corbel"/>
              <a:cs typeface="Corbel"/>
              <a:sym typeface="Corbel"/>
            </a:endParaRPr>
          </a:p>
          <a:p>
            <a:pPr marL="0" lvl="0" indent="0" algn="just" rtl="0">
              <a:lnSpc>
                <a:spcPct val="100000"/>
              </a:lnSpc>
              <a:spcBef>
                <a:spcPts val="0"/>
              </a:spcBef>
              <a:spcAft>
                <a:spcPts val="0"/>
              </a:spcAft>
              <a:buClr>
                <a:schemeClr val="dk1"/>
              </a:buClr>
              <a:buSzPts val="1100"/>
              <a:buFont typeface="Arial"/>
              <a:buNone/>
            </a:pPr>
            <a:endParaRPr sz="1200">
              <a:latin typeface="Arial"/>
              <a:ea typeface="Arial"/>
              <a:cs typeface="Arial"/>
              <a:sym typeface="Arial"/>
            </a:endParaRPr>
          </a:p>
          <a:p>
            <a:pPr marL="285750" lvl="0" indent="-64770" algn="l" rtl="0">
              <a:lnSpc>
                <a:spcPct val="100000"/>
              </a:lnSpc>
              <a:spcBef>
                <a:spcPts val="1080"/>
              </a:spcBef>
              <a:spcAft>
                <a:spcPts val="0"/>
              </a:spcAft>
              <a:buSzPts val="3480"/>
              <a:buNone/>
            </a:pPr>
            <a:endParaRPr sz="2000">
              <a:solidFill>
                <a:srgbClr val="000000"/>
              </a:solidFill>
            </a:endParaRPr>
          </a:p>
          <a:p>
            <a:pPr marL="0" lvl="0" indent="0" algn="l" rtl="0">
              <a:lnSpc>
                <a:spcPct val="100000"/>
              </a:lnSpc>
              <a:spcBef>
                <a:spcPts val="1080"/>
              </a:spcBef>
              <a:spcAft>
                <a:spcPts val="0"/>
              </a:spcAft>
              <a:buSzPts val="3480"/>
              <a:buNone/>
            </a:pPr>
            <a:r>
              <a:rPr lang="en-US"/>
              <a:t>       </a:t>
            </a:r>
            <a:endParaRPr/>
          </a:p>
        </p:txBody>
      </p:sp>
      <p:pic>
        <p:nvPicPr>
          <p:cNvPr id="620" name="Google Shape;620;p77"/>
          <p:cNvPicPr preferRelativeResize="0"/>
          <p:nvPr/>
        </p:nvPicPr>
        <p:blipFill rotWithShape="1">
          <a:blip r:embed="rId4">
            <a:alphaModFix amt="80000"/>
          </a:blip>
          <a:srcRect/>
          <a:stretch/>
        </p:blipFill>
        <p:spPr>
          <a:xfrm>
            <a:off x="4925847" y="4461850"/>
            <a:ext cx="2429600" cy="1620049"/>
          </a:xfrm>
          <a:prstGeom prst="rect">
            <a:avLst/>
          </a:prstGeom>
          <a:noFill/>
          <a:ln>
            <a:noFill/>
          </a:ln>
        </p:spPr>
      </p:pic>
      <p:pic>
        <p:nvPicPr>
          <p:cNvPr id="621" name="Google Shape;621;p77" descr="WV Ethics Commission logo" title="WV Ethics Commission logo"/>
          <p:cNvPicPr preferRelativeResize="0"/>
          <p:nvPr/>
        </p:nvPicPr>
        <p:blipFill rotWithShape="1">
          <a:blip r:embed="rId5">
            <a:alphaModFix/>
          </a:blip>
          <a:srcRect/>
          <a:stretch/>
        </p:blipFill>
        <p:spPr>
          <a:xfrm>
            <a:off x="77088" y="50875"/>
            <a:ext cx="2037275" cy="1816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8"/>
          <p:cNvSpPr txBox="1">
            <a:spLocks noGrp="1"/>
          </p:cNvSpPr>
          <p:nvPr>
            <p:ph type="title"/>
          </p:nvPr>
        </p:nvSpPr>
        <p:spPr>
          <a:xfrm>
            <a:off x="1752599" y="255840"/>
            <a:ext cx="6172200" cy="724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200" b="1">
                <a:solidFill>
                  <a:srgbClr val="1155CC"/>
                </a:solidFill>
                <a:latin typeface="Book Antiqua"/>
                <a:ea typeface="Book Antiqua"/>
                <a:cs typeface="Book Antiqua"/>
                <a:sym typeface="Book Antiqua"/>
              </a:rPr>
              <a:t>Sanctions</a:t>
            </a:r>
            <a:endParaRPr sz="4200" b="1">
              <a:solidFill>
                <a:srgbClr val="1155CC"/>
              </a:solidFill>
              <a:latin typeface="Book Antiqua"/>
              <a:ea typeface="Book Antiqua"/>
              <a:cs typeface="Book Antiqua"/>
              <a:sym typeface="Book Antiqua"/>
            </a:endParaRPr>
          </a:p>
        </p:txBody>
      </p:sp>
      <p:sp>
        <p:nvSpPr>
          <p:cNvPr id="628" name="Google Shape;628;p78"/>
          <p:cNvSpPr txBox="1">
            <a:spLocks noGrp="1"/>
          </p:cNvSpPr>
          <p:nvPr>
            <p:ph type="body" idx="1"/>
          </p:nvPr>
        </p:nvSpPr>
        <p:spPr>
          <a:xfrm>
            <a:off x="1701600" y="1566775"/>
            <a:ext cx="6274200" cy="5345700"/>
          </a:xfrm>
          <a:prstGeom prst="rect">
            <a:avLst/>
          </a:prstGeom>
          <a:noFill/>
          <a:ln>
            <a:noFill/>
          </a:ln>
        </p:spPr>
        <p:txBody>
          <a:bodyPr spcFirstLastPara="1" wrap="square" lIns="91425" tIns="45700" rIns="91425" bIns="45700" anchor="ctr" anchorCtr="0">
            <a:normAutofit fontScale="25000" lnSpcReduction="20000"/>
          </a:bodyPr>
          <a:lstStyle/>
          <a:p>
            <a:pPr marL="285750" lvl="0" indent="-47274" algn="l" rtl="0">
              <a:lnSpc>
                <a:spcPct val="100000"/>
              </a:lnSpc>
              <a:spcBef>
                <a:spcPts val="0"/>
              </a:spcBef>
              <a:spcAft>
                <a:spcPts val="0"/>
              </a:spcAft>
              <a:buSzPct val="102828"/>
              <a:buNone/>
            </a:pPr>
            <a:endParaRPr sz="3948"/>
          </a:p>
          <a:p>
            <a:pPr marL="742950" lvl="1" indent="-191957" algn="l" rtl="0">
              <a:lnSpc>
                <a:spcPct val="170000"/>
              </a:lnSpc>
              <a:spcBef>
                <a:spcPts val="1136"/>
              </a:spcBef>
              <a:spcAft>
                <a:spcPts val="0"/>
              </a:spcAft>
              <a:buClr>
                <a:srgbClr val="1155CC"/>
              </a:buClr>
              <a:buSzPct val="100000"/>
              <a:buFont typeface="Corbel"/>
              <a:buChar char="◦"/>
            </a:pPr>
            <a:r>
              <a:rPr lang="en-US" sz="9630" b="1" i="0">
                <a:solidFill>
                  <a:srgbClr val="1155CC"/>
                </a:solidFill>
                <a:latin typeface="Corbel"/>
                <a:ea typeface="Corbel"/>
                <a:cs typeface="Corbel"/>
                <a:sym typeface="Corbel"/>
              </a:rPr>
              <a:t>Public reprimand</a:t>
            </a:r>
            <a:endParaRPr sz="9630" b="1">
              <a:solidFill>
                <a:srgbClr val="1155CC"/>
              </a:solidFill>
              <a:latin typeface="Corbel"/>
              <a:ea typeface="Corbel"/>
              <a:cs typeface="Corbel"/>
              <a:sym typeface="Corbel"/>
            </a:endParaRPr>
          </a:p>
          <a:p>
            <a:pPr marL="742950" lvl="1" indent="-191957" algn="l" rtl="0">
              <a:lnSpc>
                <a:spcPct val="170000"/>
              </a:lnSpc>
              <a:spcBef>
                <a:spcPts val="1136"/>
              </a:spcBef>
              <a:spcAft>
                <a:spcPts val="0"/>
              </a:spcAft>
              <a:buClr>
                <a:srgbClr val="1155CC"/>
              </a:buClr>
              <a:buSzPct val="100000"/>
              <a:buFont typeface="Corbel"/>
              <a:buChar char="◦"/>
            </a:pPr>
            <a:r>
              <a:rPr lang="en-US" sz="9630" b="1" i="0">
                <a:solidFill>
                  <a:srgbClr val="1155CC"/>
                </a:solidFill>
                <a:latin typeface="Corbel"/>
                <a:ea typeface="Corbel"/>
                <a:cs typeface="Corbel"/>
                <a:sym typeface="Corbel"/>
              </a:rPr>
              <a:t>Restitution</a:t>
            </a:r>
            <a:endParaRPr sz="9630" b="1">
              <a:solidFill>
                <a:srgbClr val="1155CC"/>
              </a:solidFill>
              <a:latin typeface="Corbel"/>
              <a:ea typeface="Corbel"/>
              <a:cs typeface="Corbel"/>
              <a:sym typeface="Corbel"/>
            </a:endParaRPr>
          </a:p>
          <a:p>
            <a:pPr marL="742950" lvl="1" indent="-191957" algn="l" rtl="0">
              <a:lnSpc>
                <a:spcPct val="170000"/>
              </a:lnSpc>
              <a:spcBef>
                <a:spcPts val="1136"/>
              </a:spcBef>
              <a:spcAft>
                <a:spcPts val="0"/>
              </a:spcAft>
              <a:buClr>
                <a:srgbClr val="1155CC"/>
              </a:buClr>
              <a:buSzPct val="100000"/>
              <a:buFont typeface="Corbel"/>
              <a:buChar char="◦"/>
            </a:pPr>
            <a:r>
              <a:rPr lang="en-US" sz="9630" b="1" i="0">
                <a:solidFill>
                  <a:srgbClr val="1155CC"/>
                </a:solidFill>
                <a:latin typeface="Corbel"/>
                <a:ea typeface="Corbel"/>
                <a:cs typeface="Corbel"/>
                <a:sym typeface="Corbel"/>
              </a:rPr>
              <a:t>Fines of $5,000 per violation</a:t>
            </a:r>
            <a:endParaRPr sz="9630" b="1">
              <a:solidFill>
                <a:srgbClr val="1155CC"/>
              </a:solidFill>
              <a:latin typeface="Corbel"/>
              <a:ea typeface="Corbel"/>
              <a:cs typeface="Corbel"/>
              <a:sym typeface="Corbel"/>
            </a:endParaRPr>
          </a:p>
          <a:p>
            <a:pPr marL="742950" lvl="1" indent="-191957" algn="l" rtl="0">
              <a:lnSpc>
                <a:spcPct val="170000"/>
              </a:lnSpc>
              <a:spcBef>
                <a:spcPts val="1136"/>
              </a:spcBef>
              <a:spcAft>
                <a:spcPts val="0"/>
              </a:spcAft>
              <a:buClr>
                <a:srgbClr val="1155CC"/>
              </a:buClr>
              <a:buSzPct val="100000"/>
              <a:buFont typeface="Corbel"/>
              <a:buChar char="◦"/>
            </a:pPr>
            <a:r>
              <a:rPr lang="en-US" sz="9630" b="1" i="0">
                <a:solidFill>
                  <a:srgbClr val="1155CC"/>
                </a:solidFill>
                <a:latin typeface="Corbel"/>
                <a:ea typeface="Corbel"/>
                <a:cs typeface="Corbel"/>
                <a:sym typeface="Corbel"/>
              </a:rPr>
              <a:t>Reimbursement to the Commission</a:t>
            </a:r>
            <a:endParaRPr sz="9630" b="1">
              <a:solidFill>
                <a:srgbClr val="1155CC"/>
              </a:solidFill>
              <a:latin typeface="Corbel"/>
              <a:ea typeface="Corbel"/>
              <a:cs typeface="Corbel"/>
              <a:sym typeface="Corbel"/>
            </a:endParaRPr>
          </a:p>
          <a:p>
            <a:pPr marL="742950" lvl="1" indent="-191957" algn="l" rtl="0">
              <a:lnSpc>
                <a:spcPct val="170000"/>
              </a:lnSpc>
              <a:spcBef>
                <a:spcPts val="1136"/>
              </a:spcBef>
              <a:spcAft>
                <a:spcPts val="0"/>
              </a:spcAft>
              <a:buClr>
                <a:srgbClr val="1155CC"/>
              </a:buClr>
              <a:buSzPct val="100000"/>
              <a:buFont typeface="Corbel"/>
              <a:buChar char="◦"/>
            </a:pPr>
            <a:r>
              <a:rPr lang="en-US" sz="9630" b="1" i="0">
                <a:solidFill>
                  <a:srgbClr val="1155CC"/>
                </a:solidFill>
                <a:latin typeface="Corbel"/>
                <a:ea typeface="Corbel"/>
                <a:cs typeface="Corbel"/>
                <a:sym typeface="Corbel"/>
              </a:rPr>
              <a:t>Recommendation that a Respondent be terminated from employment or removed from office.</a:t>
            </a:r>
            <a:endParaRPr sz="9630" b="1">
              <a:solidFill>
                <a:srgbClr val="1155CC"/>
              </a:solidFill>
              <a:latin typeface="Corbel"/>
              <a:ea typeface="Corbel"/>
              <a:cs typeface="Corbel"/>
              <a:sym typeface="Corbel"/>
            </a:endParaRPr>
          </a:p>
          <a:p>
            <a:pPr marL="742950" lvl="1" indent="-81343" algn="l" rtl="0">
              <a:lnSpc>
                <a:spcPct val="100000"/>
              </a:lnSpc>
              <a:spcBef>
                <a:spcPts val="1044"/>
              </a:spcBef>
              <a:spcAft>
                <a:spcPts val="0"/>
              </a:spcAft>
              <a:buSzPct val="290000"/>
              <a:buNone/>
            </a:pPr>
            <a:endParaRPr sz="1200">
              <a:latin typeface="Corbel"/>
              <a:ea typeface="Corbel"/>
              <a:cs typeface="Corbel"/>
              <a:sym typeface="Corbel"/>
            </a:endParaRPr>
          </a:p>
          <a:p>
            <a:pPr marL="742950" lvl="1" indent="-81343" algn="l" rtl="0">
              <a:lnSpc>
                <a:spcPct val="100000"/>
              </a:lnSpc>
              <a:spcBef>
                <a:spcPts val="1044"/>
              </a:spcBef>
              <a:spcAft>
                <a:spcPts val="0"/>
              </a:spcAft>
              <a:buSzPct val="145000"/>
              <a:buNone/>
            </a:pPr>
            <a:endParaRPr sz="2400"/>
          </a:p>
          <a:p>
            <a:pPr marL="82296" lvl="0" indent="0" algn="l" rtl="0">
              <a:lnSpc>
                <a:spcPct val="100000"/>
              </a:lnSpc>
              <a:spcBef>
                <a:spcPts val="1044"/>
              </a:spcBef>
              <a:spcAft>
                <a:spcPts val="0"/>
              </a:spcAft>
              <a:buSzPct val="145000"/>
              <a:buNone/>
            </a:pPr>
            <a:endParaRPr sz="2400"/>
          </a:p>
        </p:txBody>
      </p:sp>
      <p:pic>
        <p:nvPicPr>
          <p:cNvPr id="629" name="Google Shape;629;p78" descr="Decorative image" title="purple nervous emoji"/>
          <p:cNvPicPr preferRelativeResize="0"/>
          <p:nvPr/>
        </p:nvPicPr>
        <p:blipFill rotWithShape="1">
          <a:blip r:embed="rId3">
            <a:alphaModFix/>
          </a:blip>
          <a:srcRect/>
          <a:stretch/>
        </p:blipFill>
        <p:spPr>
          <a:xfrm>
            <a:off x="6654725" y="1566774"/>
            <a:ext cx="2143125" cy="2143125"/>
          </a:xfrm>
          <a:prstGeom prst="rect">
            <a:avLst/>
          </a:prstGeom>
          <a:noFill/>
          <a:ln>
            <a:noFill/>
          </a:ln>
        </p:spPr>
      </p:pic>
      <p:pic>
        <p:nvPicPr>
          <p:cNvPr id="630" name="Google Shape;630;p78" descr="WV Ethics Commission logo" title="WV Ethics Commission logo"/>
          <p:cNvPicPr preferRelativeResize="0"/>
          <p:nvPr/>
        </p:nvPicPr>
        <p:blipFill rotWithShape="1">
          <a:blip r:embed="rId4">
            <a:alphaModFix/>
          </a:blip>
          <a:srcRect/>
          <a:stretch/>
        </p:blipFill>
        <p:spPr>
          <a:xfrm>
            <a:off x="77088" y="50875"/>
            <a:ext cx="2037275" cy="18164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9"/>
          <p:cNvSpPr txBox="1">
            <a:spLocks noGrp="1"/>
          </p:cNvSpPr>
          <p:nvPr>
            <p:ph type="title"/>
          </p:nvPr>
        </p:nvSpPr>
        <p:spPr>
          <a:xfrm>
            <a:off x="1518250" y="909600"/>
            <a:ext cx="6569700" cy="2393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5500" b="1">
                <a:solidFill>
                  <a:srgbClr val="1155CC"/>
                </a:solidFill>
                <a:latin typeface="Book Antiqua"/>
                <a:ea typeface="Book Antiqua"/>
                <a:cs typeface="Book Antiqua"/>
                <a:sym typeface="Book Antiqua"/>
              </a:rPr>
              <a:t>Visit our Website</a:t>
            </a:r>
            <a:endParaRPr sz="5500" b="1">
              <a:solidFill>
                <a:srgbClr val="1155CC"/>
              </a:solidFill>
              <a:latin typeface="Book Antiqua"/>
              <a:ea typeface="Book Antiqua"/>
              <a:cs typeface="Book Antiqua"/>
              <a:sym typeface="Book Antiqua"/>
            </a:endParaRPr>
          </a:p>
        </p:txBody>
      </p:sp>
      <p:sp>
        <p:nvSpPr>
          <p:cNvPr id="637" name="Google Shape;637;p79"/>
          <p:cNvSpPr txBox="1">
            <a:spLocks noGrp="1"/>
          </p:cNvSpPr>
          <p:nvPr>
            <p:ph type="body" idx="1"/>
          </p:nvPr>
        </p:nvSpPr>
        <p:spPr>
          <a:xfrm>
            <a:off x="2114350" y="2288175"/>
            <a:ext cx="6172200" cy="4920300"/>
          </a:xfrm>
          <a:prstGeom prst="rect">
            <a:avLst/>
          </a:prstGeom>
          <a:noFill/>
          <a:ln>
            <a:noFill/>
          </a:ln>
        </p:spPr>
        <p:txBody>
          <a:bodyPr spcFirstLastPara="1" wrap="square" lIns="91425" tIns="45700" rIns="91425" bIns="45700" anchor="ctr" anchorCtr="0">
            <a:normAutofit/>
          </a:bodyPr>
          <a:lstStyle/>
          <a:p>
            <a:pPr marL="742950" lvl="0" indent="-47274" algn="l" rtl="0">
              <a:lnSpc>
                <a:spcPct val="100000"/>
              </a:lnSpc>
              <a:spcBef>
                <a:spcPts val="0"/>
              </a:spcBef>
              <a:spcAft>
                <a:spcPts val="0"/>
              </a:spcAft>
              <a:buSzPts val="4060"/>
              <a:buNone/>
            </a:pPr>
            <a:r>
              <a:rPr lang="en-US" sz="5448" u="sng">
                <a:solidFill>
                  <a:srgbClr val="1155CC"/>
                </a:solidFill>
                <a:hlinkClick r:id="rId3">
                  <a:extLst>
                    <a:ext uri="{A12FA001-AC4F-418D-AE19-62706E023703}">
                      <ahyp:hlinkClr xmlns:ahyp="http://schemas.microsoft.com/office/drawing/2018/hyperlinkcolor" val="tx"/>
                    </a:ext>
                  </a:extLst>
                </a:hlinkClick>
              </a:rPr>
              <a:t>Ethics.wv.gov</a:t>
            </a:r>
            <a:endParaRPr sz="5448">
              <a:solidFill>
                <a:srgbClr val="1155CC"/>
              </a:solidFill>
            </a:endParaRPr>
          </a:p>
          <a:p>
            <a:pPr marL="742950" lvl="1" indent="-81343" algn="l" rtl="0">
              <a:lnSpc>
                <a:spcPct val="100000"/>
              </a:lnSpc>
              <a:spcBef>
                <a:spcPts val="1044"/>
              </a:spcBef>
              <a:spcAft>
                <a:spcPts val="0"/>
              </a:spcAft>
              <a:buSzPts val="3480"/>
              <a:buNone/>
            </a:pPr>
            <a:endParaRPr sz="1200">
              <a:latin typeface="Corbel"/>
              <a:ea typeface="Corbel"/>
              <a:cs typeface="Corbel"/>
              <a:sym typeface="Corbel"/>
            </a:endParaRPr>
          </a:p>
          <a:p>
            <a:pPr marL="742950" lvl="1" indent="-81343" algn="l" rtl="0">
              <a:lnSpc>
                <a:spcPct val="100000"/>
              </a:lnSpc>
              <a:spcBef>
                <a:spcPts val="1044"/>
              </a:spcBef>
              <a:spcAft>
                <a:spcPts val="0"/>
              </a:spcAft>
              <a:buSzPts val="3480"/>
              <a:buNone/>
            </a:pPr>
            <a:endParaRPr sz="2400"/>
          </a:p>
          <a:p>
            <a:pPr marL="82296" lvl="0" indent="0" algn="l" rtl="0">
              <a:lnSpc>
                <a:spcPct val="100000"/>
              </a:lnSpc>
              <a:spcBef>
                <a:spcPts val="1044"/>
              </a:spcBef>
              <a:spcAft>
                <a:spcPts val="0"/>
              </a:spcAft>
              <a:buSzPts val="3480"/>
              <a:buNone/>
            </a:pPr>
            <a:endParaRPr sz="2400"/>
          </a:p>
        </p:txBody>
      </p:sp>
      <p:pic>
        <p:nvPicPr>
          <p:cNvPr id="638" name="Google Shape;638;p79"/>
          <p:cNvPicPr preferRelativeResize="0"/>
          <p:nvPr/>
        </p:nvPicPr>
        <p:blipFill rotWithShape="1">
          <a:blip r:embed="rId4">
            <a:alphaModFix/>
          </a:blip>
          <a:srcRect/>
          <a:stretch/>
        </p:blipFill>
        <p:spPr>
          <a:xfrm>
            <a:off x="77088" y="50875"/>
            <a:ext cx="2037275" cy="1816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rgbClr val="0070C0"/>
              </a:buClr>
              <a:buSzPct val="93023"/>
              <a:buFont typeface="Corbel"/>
              <a:buNone/>
            </a:pPr>
            <a:r>
              <a:rPr lang="en-US" sz="4300" b="1">
                <a:solidFill>
                  <a:srgbClr val="1155CC"/>
                </a:solidFill>
              </a:rPr>
              <a:t>Open Meetings Act</a:t>
            </a:r>
            <a:endParaRPr sz="4300" b="1">
              <a:solidFill>
                <a:srgbClr val="1155CC"/>
              </a:solidFill>
            </a:endParaRPr>
          </a:p>
          <a:p>
            <a:pPr marL="0" lvl="0" indent="0" algn="l" rtl="0">
              <a:spcBef>
                <a:spcPts val="0"/>
              </a:spcBef>
              <a:spcAft>
                <a:spcPts val="0"/>
              </a:spcAft>
              <a:buNone/>
            </a:pPr>
            <a:endParaRPr/>
          </a:p>
        </p:txBody>
      </p:sp>
      <p:sp>
        <p:nvSpPr>
          <p:cNvPr id="645" name="Google Shape;645;p8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342900" lvl="0" indent="-190500" algn="l" rtl="0">
              <a:lnSpc>
                <a:spcPct val="100000"/>
              </a:lnSpc>
              <a:spcBef>
                <a:spcPts val="0"/>
              </a:spcBef>
              <a:spcAft>
                <a:spcPts val="0"/>
              </a:spcAft>
              <a:buClr>
                <a:srgbClr val="94B6D2"/>
              </a:buClr>
              <a:buSzPts val="2400"/>
              <a:buFont typeface="Arial"/>
              <a:buNone/>
            </a:pPr>
            <a:endParaRPr sz="2800">
              <a:solidFill>
                <a:schemeClr val="dk1"/>
              </a:solidFill>
              <a:latin typeface="Corbel"/>
              <a:ea typeface="Corbel"/>
              <a:cs typeface="Corbel"/>
              <a:sym typeface="Corbel"/>
            </a:endParaRPr>
          </a:p>
          <a:p>
            <a:pPr marL="457200" lvl="0" indent="0" algn="l" rtl="0">
              <a:lnSpc>
                <a:spcPct val="100000"/>
              </a:lnSpc>
              <a:spcBef>
                <a:spcPts val="0"/>
              </a:spcBef>
              <a:spcAft>
                <a:spcPts val="0"/>
              </a:spcAft>
              <a:buClr>
                <a:schemeClr val="dk1"/>
              </a:buClr>
              <a:buSzPts val="3200"/>
              <a:buFont typeface="Arial"/>
              <a:buNone/>
            </a:pPr>
            <a:r>
              <a:rPr lang="en-US" sz="3200" b="1">
                <a:solidFill>
                  <a:srgbClr val="1155CC"/>
                </a:solidFill>
                <a:latin typeface="Corbel"/>
                <a:ea typeface="Corbel"/>
                <a:cs typeface="Corbel"/>
                <a:sym typeface="Corbel"/>
              </a:rPr>
              <a:t>State, county, and municipal administrative and legislative bodies, and any other bodies that meet the definition of ‘public agency,’ </a:t>
            </a:r>
            <a:endParaRPr sz="3200" b="1">
              <a:solidFill>
                <a:srgbClr val="1155CC"/>
              </a:solidFill>
              <a:latin typeface="Corbel"/>
              <a:ea typeface="Corbel"/>
              <a:cs typeface="Corbel"/>
              <a:sym typeface="Corbel"/>
            </a:endParaRPr>
          </a:p>
          <a:p>
            <a:pPr marL="457200" lvl="0" indent="0" algn="l" rtl="0">
              <a:lnSpc>
                <a:spcPct val="100000"/>
              </a:lnSpc>
              <a:spcBef>
                <a:spcPts val="0"/>
              </a:spcBef>
              <a:spcAft>
                <a:spcPts val="0"/>
              </a:spcAft>
              <a:buClr>
                <a:schemeClr val="dk1"/>
              </a:buClr>
              <a:buSzPts val="3200"/>
              <a:buFont typeface="Arial"/>
              <a:buNone/>
            </a:pPr>
            <a:r>
              <a:rPr lang="en-US" sz="3200" b="1">
                <a:solidFill>
                  <a:srgbClr val="1155CC"/>
                </a:solidFill>
                <a:latin typeface="Corbel"/>
                <a:ea typeface="Corbel"/>
                <a:cs typeface="Corbel"/>
                <a:sym typeface="Corbel"/>
              </a:rPr>
              <a:t>are subject to the Act.  Committees, too.</a:t>
            </a:r>
            <a:endParaRPr sz="22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2400"/>
              <a:buFont typeface="Corbel"/>
              <a:buNone/>
            </a:pPr>
            <a:r>
              <a:rPr lang="en-US" sz="2400">
                <a:solidFill>
                  <a:schemeClr val="dk1"/>
                </a:solidFill>
                <a:latin typeface="Corbel"/>
                <a:ea typeface="Corbel"/>
                <a:cs typeface="Corbel"/>
                <a:sym typeface="Corbel"/>
              </a:rPr>
              <a:t>		</a:t>
            </a:r>
            <a:endParaRPr sz="1400">
              <a:solidFill>
                <a:schemeClr val="dk1"/>
              </a:solidFill>
            </a:endParaRPr>
          </a:p>
          <a:p>
            <a:pPr marL="0" lvl="0" indent="0" algn="l" rtl="0">
              <a:lnSpc>
                <a:spcPct val="100000"/>
              </a:lnSpc>
              <a:spcBef>
                <a:spcPts val="0"/>
              </a:spcBef>
              <a:spcAft>
                <a:spcPts val="0"/>
              </a:spcAft>
              <a:buClr>
                <a:schemeClr val="dk1"/>
              </a:buClr>
              <a:buSzPts val="2800"/>
              <a:buFont typeface="Corbel"/>
              <a:buNone/>
            </a:pPr>
            <a:endParaRPr sz="2800">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Font typeface="Noto Sans Symbols"/>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Font typeface="Corbel"/>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Font typeface="Noto Sans Symbols"/>
              <a:buNone/>
            </a:pPr>
            <a:endParaRPr>
              <a:solidFill>
                <a:schemeClr val="dk1"/>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Font typeface="Corbel"/>
              <a:buNone/>
            </a:pPr>
            <a:endParaRPr>
              <a:solidFill>
                <a:schemeClr val="dk1"/>
              </a:solidFill>
              <a:latin typeface="Corbel"/>
              <a:ea typeface="Corbel"/>
              <a:cs typeface="Corbel"/>
              <a:sym typeface="Corbel"/>
            </a:endParaRPr>
          </a:p>
        </p:txBody>
      </p:sp>
      <p:pic>
        <p:nvPicPr>
          <p:cNvPr id="646" name="Google Shape;646;p80" descr="decorative"/>
          <p:cNvPicPr preferRelativeResize="0"/>
          <p:nvPr/>
        </p:nvPicPr>
        <p:blipFill rotWithShape="1">
          <a:blip r:embed="rId3">
            <a:alphaModFix/>
          </a:blip>
          <a:srcRect/>
          <a:stretch/>
        </p:blipFill>
        <p:spPr>
          <a:xfrm>
            <a:off x="77088" y="50875"/>
            <a:ext cx="2037275" cy="1816450"/>
          </a:xfrm>
          <a:prstGeom prst="rect">
            <a:avLst/>
          </a:prstGeom>
          <a:noFill/>
          <a:ln>
            <a:noFill/>
          </a:ln>
        </p:spPr>
      </p:pic>
      <p:pic>
        <p:nvPicPr>
          <p:cNvPr id="647" name="Google Shape;647;p80" descr="decorative" title="Royalty-Free photo: Brown and blue wooden Open hanging signboard ..."/>
          <p:cNvPicPr preferRelativeResize="0"/>
          <p:nvPr/>
        </p:nvPicPr>
        <p:blipFill rotWithShape="1">
          <a:blip r:embed="rId4">
            <a:alphaModFix/>
          </a:blip>
          <a:srcRect/>
          <a:stretch/>
        </p:blipFill>
        <p:spPr>
          <a:xfrm>
            <a:off x="1104900" y="4636150"/>
            <a:ext cx="6934200" cy="1979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1"/>
          <p:cNvSpPr txBox="1">
            <a:spLocks noGrp="1"/>
          </p:cNvSpPr>
          <p:nvPr>
            <p:ph type="title"/>
          </p:nvPr>
        </p:nvSpPr>
        <p:spPr>
          <a:xfrm>
            <a:off x="2336677" y="423275"/>
            <a:ext cx="5883000" cy="1143000"/>
          </a:xfrm>
          <a:prstGeom prst="rect">
            <a:avLst/>
          </a:prstGeom>
          <a:noFill/>
          <a:ln>
            <a:noFill/>
          </a:ln>
        </p:spPr>
        <p:txBody>
          <a:bodyPr spcFirstLastPara="1" wrap="square" lIns="91425" tIns="45700" rIns="91425" bIns="45700" anchor="ctr" anchorCtr="0">
            <a:noAutofit/>
          </a:bodyPr>
          <a:lstStyle/>
          <a:p>
            <a:pPr marL="0" lvl="0" indent="457200" algn="l" rtl="0">
              <a:lnSpc>
                <a:spcPct val="100000"/>
              </a:lnSpc>
              <a:spcBef>
                <a:spcPts val="0"/>
              </a:spcBef>
              <a:spcAft>
                <a:spcPts val="0"/>
              </a:spcAft>
              <a:buClr>
                <a:srgbClr val="345D7E"/>
              </a:buClr>
              <a:buSzPts val="4000"/>
              <a:buFont typeface="Corbel"/>
              <a:buNone/>
            </a:pPr>
            <a:r>
              <a:rPr lang="en-US" sz="4600" b="1">
                <a:solidFill>
                  <a:srgbClr val="1155CC"/>
                </a:solidFill>
                <a:latin typeface="Book Antiqua"/>
                <a:ea typeface="Book Antiqua"/>
                <a:cs typeface="Book Antiqua"/>
                <a:sym typeface="Book Antiqua"/>
              </a:rPr>
              <a:t>OMA Topics</a:t>
            </a:r>
            <a:endParaRPr sz="4600" b="1">
              <a:solidFill>
                <a:srgbClr val="1155CC"/>
              </a:solidFill>
              <a:latin typeface="Book Antiqua"/>
              <a:ea typeface="Book Antiqua"/>
              <a:cs typeface="Book Antiqua"/>
              <a:sym typeface="Book Antiqua"/>
            </a:endParaRPr>
          </a:p>
        </p:txBody>
      </p:sp>
      <p:sp>
        <p:nvSpPr>
          <p:cNvPr id="653" name="Google Shape;653;p81"/>
          <p:cNvSpPr txBox="1"/>
          <p:nvPr/>
        </p:nvSpPr>
        <p:spPr>
          <a:xfrm>
            <a:off x="1207450" y="1417650"/>
            <a:ext cx="5732700" cy="5679900"/>
          </a:xfrm>
          <a:prstGeom prst="rect">
            <a:avLst/>
          </a:prstGeom>
          <a:noFill/>
          <a:ln>
            <a:noFill/>
          </a:ln>
        </p:spPr>
        <p:txBody>
          <a:bodyPr spcFirstLastPara="1" wrap="square" lIns="91425" tIns="45700" rIns="91425" bIns="45700" anchor="t" anchorCtr="0">
            <a:spAutoFit/>
          </a:bodyPr>
          <a:lstStyle/>
          <a:p>
            <a:pPr marL="285750" marR="0" lvl="0" indent="-184150" algn="l" rtl="0">
              <a:lnSpc>
                <a:spcPct val="100000"/>
              </a:lnSpc>
              <a:spcBef>
                <a:spcPts val="0"/>
              </a:spcBef>
              <a:spcAft>
                <a:spcPts val="0"/>
              </a:spcAft>
              <a:buClr>
                <a:schemeClr val="dk1"/>
              </a:buClr>
              <a:buSzPts val="1600"/>
              <a:buFont typeface="Arial"/>
              <a:buNone/>
            </a:pPr>
            <a:endParaRPr sz="1800" b="0" i="0" u="none" strike="noStrike" cap="none">
              <a:solidFill>
                <a:srgbClr val="000000"/>
              </a:solidFill>
              <a:latin typeface="Corbel"/>
              <a:ea typeface="Corbel"/>
              <a:cs typeface="Corbel"/>
              <a:sym typeface="Corbel"/>
            </a:endParaRPr>
          </a:p>
          <a:p>
            <a:pPr marL="285750" marR="0" lvl="0" indent="-285750" algn="l" rtl="0">
              <a:lnSpc>
                <a:spcPct val="100000"/>
              </a:lnSpc>
              <a:spcBef>
                <a:spcPts val="0"/>
              </a:spcBef>
              <a:spcAft>
                <a:spcPts val="0"/>
              </a:spcAft>
              <a:buClr>
                <a:srgbClr val="1155CC"/>
              </a:buClr>
              <a:buSzPts val="4300"/>
              <a:buFont typeface="Corbel"/>
              <a:buChar char="•"/>
            </a:pPr>
            <a:r>
              <a:rPr lang="en-US" sz="3300" b="1" i="0" u="none" strike="noStrike" cap="none">
                <a:solidFill>
                  <a:srgbClr val="1155CC"/>
                </a:solidFill>
                <a:latin typeface="Corbel"/>
                <a:ea typeface="Corbel"/>
                <a:cs typeface="Corbel"/>
                <a:sym typeface="Corbel"/>
              </a:rPr>
              <a:t>Meetings subject to OMA</a:t>
            </a:r>
            <a:endParaRPr sz="2700" b="1" i="0" u="none" strike="noStrike" cap="none">
              <a:solidFill>
                <a:srgbClr val="1155CC"/>
              </a:solidFill>
              <a:latin typeface="Corbel"/>
              <a:ea typeface="Corbel"/>
              <a:cs typeface="Corbel"/>
              <a:sym typeface="Corbel"/>
            </a:endParaRPr>
          </a:p>
          <a:p>
            <a:pPr marL="285750" marR="0" lvl="0" indent="-285750" algn="l" rtl="0">
              <a:lnSpc>
                <a:spcPct val="100000"/>
              </a:lnSpc>
              <a:spcBef>
                <a:spcPts val="0"/>
              </a:spcBef>
              <a:spcAft>
                <a:spcPts val="0"/>
              </a:spcAft>
              <a:buClr>
                <a:srgbClr val="1155CC"/>
              </a:buClr>
              <a:buSzPts val="4300"/>
              <a:buFont typeface="Corbel"/>
              <a:buChar char="•"/>
            </a:pPr>
            <a:r>
              <a:rPr lang="en-US" sz="3300" b="1" i="0" u="none" strike="noStrike" cap="none">
                <a:solidFill>
                  <a:srgbClr val="1155CC"/>
                </a:solidFill>
                <a:latin typeface="Corbel"/>
                <a:ea typeface="Corbel"/>
                <a:cs typeface="Corbel"/>
                <a:sym typeface="Corbel"/>
              </a:rPr>
              <a:t>Meetings not subject to OMA</a:t>
            </a:r>
            <a:endParaRPr sz="2700" b="1" i="0" u="none" strike="noStrike" cap="none">
              <a:solidFill>
                <a:srgbClr val="1155CC"/>
              </a:solidFill>
              <a:latin typeface="Corbel"/>
              <a:ea typeface="Corbel"/>
              <a:cs typeface="Corbel"/>
              <a:sym typeface="Corbel"/>
            </a:endParaRPr>
          </a:p>
          <a:p>
            <a:pPr marL="285750" marR="0" lvl="0" indent="-285750" algn="l" rtl="0">
              <a:lnSpc>
                <a:spcPct val="100000"/>
              </a:lnSpc>
              <a:spcBef>
                <a:spcPts val="0"/>
              </a:spcBef>
              <a:spcAft>
                <a:spcPts val="0"/>
              </a:spcAft>
              <a:buClr>
                <a:srgbClr val="1155CC"/>
              </a:buClr>
              <a:buSzPts val="4300"/>
              <a:buFont typeface="Corbel"/>
              <a:buChar char="•"/>
            </a:pPr>
            <a:r>
              <a:rPr lang="en-US" sz="3300" b="1" i="0" u="none" strike="noStrike" cap="none">
                <a:solidFill>
                  <a:srgbClr val="1155CC"/>
                </a:solidFill>
                <a:latin typeface="Corbel"/>
                <a:ea typeface="Corbel"/>
                <a:cs typeface="Corbel"/>
                <a:sym typeface="Corbel"/>
              </a:rPr>
              <a:t>Notice/Agenda for meetings</a:t>
            </a:r>
            <a:endParaRPr sz="2700" b="1" i="0" u="none" strike="noStrike" cap="none">
              <a:solidFill>
                <a:srgbClr val="1155CC"/>
              </a:solidFill>
              <a:latin typeface="Corbel"/>
              <a:ea typeface="Corbel"/>
              <a:cs typeface="Corbel"/>
              <a:sym typeface="Corbel"/>
            </a:endParaRPr>
          </a:p>
          <a:p>
            <a:pPr marL="285750" marR="0" lvl="0" indent="-285750" algn="l" rtl="0">
              <a:lnSpc>
                <a:spcPct val="100000"/>
              </a:lnSpc>
              <a:spcBef>
                <a:spcPts val="0"/>
              </a:spcBef>
              <a:spcAft>
                <a:spcPts val="0"/>
              </a:spcAft>
              <a:buClr>
                <a:srgbClr val="1155CC"/>
              </a:buClr>
              <a:buSzPts val="4300"/>
              <a:buFont typeface="Corbel"/>
              <a:buChar char="•"/>
            </a:pPr>
            <a:r>
              <a:rPr lang="en-US" sz="3300" b="1" i="0" u="none" strike="noStrike" cap="none">
                <a:solidFill>
                  <a:srgbClr val="1155CC"/>
                </a:solidFill>
                <a:latin typeface="Corbel"/>
                <a:ea typeface="Corbel"/>
                <a:cs typeface="Corbel"/>
                <a:sym typeface="Corbel"/>
              </a:rPr>
              <a:t>Executive sessions</a:t>
            </a:r>
            <a:endParaRPr sz="2700" b="1" i="0" u="none" strike="noStrike" cap="none">
              <a:solidFill>
                <a:srgbClr val="1155CC"/>
              </a:solidFill>
              <a:latin typeface="Corbel"/>
              <a:ea typeface="Corbel"/>
              <a:cs typeface="Corbel"/>
              <a:sym typeface="Corbel"/>
            </a:endParaRPr>
          </a:p>
          <a:p>
            <a:pPr marL="285750" marR="0" lvl="0" indent="-285750" algn="l" rtl="0">
              <a:lnSpc>
                <a:spcPct val="100000"/>
              </a:lnSpc>
              <a:spcBef>
                <a:spcPts val="0"/>
              </a:spcBef>
              <a:spcAft>
                <a:spcPts val="0"/>
              </a:spcAft>
              <a:buClr>
                <a:srgbClr val="1155CC"/>
              </a:buClr>
              <a:buSzPts val="4300"/>
              <a:buFont typeface="Corbel"/>
              <a:buChar char="•"/>
            </a:pPr>
            <a:r>
              <a:rPr lang="en-US" sz="3300" b="1" i="0" u="none" strike="noStrike" cap="none">
                <a:solidFill>
                  <a:srgbClr val="1155CC"/>
                </a:solidFill>
                <a:latin typeface="Corbel"/>
                <a:ea typeface="Corbel"/>
                <a:cs typeface="Corbel"/>
                <a:sym typeface="Corbel"/>
              </a:rPr>
              <a:t>Meeting minutes</a:t>
            </a:r>
            <a:endParaRPr sz="2700" b="1" i="0" u="none" strike="noStrike" cap="none">
              <a:solidFill>
                <a:srgbClr val="1155CC"/>
              </a:solidFill>
              <a:latin typeface="Corbel"/>
              <a:ea typeface="Corbel"/>
              <a:cs typeface="Corbel"/>
              <a:sym typeface="Corbel"/>
            </a:endParaRPr>
          </a:p>
          <a:p>
            <a:pPr marL="285750" marR="0" lvl="0" indent="-285750" algn="l" rtl="0">
              <a:lnSpc>
                <a:spcPct val="100000"/>
              </a:lnSpc>
              <a:spcBef>
                <a:spcPts val="0"/>
              </a:spcBef>
              <a:spcAft>
                <a:spcPts val="0"/>
              </a:spcAft>
              <a:buClr>
                <a:srgbClr val="1155CC"/>
              </a:buClr>
              <a:buSzPts val="4300"/>
              <a:buFont typeface="Corbel"/>
              <a:buChar char="•"/>
            </a:pPr>
            <a:r>
              <a:rPr lang="en-US" sz="3300" b="1" i="0" u="none" strike="noStrike" cap="none">
                <a:solidFill>
                  <a:srgbClr val="1155CC"/>
                </a:solidFill>
                <a:latin typeface="Corbel"/>
                <a:ea typeface="Corbel"/>
                <a:cs typeface="Corbel"/>
                <a:sym typeface="Corbel"/>
              </a:rPr>
              <a:t>Violations</a:t>
            </a:r>
            <a:endParaRPr sz="2700" b="1" i="0" u="none" strike="noStrike" cap="none">
              <a:solidFill>
                <a:srgbClr val="1155CC"/>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600"/>
              <a:buFont typeface="Corbel"/>
              <a:buNone/>
            </a:pPr>
            <a:endParaRPr sz="1800" b="1" i="0" u="none" strike="noStrike" cap="none">
              <a:solidFill>
                <a:srgbClr val="1155CC"/>
              </a:solidFill>
              <a:latin typeface="Corbel"/>
              <a:ea typeface="Corbel"/>
              <a:cs typeface="Corbel"/>
              <a:sym typeface="Corbel"/>
            </a:endParaRPr>
          </a:p>
          <a:p>
            <a:pPr marL="285750" marR="0" lvl="0" indent="-184150" algn="l" rtl="0">
              <a:lnSpc>
                <a:spcPct val="100000"/>
              </a:lnSpc>
              <a:spcBef>
                <a:spcPts val="0"/>
              </a:spcBef>
              <a:spcAft>
                <a:spcPts val="0"/>
              </a:spcAft>
              <a:buClr>
                <a:schemeClr val="dk1"/>
              </a:buClr>
              <a:buSzPts val="1600"/>
              <a:buFont typeface="Arial"/>
              <a:buNone/>
            </a:pPr>
            <a:endParaRPr sz="1800" b="0" i="0" u="none" strike="noStrike" cap="none">
              <a:solidFill>
                <a:srgbClr val="000000"/>
              </a:solidFill>
              <a:latin typeface="Corbel"/>
              <a:ea typeface="Corbel"/>
              <a:cs typeface="Corbel"/>
              <a:sym typeface="Corbel"/>
            </a:endParaRPr>
          </a:p>
          <a:p>
            <a:pPr marL="285750" marR="0" lvl="0" indent="-184150" algn="l" rtl="0">
              <a:lnSpc>
                <a:spcPct val="100000"/>
              </a:lnSpc>
              <a:spcBef>
                <a:spcPts val="0"/>
              </a:spcBef>
              <a:spcAft>
                <a:spcPts val="0"/>
              </a:spcAft>
              <a:buClr>
                <a:schemeClr val="dk1"/>
              </a:buClr>
              <a:buSzPts val="1600"/>
              <a:buFont typeface="Arial"/>
              <a:buNone/>
            </a:pPr>
            <a:endParaRPr sz="1800" b="0" i="0" u="none" strike="noStrike" cap="none">
              <a:solidFill>
                <a:srgbClr val="000000"/>
              </a:solidFill>
              <a:latin typeface="Corbel"/>
              <a:ea typeface="Corbel"/>
              <a:cs typeface="Corbel"/>
              <a:sym typeface="Corbel"/>
            </a:endParaRPr>
          </a:p>
        </p:txBody>
      </p:sp>
      <p:pic>
        <p:nvPicPr>
          <p:cNvPr id="654" name="Google Shape;654;p81" descr="decorative"/>
          <p:cNvPicPr preferRelativeResize="0"/>
          <p:nvPr/>
        </p:nvPicPr>
        <p:blipFill rotWithShape="1">
          <a:blip r:embed="rId3">
            <a:alphaModFix/>
          </a:blip>
          <a:srcRect/>
          <a:stretch/>
        </p:blipFill>
        <p:spPr>
          <a:xfrm>
            <a:off x="6662775" y="3176700"/>
            <a:ext cx="2535021" cy="2535021"/>
          </a:xfrm>
          <a:prstGeom prst="rect">
            <a:avLst/>
          </a:prstGeom>
          <a:noFill/>
          <a:ln>
            <a:noFill/>
          </a:ln>
        </p:spPr>
      </p:pic>
      <p:pic>
        <p:nvPicPr>
          <p:cNvPr id="655" name="Google Shape;655;p81" descr="decorative"/>
          <p:cNvPicPr preferRelativeResize="0"/>
          <p:nvPr/>
        </p:nvPicPr>
        <p:blipFill rotWithShape="1">
          <a:blip r:embed="rId4">
            <a:alphaModFix/>
          </a:blip>
          <a:srcRect/>
          <a:stretch/>
        </p:blipFill>
        <p:spPr>
          <a:xfrm>
            <a:off x="-12" y="0"/>
            <a:ext cx="2037275" cy="18164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2"/>
          <p:cNvSpPr txBox="1">
            <a:spLocks noGrp="1"/>
          </p:cNvSpPr>
          <p:nvPr>
            <p:ph type="title"/>
          </p:nvPr>
        </p:nvSpPr>
        <p:spPr>
          <a:xfrm>
            <a:off x="1828799" y="304800"/>
            <a:ext cx="6746875" cy="1216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800" b="1" cap="none">
                <a:solidFill>
                  <a:srgbClr val="1155CC"/>
                </a:solidFill>
                <a:latin typeface="Book Antiqua"/>
                <a:ea typeface="Book Antiqua"/>
                <a:cs typeface="Book Antiqua"/>
                <a:sym typeface="Book Antiqua"/>
              </a:rPr>
              <a:t>Meeting defined</a:t>
            </a:r>
            <a:endParaRPr sz="4800" b="1">
              <a:solidFill>
                <a:srgbClr val="1155CC"/>
              </a:solidFill>
              <a:latin typeface="Book Antiqua"/>
              <a:ea typeface="Book Antiqua"/>
              <a:cs typeface="Book Antiqua"/>
              <a:sym typeface="Book Antiqua"/>
            </a:endParaRPr>
          </a:p>
        </p:txBody>
      </p:sp>
      <p:sp>
        <p:nvSpPr>
          <p:cNvPr id="662" name="Google Shape;662;p82"/>
          <p:cNvSpPr txBox="1">
            <a:spLocks noGrp="1"/>
          </p:cNvSpPr>
          <p:nvPr>
            <p:ph type="body" idx="2"/>
          </p:nvPr>
        </p:nvSpPr>
        <p:spPr>
          <a:xfrm>
            <a:off x="1047175" y="1419400"/>
            <a:ext cx="7791300" cy="5057100"/>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100000"/>
              </a:lnSpc>
              <a:spcBef>
                <a:spcPts val="0"/>
              </a:spcBef>
              <a:spcAft>
                <a:spcPts val="0"/>
              </a:spcAft>
              <a:buClr>
                <a:srgbClr val="BA8E2C"/>
              </a:buClr>
              <a:buSzPct val="150000"/>
              <a:buNone/>
            </a:pPr>
            <a:endParaRPr sz="3000" b="1" i="1">
              <a:solidFill>
                <a:srgbClr val="1155CC"/>
              </a:solidFill>
            </a:endParaRPr>
          </a:p>
          <a:p>
            <a:pPr marL="0" lvl="0" indent="0" algn="l" rtl="0">
              <a:lnSpc>
                <a:spcPct val="100000"/>
              </a:lnSpc>
              <a:spcBef>
                <a:spcPts val="0"/>
              </a:spcBef>
              <a:spcAft>
                <a:spcPts val="0"/>
              </a:spcAft>
              <a:buClr>
                <a:srgbClr val="BA8E2C"/>
              </a:buClr>
              <a:buSzPct val="125000"/>
              <a:buNone/>
            </a:pPr>
            <a:r>
              <a:rPr lang="en-US" sz="3600" b="1" i="1">
                <a:solidFill>
                  <a:srgbClr val="1155CC"/>
                </a:solidFill>
                <a:latin typeface="Corbel"/>
                <a:ea typeface="Corbel"/>
                <a:cs typeface="Corbel"/>
                <a:sym typeface="Corbel"/>
              </a:rPr>
              <a:t>A meeting is subject to OMA when:</a:t>
            </a:r>
            <a:endParaRPr sz="3600" b="1">
              <a:solidFill>
                <a:srgbClr val="1155CC"/>
              </a:solidFill>
              <a:latin typeface="Corbel"/>
              <a:ea typeface="Corbel"/>
              <a:cs typeface="Corbel"/>
              <a:sym typeface="Corbel"/>
            </a:endParaRPr>
          </a:p>
          <a:p>
            <a:pPr marL="742950" lvl="1" indent="-306717" algn="l" rtl="0">
              <a:lnSpc>
                <a:spcPct val="100000"/>
              </a:lnSpc>
              <a:spcBef>
                <a:spcPts val="1000"/>
              </a:spcBef>
              <a:spcAft>
                <a:spcPts val="0"/>
              </a:spcAft>
              <a:buClr>
                <a:srgbClr val="1155CC"/>
              </a:buClr>
              <a:buSzPct val="100000"/>
              <a:buFont typeface="Corbel"/>
              <a:buChar char="•"/>
            </a:pPr>
            <a:r>
              <a:rPr lang="en-US" sz="3600" b="1">
                <a:solidFill>
                  <a:srgbClr val="1155CC"/>
                </a:solidFill>
                <a:latin typeface="Corbel"/>
                <a:ea typeface="Corbel"/>
                <a:cs typeface="Corbel"/>
                <a:sym typeface="Corbel"/>
              </a:rPr>
              <a:t> A quorum of a governing body meets </a:t>
            </a:r>
            <a:endParaRPr sz="3600" b="1">
              <a:solidFill>
                <a:srgbClr val="1155CC"/>
              </a:solidFill>
              <a:latin typeface="Corbel"/>
              <a:ea typeface="Corbel"/>
              <a:cs typeface="Corbel"/>
              <a:sym typeface="Corbel"/>
            </a:endParaRPr>
          </a:p>
          <a:p>
            <a:pPr marL="914400" lvl="1" indent="-440066" algn="l" rtl="0">
              <a:lnSpc>
                <a:spcPct val="100000"/>
              </a:lnSpc>
              <a:spcBef>
                <a:spcPts val="1000"/>
              </a:spcBef>
              <a:spcAft>
                <a:spcPts val="0"/>
              </a:spcAft>
              <a:buClr>
                <a:srgbClr val="1155CC"/>
              </a:buClr>
              <a:buSzPct val="100000"/>
              <a:buFont typeface="Corbel"/>
              <a:buChar char="•"/>
            </a:pPr>
            <a:r>
              <a:rPr lang="en-US" sz="3600" b="1">
                <a:solidFill>
                  <a:srgbClr val="1155CC"/>
                </a:solidFill>
                <a:latin typeface="Corbel"/>
                <a:ea typeface="Corbel"/>
                <a:cs typeface="Corbel"/>
                <a:sym typeface="Corbel"/>
              </a:rPr>
              <a:t>In order to make, or deliberate toward,</a:t>
            </a:r>
            <a:endParaRPr sz="3600" b="1">
              <a:solidFill>
                <a:srgbClr val="1155CC"/>
              </a:solidFill>
              <a:latin typeface="Corbel"/>
              <a:ea typeface="Corbel"/>
              <a:cs typeface="Corbel"/>
              <a:sym typeface="Corbel"/>
            </a:endParaRPr>
          </a:p>
          <a:p>
            <a:pPr marL="742950" lvl="1" indent="-306717" algn="l" rtl="0">
              <a:lnSpc>
                <a:spcPct val="100000"/>
              </a:lnSpc>
              <a:spcBef>
                <a:spcPts val="1000"/>
              </a:spcBef>
              <a:spcAft>
                <a:spcPts val="0"/>
              </a:spcAft>
              <a:buClr>
                <a:srgbClr val="1155CC"/>
              </a:buClr>
              <a:buSzPct val="100000"/>
              <a:buFont typeface="Corbel"/>
              <a:buChar char="•"/>
            </a:pPr>
            <a:r>
              <a:rPr lang="en-US" sz="3600" b="1">
                <a:solidFill>
                  <a:srgbClr val="1155CC"/>
                </a:solidFill>
                <a:latin typeface="Corbel"/>
                <a:ea typeface="Corbel"/>
                <a:cs typeface="Corbel"/>
                <a:sym typeface="Corbel"/>
              </a:rPr>
              <a:t> A matter that requires official action.</a:t>
            </a:r>
            <a:endParaRPr sz="3600" b="1">
              <a:solidFill>
                <a:srgbClr val="1155CC"/>
              </a:solidFill>
              <a:latin typeface="Corbel"/>
              <a:ea typeface="Corbel"/>
              <a:cs typeface="Corbel"/>
              <a:sym typeface="Corbel"/>
            </a:endParaRPr>
          </a:p>
          <a:p>
            <a:pPr marL="82296" lvl="0" indent="0" algn="l" rtl="0">
              <a:lnSpc>
                <a:spcPct val="100000"/>
              </a:lnSpc>
              <a:spcBef>
                <a:spcPts val="1080"/>
              </a:spcBef>
              <a:spcAft>
                <a:spcPts val="0"/>
              </a:spcAft>
              <a:buSzPct val="103633"/>
              <a:buNone/>
            </a:pPr>
            <a:endParaRPr sz="3358"/>
          </a:p>
          <a:p>
            <a:pPr marL="82296" lvl="0" indent="0" algn="l" rtl="0">
              <a:lnSpc>
                <a:spcPct val="100000"/>
              </a:lnSpc>
              <a:spcBef>
                <a:spcPts val="1080"/>
              </a:spcBef>
              <a:spcAft>
                <a:spcPts val="0"/>
              </a:spcAft>
              <a:buSzPct val="193333"/>
              <a:buNone/>
            </a:pPr>
            <a:endParaRPr/>
          </a:p>
          <a:p>
            <a:pPr marL="82296" lvl="0" indent="0" algn="l" rtl="0">
              <a:lnSpc>
                <a:spcPct val="100000"/>
              </a:lnSpc>
              <a:spcBef>
                <a:spcPts val="1080"/>
              </a:spcBef>
              <a:spcAft>
                <a:spcPts val="0"/>
              </a:spcAft>
              <a:buSzPct val="193333"/>
              <a:buNone/>
            </a:pPr>
            <a:endParaRPr/>
          </a:p>
        </p:txBody>
      </p:sp>
      <p:pic>
        <p:nvPicPr>
          <p:cNvPr id="663" name="Google Shape;663;p82" descr="A group of people working on a computer&#10;&#10;Description automatically generated with low confidence"/>
          <p:cNvPicPr preferRelativeResize="0"/>
          <p:nvPr/>
        </p:nvPicPr>
        <p:blipFill rotWithShape="1">
          <a:blip r:embed="rId3">
            <a:alphaModFix/>
          </a:blip>
          <a:srcRect/>
          <a:stretch/>
        </p:blipFill>
        <p:spPr>
          <a:xfrm>
            <a:off x="2990613" y="5016475"/>
            <a:ext cx="4423250" cy="1841525"/>
          </a:xfrm>
          <a:prstGeom prst="rect">
            <a:avLst/>
          </a:prstGeom>
          <a:noFill/>
          <a:ln>
            <a:noFill/>
          </a:ln>
        </p:spPr>
      </p:pic>
      <p:pic>
        <p:nvPicPr>
          <p:cNvPr id="664" name="Google Shape;664;p82" descr="decorative"/>
          <p:cNvPicPr preferRelativeResize="0"/>
          <p:nvPr/>
        </p:nvPicPr>
        <p:blipFill rotWithShape="1">
          <a:blip r:embed="rId4">
            <a:alphaModFix/>
          </a:blip>
          <a:srcRect/>
          <a:stretch/>
        </p:blipFill>
        <p:spPr>
          <a:xfrm>
            <a:off x="-12" y="4588"/>
            <a:ext cx="2037275" cy="18164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3"/>
          <p:cNvSpPr txBox="1">
            <a:spLocks noGrp="1"/>
          </p:cNvSpPr>
          <p:nvPr>
            <p:ph type="title"/>
          </p:nvPr>
        </p:nvSpPr>
        <p:spPr>
          <a:xfrm>
            <a:off x="1600200" y="304800"/>
            <a:ext cx="7335000" cy="1255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Corbel"/>
              <a:buNone/>
            </a:pPr>
            <a:r>
              <a:rPr lang="en-US" sz="4000" b="1">
                <a:solidFill>
                  <a:srgbClr val="1C4587"/>
                </a:solidFill>
                <a:latin typeface="Book Antiqua"/>
                <a:ea typeface="Book Antiqua"/>
                <a:cs typeface="Book Antiqua"/>
                <a:sym typeface="Book Antiqua"/>
              </a:rPr>
              <a:t>Meetings NOT Subject to OMA</a:t>
            </a:r>
            <a:endParaRPr sz="4000" b="1">
              <a:solidFill>
                <a:srgbClr val="1C4587"/>
              </a:solidFill>
              <a:latin typeface="Book Antiqua"/>
              <a:ea typeface="Book Antiqua"/>
              <a:cs typeface="Book Antiqua"/>
              <a:sym typeface="Book Antiqua"/>
            </a:endParaRPr>
          </a:p>
        </p:txBody>
      </p:sp>
      <p:sp>
        <p:nvSpPr>
          <p:cNvPr id="670" name="Google Shape;670;p83"/>
          <p:cNvSpPr txBox="1">
            <a:spLocks noGrp="1"/>
          </p:cNvSpPr>
          <p:nvPr>
            <p:ph type="body" idx="2"/>
          </p:nvPr>
        </p:nvSpPr>
        <p:spPr>
          <a:xfrm>
            <a:off x="541025" y="1816450"/>
            <a:ext cx="8034600" cy="4442400"/>
          </a:xfrm>
          <a:prstGeom prst="rect">
            <a:avLst/>
          </a:prstGeom>
          <a:noFill/>
          <a:ln>
            <a:noFill/>
          </a:ln>
        </p:spPr>
        <p:txBody>
          <a:bodyPr spcFirstLastPara="1" wrap="square" lIns="91425" tIns="45700" rIns="91425" bIns="45700" anchor="ctr" anchorCtr="0">
            <a:normAutofit fontScale="25000" lnSpcReduction="20000"/>
          </a:bodyPr>
          <a:lstStyle/>
          <a:p>
            <a:pPr marL="285750" lvl="0" indent="-186690" algn="l" rtl="0">
              <a:lnSpc>
                <a:spcPct val="100000"/>
              </a:lnSpc>
              <a:spcBef>
                <a:spcPts val="0"/>
              </a:spcBef>
              <a:spcAft>
                <a:spcPts val="0"/>
              </a:spcAft>
              <a:buClr>
                <a:srgbClr val="BA8E2C"/>
              </a:buClr>
              <a:buSzPct val="100000"/>
              <a:buChar char="•"/>
            </a:pPr>
            <a:endParaRPr sz="10000"/>
          </a:p>
          <a:p>
            <a:pPr marL="0" lvl="0" indent="0" algn="l" rtl="0">
              <a:lnSpc>
                <a:spcPct val="100000"/>
              </a:lnSpc>
              <a:spcBef>
                <a:spcPts val="1160"/>
              </a:spcBef>
              <a:spcAft>
                <a:spcPts val="0"/>
              </a:spcAft>
              <a:buClr>
                <a:srgbClr val="BA8E2C"/>
              </a:buClr>
              <a:buSzPct val="40600"/>
              <a:buNone/>
            </a:pPr>
            <a:endParaRPr sz="10000">
              <a:solidFill>
                <a:schemeClr val="dk1"/>
              </a:solidFill>
            </a:endParaRPr>
          </a:p>
          <a:p>
            <a:pPr marL="457200" lvl="0" indent="0" algn="l" rtl="0">
              <a:lnSpc>
                <a:spcPct val="100000"/>
              </a:lnSpc>
              <a:spcBef>
                <a:spcPts val="1160"/>
              </a:spcBef>
              <a:spcAft>
                <a:spcPts val="0"/>
              </a:spcAft>
              <a:buSzPct val="104400"/>
              <a:buNone/>
            </a:pPr>
            <a:endParaRPr sz="10000"/>
          </a:p>
          <a:p>
            <a:pPr marL="457200" lvl="0" indent="0" algn="l" rtl="0">
              <a:lnSpc>
                <a:spcPct val="100000"/>
              </a:lnSpc>
              <a:spcBef>
                <a:spcPts val="1160"/>
              </a:spcBef>
              <a:spcAft>
                <a:spcPts val="0"/>
              </a:spcAft>
              <a:buSzPct val="104400"/>
              <a:buNone/>
            </a:pPr>
            <a:endParaRPr sz="10000"/>
          </a:p>
          <a:p>
            <a:pPr marL="457200" lvl="0" indent="0" algn="l" rtl="0">
              <a:lnSpc>
                <a:spcPct val="100000"/>
              </a:lnSpc>
              <a:spcBef>
                <a:spcPts val="1160"/>
              </a:spcBef>
              <a:spcAft>
                <a:spcPts val="0"/>
              </a:spcAft>
              <a:buSzPct val="104400"/>
              <a:buNone/>
            </a:pPr>
            <a:endParaRPr sz="10000"/>
          </a:p>
          <a:p>
            <a:pPr marL="457200" lvl="0" indent="0" algn="l" rtl="0">
              <a:lnSpc>
                <a:spcPct val="100000"/>
              </a:lnSpc>
              <a:spcBef>
                <a:spcPts val="1160"/>
              </a:spcBef>
              <a:spcAft>
                <a:spcPts val="0"/>
              </a:spcAft>
              <a:buSzPct val="104400"/>
              <a:buNone/>
            </a:pPr>
            <a:endParaRPr sz="10000" b="1">
              <a:solidFill>
                <a:srgbClr val="1155CC"/>
              </a:solidFill>
            </a:endParaRPr>
          </a:p>
          <a:p>
            <a:pPr marL="457200" lvl="0" indent="0" algn="l" rtl="0">
              <a:lnSpc>
                <a:spcPct val="100000"/>
              </a:lnSpc>
              <a:spcBef>
                <a:spcPts val="1160"/>
              </a:spcBef>
              <a:spcAft>
                <a:spcPts val="0"/>
              </a:spcAft>
              <a:buSzPct val="104400"/>
              <a:buNone/>
            </a:pPr>
            <a:r>
              <a:rPr lang="en-US" sz="10000" b="1">
                <a:solidFill>
                  <a:srgbClr val="1155CC"/>
                </a:solidFill>
              </a:rPr>
              <a:t>Logistical matters</a:t>
            </a:r>
            <a:endParaRPr sz="10000" b="1">
              <a:solidFill>
                <a:srgbClr val="1155CC"/>
              </a:solidFill>
            </a:endParaRPr>
          </a:p>
          <a:p>
            <a:pPr marL="457200" lvl="0" indent="457200" algn="l" rtl="0">
              <a:lnSpc>
                <a:spcPct val="100000"/>
              </a:lnSpc>
              <a:spcBef>
                <a:spcPts val="1160"/>
              </a:spcBef>
              <a:spcAft>
                <a:spcPts val="0"/>
              </a:spcAft>
              <a:buSzPct val="104400"/>
              <a:buNone/>
            </a:pPr>
            <a:r>
              <a:rPr lang="en-US" sz="10000" b="1">
                <a:solidFill>
                  <a:srgbClr val="1155CC"/>
                </a:solidFill>
              </a:rPr>
              <a:t>e.g., creating the agenda 	</a:t>
            </a:r>
            <a:r>
              <a:rPr lang="en-US" sz="10000" b="1" u="sng">
                <a:solidFill>
                  <a:srgbClr val="1155CC"/>
                </a:solidFill>
                <a:hlinkClick r:id="rId3">
                  <a:extLst>
                    <a:ext uri="{A12FA001-AC4F-418D-AE19-62706E023703}">
                      <ahyp:hlinkClr xmlns:ahyp="http://schemas.microsoft.com/office/drawing/2018/hyperlinkcolor" val="tx"/>
                    </a:ext>
                  </a:extLst>
                </a:hlinkClick>
              </a:rPr>
              <a:t>2019-03</a:t>
            </a:r>
            <a:endParaRPr sz="10000" b="1">
              <a:solidFill>
                <a:srgbClr val="1155CC"/>
              </a:solidFill>
            </a:endParaRPr>
          </a:p>
          <a:p>
            <a:pPr marL="457200" lvl="0" indent="0" algn="l" rtl="0">
              <a:lnSpc>
                <a:spcPct val="100000"/>
              </a:lnSpc>
              <a:spcBef>
                <a:spcPts val="1160"/>
              </a:spcBef>
              <a:spcAft>
                <a:spcPts val="0"/>
              </a:spcAft>
              <a:buSzPct val="104400"/>
              <a:buNone/>
            </a:pPr>
            <a:endParaRPr sz="10000" b="1">
              <a:solidFill>
                <a:srgbClr val="1155CC"/>
              </a:solidFill>
            </a:endParaRPr>
          </a:p>
          <a:p>
            <a:pPr marL="457200" lvl="0" indent="0" algn="l" rtl="0">
              <a:lnSpc>
                <a:spcPct val="100000"/>
              </a:lnSpc>
              <a:spcBef>
                <a:spcPts val="1160"/>
              </a:spcBef>
              <a:spcAft>
                <a:spcPts val="0"/>
              </a:spcAft>
              <a:buSzPct val="104400"/>
              <a:buNone/>
            </a:pPr>
            <a:r>
              <a:rPr lang="en-US" sz="10000" b="1">
                <a:solidFill>
                  <a:srgbClr val="1155CC"/>
                </a:solidFill>
              </a:rPr>
              <a:t>Adjudicatory </a:t>
            </a:r>
            <a:endParaRPr sz="10000" b="1">
              <a:solidFill>
                <a:srgbClr val="1155CC"/>
              </a:solidFill>
            </a:endParaRPr>
          </a:p>
          <a:p>
            <a:pPr marL="457200" lvl="0" indent="457200" algn="l" rtl="0">
              <a:lnSpc>
                <a:spcPct val="100000"/>
              </a:lnSpc>
              <a:spcBef>
                <a:spcPts val="1160"/>
              </a:spcBef>
              <a:spcAft>
                <a:spcPts val="0"/>
              </a:spcAft>
              <a:buSzPct val="104400"/>
              <a:buNone/>
            </a:pPr>
            <a:r>
              <a:rPr lang="en-US" sz="10000" b="1">
                <a:solidFill>
                  <a:srgbClr val="1155CC"/>
                </a:solidFill>
              </a:rPr>
              <a:t>e.g. suspending a license</a:t>
            </a:r>
            <a:endParaRPr sz="10000" b="1">
              <a:solidFill>
                <a:srgbClr val="1155CC"/>
              </a:solidFill>
            </a:endParaRPr>
          </a:p>
          <a:p>
            <a:pPr marL="457200" lvl="0" indent="0" algn="l" rtl="0">
              <a:lnSpc>
                <a:spcPct val="100000"/>
              </a:lnSpc>
              <a:spcBef>
                <a:spcPts val="1160"/>
              </a:spcBef>
              <a:spcAft>
                <a:spcPts val="0"/>
              </a:spcAft>
              <a:buSzPct val="104400"/>
              <a:buNone/>
            </a:pPr>
            <a:endParaRPr sz="10000" b="1">
              <a:solidFill>
                <a:srgbClr val="1155CC"/>
              </a:solidFill>
            </a:endParaRPr>
          </a:p>
          <a:p>
            <a:pPr marL="457200" lvl="0" indent="0" algn="l" rtl="0">
              <a:lnSpc>
                <a:spcPct val="100000"/>
              </a:lnSpc>
              <a:spcBef>
                <a:spcPts val="1160"/>
              </a:spcBef>
              <a:spcAft>
                <a:spcPts val="0"/>
              </a:spcAft>
              <a:buSzPct val="104400"/>
              <a:buNone/>
            </a:pPr>
            <a:r>
              <a:rPr lang="en-US" sz="10000" b="1">
                <a:solidFill>
                  <a:srgbClr val="1155CC"/>
                </a:solidFill>
              </a:rPr>
              <a:t>On-site inspection</a:t>
            </a:r>
            <a:endParaRPr sz="10000" b="1">
              <a:solidFill>
                <a:srgbClr val="1155CC"/>
              </a:solidFill>
            </a:endParaRPr>
          </a:p>
          <a:p>
            <a:pPr marL="914400" lvl="0" indent="0" algn="l" rtl="0">
              <a:lnSpc>
                <a:spcPct val="100000"/>
              </a:lnSpc>
              <a:spcBef>
                <a:spcPts val="1160"/>
              </a:spcBef>
              <a:spcAft>
                <a:spcPts val="0"/>
              </a:spcAft>
              <a:buSzPct val="104400"/>
              <a:buNone/>
            </a:pPr>
            <a:r>
              <a:rPr lang="en-US" sz="10000" b="1">
                <a:solidFill>
                  <a:srgbClr val="1155CC"/>
                </a:solidFill>
              </a:rPr>
              <a:t>e.g., Construction site</a:t>
            </a:r>
            <a:endParaRPr sz="10000" b="1">
              <a:solidFill>
                <a:srgbClr val="1155CC"/>
              </a:solidFill>
            </a:endParaRPr>
          </a:p>
          <a:p>
            <a:pPr marL="0" lvl="0" indent="0" algn="l" rtl="0">
              <a:lnSpc>
                <a:spcPct val="100000"/>
              </a:lnSpc>
              <a:spcBef>
                <a:spcPts val="1160"/>
              </a:spcBef>
              <a:spcAft>
                <a:spcPts val="0"/>
              </a:spcAft>
              <a:buClr>
                <a:srgbClr val="BA8E2C"/>
              </a:buClr>
              <a:buSzPct val="40600"/>
              <a:buNone/>
            </a:pPr>
            <a:endParaRPr sz="10000" b="1">
              <a:solidFill>
                <a:srgbClr val="1155CC"/>
              </a:solidFill>
            </a:endParaRPr>
          </a:p>
          <a:p>
            <a:pPr marL="457200" lvl="0" indent="0" algn="l" rtl="0">
              <a:lnSpc>
                <a:spcPct val="100000"/>
              </a:lnSpc>
              <a:spcBef>
                <a:spcPts val="1160"/>
              </a:spcBef>
              <a:spcAft>
                <a:spcPts val="0"/>
              </a:spcAft>
              <a:buClr>
                <a:schemeClr val="dk1"/>
              </a:buClr>
              <a:buSzPts val="275"/>
              <a:buFont typeface="Arial"/>
              <a:buNone/>
            </a:pPr>
            <a:r>
              <a:rPr lang="en-US" sz="10000" b="1">
                <a:solidFill>
                  <a:srgbClr val="1155CC"/>
                </a:solidFill>
              </a:rPr>
              <a:t>Political party caucus</a:t>
            </a:r>
            <a:endParaRPr sz="10000" b="1">
              <a:solidFill>
                <a:srgbClr val="1155CC"/>
              </a:solidFill>
            </a:endParaRPr>
          </a:p>
          <a:p>
            <a:pPr marL="0" lvl="0" indent="0" algn="l" rtl="0">
              <a:lnSpc>
                <a:spcPct val="100000"/>
              </a:lnSpc>
              <a:spcBef>
                <a:spcPts val="1160"/>
              </a:spcBef>
              <a:spcAft>
                <a:spcPts val="0"/>
              </a:spcAft>
              <a:buSzPct val="104400"/>
              <a:buNone/>
            </a:pPr>
            <a:r>
              <a:rPr lang="en-US" sz="10000"/>
              <a:t>		</a:t>
            </a:r>
            <a:endParaRPr sz="10000"/>
          </a:p>
          <a:p>
            <a:pPr marL="742950" lvl="1" indent="-101600" algn="l" rtl="0">
              <a:lnSpc>
                <a:spcPct val="100000"/>
              </a:lnSpc>
              <a:spcBef>
                <a:spcPts val="1000"/>
              </a:spcBef>
              <a:spcAft>
                <a:spcPts val="0"/>
              </a:spcAft>
              <a:buSzPct val="31520"/>
              <a:buNone/>
            </a:pPr>
            <a:endParaRPr sz="9200">
              <a:solidFill>
                <a:srgbClr val="FF0000"/>
              </a:solidFill>
            </a:endParaRPr>
          </a:p>
          <a:p>
            <a:pPr marL="742950" lvl="1" indent="-101600" algn="l" rtl="0">
              <a:lnSpc>
                <a:spcPct val="100000"/>
              </a:lnSpc>
              <a:spcBef>
                <a:spcPts val="1000"/>
              </a:spcBef>
              <a:spcAft>
                <a:spcPts val="0"/>
              </a:spcAft>
              <a:buSzPct val="31520"/>
              <a:buNone/>
            </a:pPr>
            <a:endParaRPr sz="9200"/>
          </a:p>
          <a:p>
            <a:pPr marL="742950" lvl="1" indent="-101600" algn="l" rtl="0">
              <a:lnSpc>
                <a:spcPct val="100000"/>
              </a:lnSpc>
              <a:spcBef>
                <a:spcPts val="1000"/>
              </a:spcBef>
              <a:spcAft>
                <a:spcPts val="0"/>
              </a:spcAft>
              <a:buSzPct val="207143"/>
              <a:buNone/>
            </a:pPr>
            <a:endParaRPr>
              <a:solidFill>
                <a:srgbClr val="FF0000"/>
              </a:solidFill>
            </a:endParaRPr>
          </a:p>
          <a:p>
            <a:pPr marL="742950" lvl="1" indent="-101600" algn="l" rtl="0">
              <a:lnSpc>
                <a:spcPct val="100000"/>
              </a:lnSpc>
              <a:spcBef>
                <a:spcPts val="1000"/>
              </a:spcBef>
              <a:spcAft>
                <a:spcPts val="0"/>
              </a:spcAft>
              <a:buSzPct val="207143"/>
              <a:buNone/>
            </a:pPr>
            <a:endParaRPr>
              <a:solidFill>
                <a:srgbClr val="FF0000"/>
              </a:solidFill>
            </a:endParaRPr>
          </a:p>
          <a:p>
            <a:pPr marL="742950" lvl="1" indent="-101600" algn="l" rtl="0">
              <a:lnSpc>
                <a:spcPct val="100000"/>
              </a:lnSpc>
              <a:spcBef>
                <a:spcPts val="1000"/>
              </a:spcBef>
              <a:spcAft>
                <a:spcPts val="0"/>
              </a:spcAft>
              <a:buSzPct val="207143"/>
              <a:buNone/>
            </a:pPr>
            <a:endParaRPr>
              <a:solidFill>
                <a:srgbClr val="FF0000"/>
              </a:solidFill>
            </a:endParaRPr>
          </a:p>
          <a:p>
            <a:pPr marL="742950" lvl="1" indent="-101600" algn="l" rtl="0">
              <a:lnSpc>
                <a:spcPct val="100000"/>
              </a:lnSpc>
              <a:spcBef>
                <a:spcPts val="1000"/>
              </a:spcBef>
              <a:spcAft>
                <a:spcPts val="0"/>
              </a:spcAft>
              <a:buSzPct val="207143"/>
              <a:buNone/>
            </a:pPr>
            <a:endParaRPr/>
          </a:p>
          <a:p>
            <a:pPr marL="742950" lvl="1" indent="-101600" algn="l" rtl="0">
              <a:lnSpc>
                <a:spcPct val="100000"/>
              </a:lnSpc>
              <a:spcBef>
                <a:spcPts val="1000"/>
              </a:spcBef>
              <a:spcAft>
                <a:spcPts val="0"/>
              </a:spcAft>
              <a:buSzPct val="207143"/>
              <a:buNone/>
            </a:pPr>
            <a:endParaRPr/>
          </a:p>
          <a:p>
            <a:pPr marL="82296" lvl="0" indent="0" algn="l" rtl="0">
              <a:lnSpc>
                <a:spcPct val="100000"/>
              </a:lnSpc>
              <a:spcBef>
                <a:spcPts val="1080"/>
              </a:spcBef>
              <a:spcAft>
                <a:spcPts val="0"/>
              </a:spcAft>
              <a:buSzPct val="193333"/>
              <a:buNone/>
            </a:pPr>
            <a:endParaRPr/>
          </a:p>
          <a:p>
            <a:pPr marL="285750" lvl="0" indent="-64770" algn="l" rtl="0">
              <a:lnSpc>
                <a:spcPct val="100000"/>
              </a:lnSpc>
              <a:spcBef>
                <a:spcPts val="1080"/>
              </a:spcBef>
              <a:spcAft>
                <a:spcPts val="0"/>
              </a:spcAft>
              <a:buSzPct val="193333"/>
              <a:buNone/>
            </a:pPr>
            <a:endParaRPr/>
          </a:p>
        </p:txBody>
      </p:sp>
      <p:pic>
        <p:nvPicPr>
          <p:cNvPr id="671" name="Google Shape;671;p83" descr="panel of judges" title="judges"/>
          <p:cNvPicPr preferRelativeResize="0"/>
          <p:nvPr/>
        </p:nvPicPr>
        <p:blipFill rotWithShape="1">
          <a:blip r:embed="rId4">
            <a:alphaModFix amt="65000"/>
          </a:blip>
          <a:srcRect/>
          <a:stretch/>
        </p:blipFill>
        <p:spPr>
          <a:xfrm>
            <a:off x="5923725" y="3884375"/>
            <a:ext cx="3011476" cy="2256800"/>
          </a:xfrm>
          <a:prstGeom prst="rect">
            <a:avLst/>
          </a:prstGeom>
          <a:noFill/>
          <a:ln>
            <a:noFill/>
          </a:ln>
        </p:spPr>
      </p:pic>
      <p:pic>
        <p:nvPicPr>
          <p:cNvPr id="672" name="Google Shape;672;p83" descr="decorative"/>
          <p:cNvPicPr preferRelativeResize="0"/>
          <p:nvPr/>
        </p:nvPicPr>
        <p:blipFill rotWithShape="1">
          <a:blip r:embed="rId5">
            <a:alphaModFix/>
          </a:blip>
          <a:srcRect/>
          <a:stretch/>
        </p:blipFill>
        <p:spPr>
          <a:xfrm>
            <a:off x="108163" y="-12"/>
            <a:ext cx="2037275" cy="18164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4"/>
          <p:cNvSpPr txBox="1">
            <a:spLocks noGrp="1"/>
          </p:cNvSpPr>
          <p:nvPr>
            <p:ph type="title"/>
          </p:nvPr>
        </p:nvSpPr>
        <p:spPr>
          <a:xfrm>
            <a:off x="1541462" y="475532"/>
            <a:ext cx="6975475" cy="85745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b="1">
                <a:solidFill>
                  <a:srgbClr val="1155CC"/>
                </a:solidFill>
              </a:rPr>
              <a:t>Not Subject to OMA</a:t>
            </a:r>
            <a:endParaRPr sz="4000" b="1">
              <a:solidFill>
                <a:srgbClr val="1155CC"/>
              </a:solidFill>
            </a:endParaRPr>
          </a:p>
        </p:txBody>
      </p:sp>
      <p:sp>
        <p:nvSpPr>
          <p:cNvPr id="678" name="Google Shape;678;p84"/>
          <p:cNvSpPr txBox="1">
            <a:spLocks noGrp="1"/>
          </p:cNvSpPr>
          <p:nvPr>
            <p:ph type="body" idx="1"/>
          </p:nvPr>
        </p:nvSpPr>
        <p:spPr>
          <a:xfrm>
            <a:off x="672350" y="1816450"/>
            <a:ext cx="4721400" cy="50904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Clr>
                <a:srgbClr val="1155CC"/>
              </a:buClr>
              <a:buSzPts val="3355"/>
              <a:buChar char="•"/>
            </a:pPr>
            <a:r>
              <a:rPr lang="en-US" sz="2500" b="1">
                <a:solidFill>
                  <a:srgbClr val="1155CC"/>
                </a:solidFill>
              </a:rPr>
              <a:t>General Discussions at planned or unplanned gatherings;</a:t>
            </a:r>
            <a:r>
              <a:rPr lang="en-US" sz="3000" b="1">
                <a:solidFill>
                  <a:srgbClr val="1155CC"/>
                </a:solidFill>
              </a:rPr>
              <a:t> </a:t>
            </a:r>
            <a:r>
              <a:rPr lang="en-US" sz="2500" b="1">
                <a:solidFill>
                  <a:srgbClr val="1155CC"/>
                </a:solidFill>
              </a:rPr>
              <a:t>training, ceremonial, or similar settings</a:t>
            </a:r>
            <a:endParaRPr sz="3000" b="1">
              <a:solidFill>
                <a:srgbClr val="1155CC"/>
              </a:solidFill>
            </a:endParaRPr>
          </a:p>
          <a:p>
            <a:pPr marL="285750" lvl="0" indent="-285750" algn="l" rtl="0">
              <a:lnSpc>
                <a:spcPct val="100000"/>
              </a:lnSpc>
              <a:spcBef>
                <a:spcPts val="980"/>
              </a:spcBef>
              <a:spcAft>
                <a:spcPts val="0"/>
              </a:spcAft>
              <a:buClr>
                <a:srgbClr val="1155CC"/>
              </a:buClr>
              <a:buSzPts val="3355"/>
              <a:buChar char="•"/>
            </a:pPr>
            <a:r>
              <a:rPr lang="en-US" sz="2500" b="1">
                <a:solidFill>
                  <a:srgbClr val="1155CC"/>
                </a:solidFill>
              </a:rPr>
              <a:t>Without intent to conduct public business</a:t>
            </a:r>
            <a:endParaRPr sz="3000" b="1">
              <a:solidFill>
                <a:srgbClr val="1155CC"/>
              </a:solidFill>
            </a:endParaRPr>
          </a:p>
          <a:p>
            <a:pPr marL="285750" lvl="0" indent="-285750" algn="l" rtl="0">
              <a:lnSpc>
                <a:spcPct val="100000"/>
              </a:lnSpc>
              <a:spcBef>
                <a:spcPts val="980"/>
              </a:spcBef>
              <a:spcAft>
                <a:spcPts val="0"/>
              </a:spcAft>
              <a:buClr>
                <a:srgbClr val="1155CC"/>
              </a:buClr>
              <a:buSzPts val="3355"/>
              <a:buChar char="•"/>
            </a:pPr>
            <a:r>
              <a:rPr lang="en-US" sz="2500" b="1">
                <a:solidFill>
                  <a:srgbClr val="1155CC"/>
                </a:solidFill>
              </a:rPr>
              <a:t>No intention for the discussion to lead to an official action</a:t>
            </a:r>
            <a:endParaRPr sz="3000" b="1">
              <a:solidFill>
                <a:srgbClr val="1155CC"/>
              </a:solidFill>
            </a:endParaRPr>
          </a:p>
          <a:p>
            <a:pPr marL="285750" lvl="0" indent="-64770" algn="l" rtl="0">
              <a:lnSpc>
                <a:spcPct val="100000"/>
              </a:lnSpc>
              <a:spcBef>
                <a:spcPts val="1080"/>
              </a:spcBef>
              <a:spcAft>
                <a:spcPts val="0"/>
              </a:spcAft>
              <a:buSzPts val="3480"/>
              <a:buNone/>
            </a:pPr>
            <a:endParaRPr sz="3000"/>
          </a:p>
        </p:txBody>
      </p:sp>
      <p:pic>
        <p:nvPicPr>
          <p:cNvPr id="679" name="Google Shape;679;p84" descr="Decorative image" title="Holiday party"/>
          <p:cNvPicPr preferRelativeResize="0"/>
          <p:nvPr/>
        </p:nvPicPr>
        <p:blipFill>
          <a:blip r:embed="rId3">
            <a:alphaModFix amt="85000"/>
          </a:blip>
          <a:stretch>
            <a:fillRect/>
          </a:stretch>
        </p:blipFill>
        <p:spPr>
          <a:xfrm>
            <a:off x="5329875" y="2077925"/>
            <a:ext cx="3814125" cy="3239500"/>
          </a:xfrm>
          <a:prstGeom prst="rect">
            <a:avLst/>
          </a:prstGeom>
          <a:noFill/>
          <a:ln>
            <a:noFill/>
          </a:ln>
        </p:spPr>
      </p:pic>
      <p:pic>
        <p:nvPicPr>
          <p:cNvPr id="680" name="Google Shape;680;p84" descr="decorative"/>
          <p:cNvPicPr preferRelativeResize="0"/>
          <p:nvPr/>
        </p:nvPicPr>
        <p:blipFill rotWithShape="1">
          <a:blip r:embed="rId4">
            <a:alphaModFix/>
          </a:blip>
          <a:srcRect/>
          <a:stretch/>
        </p:blipFill>
        <p:spPr>
          <a:xfrm>
            <a:off x="108163" y="-12"/>
            <a:ext cx="2037275" cy="1816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5"/>
          <p:cNvSpPr txBox="1">
            <a:spLocks noGrp="1"/>
          </p:cNvSpPr>
          <p:nvPr>
            <p:ph type="title"/>
          </p:nvPr>
        </p:nvSpPr>
        <p:spPr>
          <a:xfrm>
            <a:off x="574675" y="304800"/>
            <a:ext cx="8001000" cy="121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6667"/>
              <a:buFont typeface="Corbel"/>
              <a:buNone/>
            </a:pPr>
            <a:r>
              <a:rPr lang="en-US" sz="4400" b="1">
                <a:solidFill>
                  <a:srgbClr val="1155CC"/>
                </a:solidFill>
                <a:latin typeface="Book Antiqua"/>
                <a:ea typeface="Book Antiqua"/>
                <a:cs typeface="Book Antiqua"/>
                <a:sym typeface="Book Antiqua"/>
              </a:rPr>
              <a:t>     In-person Meeting</a:t>
            </a:r>
            <a:br>
              <a:rPr lang="en-US" sz="4400" b="1">
                <a:solidFill>
                  <a:srgbClr val="1155CC"/>
                </a:solidFill>
                <a:latin typeface="Book Antiqua"/>
                <a:ea typeface="Book Antiqua"/>
                <a:cs typeface="Book Antiqua"/>
                <a:sym typeface="Book Antiqua"/>
              </a:rPr>
            </a:br>
            <a:endParaRPr sz="4400" b="1">
              <a:solidFill>
                <a:srgbClr val="1155CC"/>
              </a:solidFill>
              <a:latin typeface="Book Antiqua"/>
              <a:ea typeface="Book Antiqua"/>
              <a:cs typeface="Book Antiqua"/>
              <a:sym typeface="Book Antiqua"/>
            </a:endParaRPr>
          </a:p>
        </p:txBody>
      </p:sp>
      <p:sp>
        <p:nvSpPr>
          <p:cNvPr id="687" name="Google Shape;687;p85"/>
          <p:cNvSpPr txBox="1">
            <a:spLocks noGrp="1"/>
          </p:cNvSpPr>
          <p:nvPr>
            <p:ph type="body" idx="1"/>
          </p:nvPr>
        </p:nvSpPr>
        <p:spPr>
          <a:xfrm>
            <a:off x="259800" y="2099100"/>
            <a:ext cx="8134800" cy="3957600"/>
          </a:xfrm>
          <a:prstGeom prst="rect">
            <a:avLst/>
          </a:prstGeom>
          <a:noFill/>
          <a:ln>
            <a:noFill/>
          </a:ln>
        </p:spPr>
        <p:txBody>
          <a:bodyPr spcFirstLastPara="1" wrap="square" lIns="91425" tIns="45700" rIns="91425" bIns="45700" anchor="ctr" anchorCtr="0">
            <a:noAutofit/>
          </a:bodyPr>
          <a:lstStyle/>
          <a:p>
            <a:pPr marL="457200" lvl="0" indent="0" algn="l" rtl="0">
              <a:lnSpc>
                <a:spcPct val="100000"/>
              </a:lnSpc>
              <a:spcBef>
                <a:spcPts val="1080"/>
              </a:spcBef>
              <a:spcAft>
                <a:spcPts val="0"/>
              </a:spcAft>
              <a:buClr>
                <a:schemeClr val="dk1"/>
              </a:buClr>
              <a:buSzPts val="1100"/>
              <a:buFont typeface="Arial"/>
              <a:buNone/>
            </a:pPr>
            <a:endParaRPr sz="2800" b="1">
              <a:solidFill>
                <a:srgbClr val="222222"/>
              </a:solidFill>
            </a:endParaRPr>
          </a:p>
          <a:p>
            <a:pPr marL="457200" lvl="0" indent="0" algn="l" rtl="0">
              <a:lnSpc>
                <a:spcPct val="100000"/>
              </a:lnSpc>
              <a:spcBef>
                <a:spcPts val="1080"/>
              </a:spcBef>
              <a:spcAft>
                <a:spcPts val="0"/>
              </a:spcAft>
              <a:buClr>
                <a:schemeClr val="dk1"/>
              </a:buClr>
              <a:buSzPts val="1100"/>
              <a:buFont typeface="Arial"/>
              <a:buNone/>
            </a:pPr>
            <a:endParaRPr sz="2800" b="1">
              <a:solidFill>
                <a:srgbClr val="0070C0"/>
              </a:solidFill>
            </a:endParaRPr>
          </a:p>
          <a:p>
            <a:pPr marL="457200" lvl="0" indent="0" algn="l" rtl="0">
              <a:lnSpc>
                <a:spcPct val="100000"/>
              </a:lnSpc>
              <a:spcBef>
                <a:spcPts val="0"/>
              </a:spcBef>
              <a:spcAft>
                <a:spcPts val="0"/>
              </a:spcAft>
              <a:buClr>
                <a:schemeClr val="dk1"/>
              </a:buClr>
              <a:buSzPts val="1100"/>
              <a:buFont typeface="Arial"/>
              <a:buNone/>
            </a:pPr>
            <a:r>
              <a:rPr lang="en-US" sz="3000" b="1">
                <a:solidFill>
                  <a:srgbClr val="0070C0"/>
                </a:solidFill>
                <a:latin typeface="Corbel"/>
                <a:ea typeface="Corbel"/>
                <a:cs typeface="Corbel"/>
                <a:sym typeface="Corbel"/>
              </a:rPr>
              <a:t>OMAO </a:t>
            </a:r>
            <a:r>
              <a:rPr lang="en-US" sz="3000" b="1">
                <a:solidFill>
                  <a:srgbClr val="0070C0"/>
                </a:solidFill>
                <a:uFill>
                  <a:noFill/>
                </a:uFill>
                <a:latin typeface="Corbel"/>
                <a:ea typeface="Corbel"/>
                <a:cs typeface="Corbel"/>
                <a:sym typeface="Corbel"/>
                <a:hlinkClick r:id="rId3">
                  <a:extLst>
                    <a:ext uri="{A12FA001-AC4F-418D-AE19-62706E023703}">
                      <ahyp:hlinkClr xmlns:ahyp="http://schemas.microsoft.com/office/drawing/2018/hyperlinkcolor" val="tx"/>
                    </a:ext>
                  </a:extLst>
                </a:hlinkClick>
              </a:rPr>
              <a:t>2023-01</a:t>
            </a:r>
            <a:r>
              <a:rPr lang="en-US" sz="3000">
                <a:solidFill>
                  <a:srgbClr val="0070C0"/>
                </a:solidFill>
                <a:latin typeface="Corbel"/>
                <a:ea typeface="Corbel"/>
                <a:cs typeface="Corbel"/>
                <a:sym typeface="Corbel"/>
              </a:rPr>
              <a:t>​</a:t>
            </a:r>
            <a:r>
              <a:rPr lang="en-US" sz="3000">
                <a:solidFill>
                  <a:srgbClr val="444444"/>
                </a:solidFill>
                <a:latin typeface="Corbel"/>
                <a:ea typeface="Corbel"/>
                <a:cs typeface="Corbel"/>
                <a:sym typeface="Corbel"/>
              </a:rPr>
              <a:t> </a:t>
            </a:r>
            <a:endParaRPr sz="3000" b="1">
              <a:solidFill>
                <a:srgbClr val="444444"/>
              </a:solidFill>
              <a:latin typeface="Corbel"/>
              <a:ea typeface="Corbel"/>
              <a:cs typeface="Corbel"/>
              <a:sym typeface="Corbel"/>
            </a:endParaRPr>
          </a:p>
          <a:p>
            <a:pPr marL="457200" lvl="0" indent="0" algn="l" rtl="0">
              <a:lnSpc>
                <a:spcPct val="100000"/>
              </a:lnSpc>
              <a:spcBef>
                <a:spcPts val="0"/>
              </a:spcBef>
              <a:spcAft>
                <a:spcPts val="0"/>
              </a:spcAft>
              <a:buClr>
                <a:schemeClr val="dk1"/>
              </a:buClr>
              <a:buSzPts val="1100"/>
              <a:buFont typeface="Arial"/>
              <a:buNone/>
            </a:pPr>
            <a:r>
              <a:rPr lang="en-US" sz="3000" b="1">
                <a:solidFill>
                  <a:srgbClr val="1155CC"/>
                </a:solidFill>
                <a:latin typeface="Corbel"/>
                <a:ea typeface="Corbel"/>
                <a:cs typeface="Corbel"/>
                <a:sym typeface="Corbel"/>
              </a:rPr>
              <a:t>The Open Meetings Act does not require a governing body to provide a physical meeting space but requires only that citizens be given access to a meeting by telephone conferencing or other </a:t>
            </a:r>
            <a:endParaRPr sz="3000" b="1">
              <a:solidFill>
                <a:srgbClr val="1155CC"/>
              </a:solidFill>
              <a:latin typeface="Corbel"/>
              <a:ea typeface="Corbel"/>
              <a:cs typeface="Corbel"/>
              <a:sym typeface="Corbel"/>
            </a:endParaRPr>
          </a:p>
          <a:p>
            <a:pPr marL="457200" lvl="0" indent="0" algn="l" rtl="0">
              <a:lnSpc>
                <a:spcPct val="100000"/>
              </a:lnSpc>
              <a:spcBef>
                <a:spcPts val="0"/>
              </a:spcBef>
              <a:spcAft>
                <a:spcPts val="0"/>
              </a:spcAft>
              <a:buClr>
                <a:schemeClr val="dk1"/>
              </a:buClr>
              <a:buSzPts val="1100"/>
              <a:buFont typeface="Arial"/>
              <a:buNone/>
            </a:pPr>
            <a:r>
              <a:rPr lang="en-US" sz="3000" b="1">
                <a:solidFill>
                  <a:srgbClr val="1155CC"/>
                </a:solidFill>
                <a:latin typeface="Corbel"/>
                <a:ea typeface="Corbel"/>
                <a:cs typeface="Corbel"/>
                <a:sym typeface="Corbel"/>
              </a:rPr>
              <a:t>electronic means.</a:t>
            </a:r>
            <a:endParaRPr sz="3000" b="1">
              <a:solidFill>
                <a:srgbClr val="1155CC"/>
              </a:solidFill>
              <a:latin typeface="Corbel"/>
              <a:ea typeface="Corbel"/>
              <a:cs typeface="Corbel"/>
              <a:sym typeface="Corbel"/>
            </a:endParaRPr>
          </a:p>
          <a:p>
            <a:pPr marL="457200" lvl="0" indent="0" algn="l" rtl="0">
              <a:lnSpc>
                <a:spcPct val="100000"/>
              </a:lnSpc>
              <a:spcBef>
                <a:spcPts val="1080"/>
              </a:spcBef>
              <a:spcAft>
                <a:spcPts val="0"/>
              </a:spcAft>
              <a:buSzPts val="2610"/>
              <a:buNone/>
            </a:pPr>
            <a:endParaRPr sz="2800" b="1">
              <a:solidFill>
                <a:srgbClr val="222222"/>
              </a:solidFill>
            </a:endParaRPr>
          </a:p>
          <a:p>
            <a:pPr marL="457200" lvl="0" indent="0" algn="l" rtl="0">
              <a:lnSpc>
                <a:spcPct val="100000"/>
              </a:lnSpc>
              <a:spcBef>
                <a:spcPts val="1080"/>
              </a:spcBef>
              <a:spcAft>
                <a:spcPts val="0"/>
              </a:spcAft>
              <a:buSzPts val="2610"/>
              <a:buNone/>
            </a:pPr>
            <a:endParaRPr sz="4000"/>
          </a:p>
        </p:txBody>
      </p:sp>
      <p:pic>
        <p:nvPicPr>
          <p:cNvPr id="688" name="Google Shape;688;p85" descr="decorative"/>
          <p:cNvPicPr preferRelativeResize="0"/>
          <p:nvPr/>
        </p:nvPicPr>
        <p:blipFill rotWithShape="1">
          <a:blip r:embed="rId4">
            <a:alphaModFix/>
          </a:blip>
          <a:srcRect t="6216" b="6225"/>
          <a:stretch/>
        </p:blipFill>
        <p:spPr>
          <a:xfrm>
            <a:off x="5537100" y="4835913"/>
            <a:ext cx="2857500" cy="1666875"/>
          </a:xfrm>
          <a:prstGeom prst="rect">
            <a:avLst/>
          </a:prstGeom>
          <a:noFill/>
          <a:ln>
            <a:noFill/>
          </a:ln>
        </p:spPr>
      </p:pic>
      <p:pic>
        <p:nvPicPr>
          <p:cNvPr id="689" name="Google Shape;689;p85" descr="decorative"/>
          <p:cNvPicPr preferRelativeResize="0"/>
          <p:nvPr/>
        </p:nvPicPr>
        <p:blipFill rotWithShape="1">
          <a:blip r:embed="rId5">
            <a:alphaModFix/>
          </a:blip>
          <a:srcRect/>
          <a:stretch/>
        </p:blipFill>
        <p:spPr>
          <a:xfrm>
            <a:off x="108163" y="-12"/>
            <a:ext cx="2037275" cy="1816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6"/>
          <p:cNvSpPr txBox="1">
            <a:spLocks noGrp="1"/>
          </p:cNvSpPr>
          <p:nvPr>
            <p:ph type="body" idx="2"/>
          </p:nvPr>
        </p:nvSpPr>
        <p:spPr>
          <a:xfrm>
            <a:off x="4643438" y="1752600"/>
            <a:ext cx="3924300" cy="4267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610"/>
              <a:buFont typeface="Arial"/>
              <a:buNone/>
            </a:pPr>
            <a:r>
              <a:rPr lang="en-US" sz="2400" b="1">
                <a:solidFill>
                  <a:srgbClr val="1155CC"/>
                </a:solidFill>
              </a:rPr>
              <a:t>The Open Meetings Act requires posting advance notice of the </a:t>
            </a:r>
            <a:endParaRPr sz="2400" b="1">
              <a:solidFill>
                <a:srgbClr val="1155CC"/>
              </a:solidFill>
            </a:endParaRPr>
          </a:p>
          <a:p>
            <a:pPr marL="457200" lvl="0" indent="-381000" algn="l" rtl="0">
              <a:spcBef>
                <a:spcPts val="0"/>
              </a:spcBef>
              <a:spcAft>
                <a:spcPts val="0"/>
              </a:spcAft>
              <a:buClr>
                <a:srgbClr val="1155CC"/>
              </a:buClr>
              <a:buSzPts val="2400"/>
              <a:buChar char="•"/>
            </a:pPr>
            <a:r>
              <a:rPr lang="en-US" sz="2400" b="1">
                <a:solidFill>
                  <a:srgbClr val="1155CC"/>
                </a:solidFill>
              </a:rPr>
              <a:t>date </a:t>
            </a:r>
            <a:endParaRPr sz="2400" b="1">
              <a:solidFill>
                <a:srgbClr val="1155CC"/>
              </a:solidFill>
            </a:endParaRPr>
          </a:p>
          <a:p>
            <a:pPr marL="457200" lvl="0" indent="-381000" algn="l" rtl="0">
              <a:spcBef>
                <a:spcPts val="0"/>
              </a:spcBef>
              <a:spcAft>
                <a:spcPts val="0"/>
              </a:spcAft>
              <a:buClr>
                <a:srgbClr val="1155CC"/>
              </a:buClr>
              <a:buSzPts val="2400"/>
              <a:buChar char="•"/>
            </a:pPr>
            <a:r>
              <a:rPr lang="en-US" sz="2400" b="1">
                <a:solidFill>
                  <a:srgbClr val="1155CC"/>
                </a:solidFill>
              </a:rPr>
              <a:t>time </a:t>
            </a:r>
            <a:endParaRPr sz="2400" b="1">
              <a:solidFill>
                <a:srgbClr val="1155CC"/>
              </a:solidFill>
            </a:endParaRPr>
          </a:p>
          <a:p>
            <a:pPr marL="457200" lvl="0" indent="-381000" algn="l" rtl="0">
              <a:spcBef>
                <a:spcPts val="0"/>
              </a:spcBef>
              <a:spcAft>
                <a:spcPts val="0"/>
              </a:spcAft>
              <a:buClr>
                <a:srgbClr val="1155CC"/>
              </a:buClr>
              <a:buSzPts val="2400"/>
              <a:buChar char="•"/>
            </a:pPr>
            <a:r>
              <a:rPr lang="en-US" sz="2400" b="1">
                <a:solidFill>
                  <a:srgbClr val="1155CC"/>
                </a:solidFill>
              </a:rPr>
              <a:t>place of the meeting</a:t>
            </a:r>
            <a:endParaRPr sz="2400" b="1">
              <a:solidFill>
                <a:srgbClr val="1155CC"/>
              </a:solidFill>
            </a:endParaRPr>
          </a:p>
          <a:p>
            <a:pPr marL="457200" lvl="0" indent="0" algn="l" rtl="0">
              <a:spcBef>
                <a:spcPts val="0"/>
              </a:spcBef>
              <a:spcAft>
                <a:spcPts val="0"/>
              </a:spcAft>
              <a:buNone/>
            </a:pPr>
            <a:endParaRPr sz="2400" b="1">
              <a:solidFill>
                <a:srgbClr val="1155CC"/>
              </a:solidFill>
            </a:endParaRPr>
          </a:p>
          <a:p>
            <a:pPr marL="0" lvl="0" indent="0" algn="l" rtl="0">
              <a:spcBef>
                <a:spcPts val="0"/>
              </a:spcBef>
              <a:spcAft>
                <a:spcPts val="0"/>
              </a:spcAft>
              <a:buNone/>
            </a:pPr>
            <a:r>
              <a:rPr lang="en-US" sz="2400" b="1">
                <a:solidFill>
                  <a:srgbClr val="1155CC"/>
                </a:solidFill>
              </a:rPr>
              <a:t>in a reasonable place</a:t>
            </a:r>
            <a:endParaRPr sz="2400" b="1">
              <a:solidFill>
                <a:srgbClr val="1155CC"/>
              </a:solidFill>
            </a:endParaRPr>
          </a:p>
          <a:p>
            <a:pPr marL="1543050" lvl="3" indent="0" algn="l" rtl="0">
              <a:lnSpc>
                <a:spcPct val="90000"/>
              </a:lnSpc>
              <a:spcBef>
                <a:spcPts val="960"/>
              </a:spcBef>
              <a:spcAft>
                <a:spcPts val="0"/>
              </a:spcAft>
              <a:buClr>
                <a:schemeClr val="dk1"/>
              </a:buClr>
              <a:buSzPts val="2610"/>
              <a:buFont typeface="Arial"/>
              <a:buNone/>
            </a:pPr>
            <a:endParaRPr sz="1800"/>
          </a:p>
          <a:p>
            <a:pPr marL="0" lvl="0" indent="0" algn="l" rtl="0">
              <a:spcBef>
                <a:spcPts val="360"/>
              </a:spcBef>
              <a:spcAft>
                <a:spcPts val="0"/>
              </a:spcAft>
              <a:buNone/>
            </a:pPr>
            <a:endParaRPr/>
          </a:p>
        </p:txBody>
      </p:sp>
      <p:pic>
        <p:nvPicPr>
          <p:cNvPr id="696" name="Google Shape;696;p86" descr="decorative"/>
          <p:cNvPicPr preferRelativeResize="0">
            <a:picLocks noGrp="1"/>
          </p:cNvPicPr>
          <p:nvPr>
            <p:ph type="body" idx="2"/>
          </p:nvPr>
        </p:nvPicPr>
        <p:blipFill rotWithShape="1">
          <a:blip r:embed="rId3">
            <a:alphaModFix/>
          </a:blip>
          <a:srcRect/>
          <a:stretch/>
        </p:blipFill>
        <p:spPr>
          <a:xfrm>
            <a:off x="1052603" y="2684077"/>
            <a:ext cx="2952600" cy="1896000"/>
          </a:xfrm>
          <a:prstGeom prst="rect">
            <a:avLst/>
          </a:prstGeom>
          <a:noFill/>
          <a:ln>
            <a:noFill/>
          </a:ln>
        </p:spPr>
      </p:pic>
      <p:pic>
        <p:nvPicPr>
          <p:cNvPr id="697" name="Google Shape;697;p86" descr="decorative"/>
          <p:cNvPicPr preferRelativeResize="0"/>
          <p:nvPr/>
        </p:nvPicPr>
        <p:blipFill rotWithShape="1">
          <a:blip r:embed="rId4">
            <a:alphaModFix/>
          </a:blip>
          <a:srcRect/>
          <a:stretch/>
        </p:blipFill>
        <p:spPr>
          <a:xfrm>
            <a:off x="-12" y="-12"/>
            <a:ext cx="2037275" cy="1816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2400300" y="216297"/>
            <a:ext cx="5715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200" b="1">
                <a:solidFill>
                  <a:srgbClr val="3366FF"/>
                </a:solidFill>
                <a:latin typeface="Book Antiqua"/>
                <a:ea typeface="Book Antiqua"/>
                <a:cs typeface="Book Antiqua"/>
                <a:sym typeface="Book Antiqua"/>
              </a:rPr>
              <a:t>De minimis?</a:t>
            </a:r>
            <a:endParaRPr sz="3000" b="1">
              <a:solidFill>
                <a:srgbClr val="3366FF"/>
              </a:solidFill>
            </a:endParaRPr>
          </a:p>
        </p:txBody>
      </p:sp>
      <p:sp>
        <p:nvSpPr>
          <p:cNvPr id="147" name="Google Shape;147;p24"/>
          <p:cNvSpPr txBox="1"/>
          <p:nvPr/>
        </p:nvSpPr>
        <p:spPr>
          <a:xfrm>
            <a:off x="3790950" y="1427851"/>
            <a:ext cx="3048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BA8E2C"/>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6000"/>
                </a:solidFill>
                <a:latin typeface="Corbel"/>
                <a:ea typeface="Corbel"/>
                <a:cs typeface="Corbel"/>
                <a:sym typeface="Corbel"/>
              </a:rPr>
              <a:t>W. Va. Code § 6B-2-5(b</a:t>
            </a:r>
            <a:r>
              <a:rPr lang="en-US" sz="1800" b="1" i="0" u="none" strike="noStrike" cap="none">
                <a:solidFill>
                  <a:srgbClr val="BA8E2C"/>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pic>
        <p:nvPicPr>
          <p:cNvPr id="148" name="Google Shape;148;p24" descr="Decorative Image" title="Woman sitting at her desk stuffing rolls of toilet paper in her big purse."/>
          <p:cNvPicPr preferRelativeResize="0"/>
          <p:nvPr/>
        </p:nvPicPr>
        <p:blipFill rotWithShape="1">
          <a:blip r:embed="rId3">
            <a:alphaModFix amt="90000"/>
          </a:blip>
          <a:srcRect/>
          <a:stretch/>
        </p:blipFill>
        <p:spPr>
          <a:xfrm>
            <a:off x="1473813" y="2142900"/>
            <a:ext cx="6641475" cy="4223925"/>
          </a:xfrm>
          <a:prstGeom prst="rect">
            <a:avLst/>
          </a:prstGeom>
          <a:noFill/>
          <a:ln>
            <a:noFill/>
          </a:ln>
        </p:spPr>
      </p:pic>
      <p:pic>
        <p:nvPicPr>
          <p:cNvPr id="149" name="Google Shape;149;p24" descr="WV Ethics Commission logo" title="WV Ethics Commission logo"/>
          <p:cNvPicPr preferRelativeResize="0"/>
          <p:nvPr/>
        </p:nvPicPr>
        <p:blipFill rotWithShape="1">
          <a:blip r:embed="rId4">
            <a:alphaModFix/>
          </a:blip>
          <a:srcRect/>
          <a:stretch/>
        </p:blipFill>
        <p:spPr>
          <a:xfrm>
            <a:off x="0" y="66525"/>
            <a:ext cx="2037275" cy="18164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7"/>
          <p:cNvSpPr txBox="1">
            <a:spLocks noGrp="1"/>
          </p:cNvSpPr>
          <p:nvPr>
            <p:ph type="title"/>
          </p:nvPr>
        </p:nvSpPr>
        <p:spPr>
          <a:xfrm>
            <a:off x="2037249" y="304813"/>
            <a:ext cx="6899400" cy="121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3600"/>
              <a:buFont typeface="Book Antiqua"/>
              <a:buNone/>
            </a:pPr>
            <a:r>
              <a:rPr lang="en-US" sz="4200" b="1" cap="none">
                <a:solidFill>
                  <a:srgbClr val="1155CC"/>
                </a:solidFill>
                <a:latin typeface="Book Antiqua"/>
                <a:ea typeface="Book Antiqua"/>
                <a:cs typeface="Book Antiqua"/>
                <a:sym typeface="Book Antiqua"/>
              </a:rPr>
              <a:t>Meeting Notice/Ag</a:t>
            </a:r>
            <a:r>
              <a:rPr lang="en-US" sz="4200" b="1">
                <a:solidFill>
                  <a:srgbClr val="1155CC"/>
                </a:solidFill>
                <a:latin typeface="Book Antiqua"/>
                <a:ea typeface="Book Antiqua"/>
                <a:cs typeface="Book Antiqua"/>
                <a:sym typeface="Book Antiqua"/>
              </a:rPr>
              <a:t>enda</a:t>
            </a:r>
            <a:r>
              <a:rPr lang="en-US" sz="4200" b="1" cap="none">
                <a:solidFill>
                  <a:srgbClr val="1155CC"/>
                </a:solidFill>
                <a:latin typeface="Book Antiqua"/>
                <a:ea typeface="Book Antiqua"/>
                <a:cs typeface="Book Antiqua"/>
                <a:sym typeface="Book Antiqua"/>
              </a:rPr>
              <a:t> Time</a:t>
            </a:r>
            <a:endParaRPr sz="4200" b="1">
              <a:solidFill>
                <a:srgbClr val="1155CC"/>
              </a:solidFill>
              <a:latin typeface="Book Antiqua"/>
              <a:ea typeface="Book Antiqua"/>
              <a:cs typeface="Book Antiqua"/>
              <a:sym typeface="Book Antiqua"/>
            </a:endParaRPr>
          </a:p>
        </p:txBody>
      </p:sp>
      <p:sp>
        <p:nvSpPr>
          <p:cNvPr id="704" name="Google Shape;704;p87"/>
          <p:cNvSpPr txBox="1">
            <a:spLocks noGrp="1"/>
          </p:cNvSpPr>
          <p:nvPr>
            <p:ph type="body" idx="1"/>
          </p:nvPr>
        </p:nvSpPr>
        <p:spPr>
          <a:xfrm>
            <a:off x="1260475" y="1703050"/>
            <a:ext cx="7315200" cy="4780800"/>
          </a:xfrm>
          <a:prstGeom prst="rect">
            <a:avLst/>
          </a:prstGeom>
          <a:noFill/>
          <a:ln>
            <a:noFill/>
          </a:ln>
        </p:spPr>
        <p:txBody>
          <a:bodyPr spcFirstLastPara="1" wrap="square" lIns="91425" tIns="45700" rIns="91425" bIns="45700" anchor="ctr" anchorCtr="0">
            <a:noAutofit/>
          </a:bodyPr>
          <a:lstStyle/>
          <a:p>
            <a:pPr marL="285750" lvl="0" indent="-304800" algn="l" rtl="0">
              <a:lnSpc>
                <a:spcPct val="100000"/>
              </a:lnSpc>
              <a:spcBef>
                <a:spcPts val="0"/>
              </a:spcBef>
              <a:spcAft>
                <a:spcPts val="0"/>
              </a:spcAft>
              <a:buClr>
                <a:srgbClr val="1155CC"/>
              </a:buClr>
              <a:buSzPts val="4070"/>
              <a:buFont typeface="Corbel"/>
              <a:buChar char="•"/>
            </a:pPr>
            <a:r>
              <a:rPr lang="en-US" sz="2900" b="1">
                <a:solidFill>
                  <a:srgbClr val="1155CC"/>
                </a:solidFill>
                <a:latin typeface="Corbel"/>
                <a:ea typeface="Corbel"/>
                <a:cs typeface="Corbel"/>
                <a:sym typeface="Corbel"/>
              </a:rPr>
              <a:t>Promulgate Rules or</a:t>
            </a:r>
            <a:endParaRPr sz="2900" b="1">
              <a:solidFill>
                <a:srgbClr val="1155CC"/>
              </a:solidFill>
              <a:latin typeface="Corbel"/>
              <a:ea typeface="Corbel"/>
              <a:cs typeface="Corbel"/>
              <a:sym typeface="Corbel"/>
            </a:endParaRPr>
          </a:p>
          <a:p>
            <a:pPr marL="285750" lvl="0" indent="-285750" algn="l" rtl="0">
              <a:lnSpc>
                <a:spcPct val="100000"/>
              </a:lnSpc>
              <a:spcBef>
                <a:spcPts val="0"/>
              </a:spcBef>
              <a:spcAft>
                <a:spcPts val="0"/>
              </a:spcAft>
              <a:buClr>
                <a:srgbClr val="1155CC"/>
              </a:buClr>
              <a:buSzPts val="3770"/>
              <a:buFont typeface="Corbel"/>
              <a:buChar char="•"/>
            </a:pPr>
            <a:r>
              <a:rPr lang="en-US" sz="2900" b="1">
                <a:solidFill>
                  <a:srgbClr val="1155CC"/>
                </a:solidFill>
                <a:latin typeface="Corbel"/>
                <a:ea typeface="Corbel"/>
                <a:cs typeface="Corbel"/>
                <a:sym typeface="Corbel"/>
              </a:rPr>
              <a:t>Regular meeting notice = </a:t>
            </a:r>
            <a:r>
              <a:rPr lang="en-US" sz="7600" b="1">
                <a:solidFill>
                  <a:srgbClr val="1155CC"/>
                </a:solidFill>
                <a:latin typeface="Corbel"/>
                <a:ea typeface="Corbel"/>
                <a:cs typeface="Corbel"/>
                <a:sym typeface="Corbel"/>
              </a:rPr>
              <a:t>3</a:t>
            </a:r>
            <a:r>
              <a:rPr lang="en-US" sz="2900" b="1">
                <a:solidFill>
                  <a:srgbClr val="1155CC"/>
                </a:solidFill>
                <a:latin typeface="Corbel"/>
                <a:ea typeface="Corbel"/>
                <a:cs typeface="Corbel"/>
                <a:sym typeface="Corbel"/>
              </a:rPr>
              <a:t> business (unless you meet every week, then 2 days)   </a:t>
            </a:r>
            <a:endParaRPr sz="2100" b="1">
              <a:solidFill>
                <a:srgbClr val="1155CC"/>
              </a:solidFill>
              <a:latin typeface="Corbel"/>
              <a:ea typeface="Corbel"/>
              <a:cs typeface="Corbel"/>
              <a:sym typeface="Corbel"/>
            </a:endParaRPr>
          </a:p>
          <a:p>
            <a:pPr marL="285750" lvl="0" indent="-285750" algn="l" rtl="0">
              <a:lnSpc>
                <a:spcPct val="100000"/>
              </a:lnSpc>
              <a:spcBef>
                <a:spcPts val="1120"/>
              </a:spcBef>
              <a:spcAft>
                <a:spcPts val="0"/>
              </a:spcAft>
              <a:buClr>
                <a:srgbClr val="1155CC"/>
              </a:buClr>
              <a:buSzPts val="3770"/>
              <a:buFont typeface="Corbel"/>
              <a:buChar char="•"/>
            </a:pPr>
            <a:r>
              <a:rPr lang="en-US" sz="2900" b="1">
                <a:solidFill>
                  <a:srgbClr val="1155CC"/>
                </a:solidFill>
                <a:latin typeface="Corbel"/>
                <a:ea typeface="Corbel"/>
                <a:cs typeface="Corbel"/>
                <a:sym typeface="Corbel"/>
              </a:rPr>
              <a:t>‘Special meeting’ = </a:t>
            </a:r>
            <a:r>
              <a:rPr lang="en-US" sz="9600" b="1">
                <a:solidFill>
                  <a:srgbClr val="1155CC"/>
                </a:solidFill>
                <a:latin typeface="Corbel"/>
                <a:ea typeface="Corbel"/>
                <a:cs typeface="Corbel"/>
                <a:sym typeface="Corbel"/>
              </a:rPr>
              <a:t>2</a:t>
            </a:r>
            <a:r>
              <a:rPr lang="en-US" sz="7900" b="1">
                <a:solidFill>
                  <a:srgbClr val="1155CC"/>
                </a:solidFill>
                <a:latin typeface="Corbel"/>
                <a:ea typeface="Corbel"/>
                <a:cs typeface="Corbel"/>
                <a:sym typeface="Corbel"/>
              </a:rPr>
              <a:t> </a:t>
            </a:r>
            <a:r>
              <a:rPr lang="en-US" sz="2900" b="1">
                <a:solidFill>
                  <a:srgbClr val="1155CC"/>
                </a:solidFill>
                <a:latin typeface="Corbel"/>
                <a:ea typeface="Corbel"/>
                <a:cs typeface="Corbel"/>
                <a:sym typeface="Corbel"/>
              </a:rPr>
              <a:t> business days</a:t>
            </a:r>
            <a:endParaRPr sz="2100" b="1">
              <a:solidFill>
                <a:srgbClr val="1155CC"/>
              </a:solidFill>
              <a:latin typeface="Corbel"/>
              <a:ea typeface="Corbel"/>
              <a:cs typeface="Corbel"/>
              <a:sym typeface="Corbel"/>
            </a:endParaRPr>
          </a:p>
          <a:p>
            <a:pPr marL="457200" lvl="0" indent="0" algn="l" rtl="0">
              <a:lnSpc>
                <a:spcPct val="100000"/>
              </a:lnSpc>
              <a:spcBef>
                <a:spcPts val="1120"/>
              </a:spcBef>
              <a:spcAft>
                <a:spcPts val="0"/>
              </a:spcAft>
              <a:buSzPts val="2610"/>
              <a:buNone/>
            </a:pPr>
            <a:endParaRPr sz="2100" b="1">
              <a:solidFill>
                <a:srgbClr val="1155CC"/>
              </a:solidFill>
              <a:latin typeface="Corbel"/>
              <a:ea typeface="Corbel"/>
              <a:cs typeface="Corbel"/>
              <a:sym typeface="Corbel"/>
            </a:endParaRPr>
          </a:p>
        </p:txBody>
      </p:sp>
      <p:pic>
        <p:nvPicPr>
          <p:cNvPr id="705" name="Google Shape;705;p87" descr="decorative"/>
          <p:cNvPicPr preferRelativeResize="0"/>
          <p:nvPr/>
        </p:nvPicPr>
        <p:blipFill rotWithShape="1">
          <a:blip r:embed="rId3">
            <a:alphaModFix/>
          </a:blip>
          <a:srcRect/>
          <a:stretch/>
        </p:blipFill>
        <p:spPr>
          <a:xfrm flipH="1">
            <a:off x="7639424" y="5486405"/>
            <a:ext cx="1216025" cy="1216025"/>
          </a:xfrm>
          <a:prstGeom prst="rect">
            <a:avLst/>
          </a:prstGeom>
          <a:noFill/>
          <a:ln>
            <a:noFill/>
          </a:ln>
        </p:spPr>
      </p:pic>
      <p:pic>
        <p:nvPicPr>
          <p:cNvPr id="706" name="Google Shape;706;p87" descr="decorative&#10;"/>
          <p:cNvPicPr preferRelativeResize="0"/>
          <p:nvPr/>
        </p:nvPicPr>
        <p:blipFill rotWithShape="1">
          <a:blip r:embed="rId4">
            <a:alphaModFix/>
          </a:blip>
          <a:srcRect/>
          <a:stretch/>
        </p:blipFill>
        <p:spPr>
          <a:xfrm>
            <a:off x="-12" y="4588"/>
            <a:ext cx="2037275" cy="1816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4">
                                            <p:txEl>
                                              <p:pRg st="0" end="0"/>
                                            </p:txEl>
                                          </p:spTgt>
                                        </p:tgtEl>
                                        <p:attrNameLst>
                                          <p:attrName>style.visibility</p:attrName>
                                        </p:attrNameLst>
                                      </p:cBhvr>
                                      <p:to>
                                        <p:strVal val="visible"/>
                                      </p:to>
                                    </p:set>
                                    <p:animEffect transition="in" filter="fade">
                                      <p:cBhvr>
                                        <p:cTn id="7" dur="1000"/>
                                        <p:tgtEl>
                                          <p:spTgt spid="70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04">
                                            <p:txEl>
                                              <p:pRg st="1" end="1"/>
                                            </p:txEl>
                                          </p:spTgt>
                                        </p:tgtEl>
                                        <p:attrNameLst>
                                          <p:attrName>style.visibility</p:attrName>
                                        </p:attrNameLst>
                                      </p:cBhvr>
                                      <p:to>
                                        <p:strVal val="visible"/>
                                      </p:to>
                                    </p:set>
                                    <p:animEffect transition="in" filter="fade">
                                      <p:cBhvr>
                                        <p:cTn id="10" dur="1000"/>
                                        <p:tgtEl>
                                          <p:spTgt spid="70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04">
                                            <p:txEl>
                                              <p:pRg st="2" end="2"/>
                                            </p:txEl>
                                          </p:spTgt>
                                        </p:tgtEl>
                                        <p:attrNameLst>
                                          <p:attrName>style.visibility</p:attrName>
                                        </p:attrNameLst>
                                      </p:cBhvr>
                                      <p:to>
                                        <p:strVal val="visible"/>
                                      </p:to>
                                    </p:set>
                                    <p:animEffect transition="in" filter="fade">
                                      <p:cBhvr>
                                        <p:cTn id="13" dur="1000"/>
                                        <p:tgtEl>
                                          <p:spTgt spid="70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04">
                                            <p:txEl>
                                              <p:pRg st="3" end="3"/>
                                            </p:txEl>
                                          </p:spTgt>
                                        </p:tgtEl>
                                        <p:attrNameLst>
                                          <p:attrName>style.visibility</p:attrName>
                                        </p:attrNameLst>
                                      </p:cBhvr>
                                      <p:to>
                                        <p:strVal val="visible"/>
                                      </p:to>
                                    </p:set>
                                    <p:animEffect transition="in" filter="fade">
                                      <p:cBhvr>
                                        <p:cTn id="16" dur="1000"/>
                                        <p:tgtEl>
                                          <p:spTgt spid="70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05"/>
                                        </p:tgtEl>
                                        <p:attrNameLst>
                                          <p:attrName>style.visibility</p:attrName>
                                        </p:attrNameLst>
                                      </p:cBhvr>
                                      <p:to>
                                        <p:strVal val="visible"/>
                                      </p:to>
                                    </p:set>
                                    <p:anim calcmode="lin" valueType="num">
                                      <p:cBhvr additive="base">
                                        <p:cTn id="25" dur="1000"/>
                                        <p:tgtEl>
                                          <p:spTgt spid="70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8"/>
          <p:cNvSpPr txBox="1">
            <a:spLocks noGrp="1"/>
          </p:cNvSpPr>
          <p:nvPr>
            <p:ph type="title"/>
          </p:nvPr>
        </p:nvSpPr>
        <p:spPr>
          <a:xfrm>
            <a:off x="1654774" y="300213"/>
            <a:ext cx="6899400" cy="121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3864"/>
              </a:buClr>
              <a:buSzPts val="3300"/>
              <a:buFont typeface="Book Antiqua"/>
              <a:buNone/>
            </a:pPr>
            <a:r>
              <a:rPr lang="en-US" sz="4800" b="1" i="0" u="none" strike="noStrike" cap="none">
                <a:solidFill>
                  <a:srgbClr val="1155CC"/>
                </a:solidFill>
                <a:latin typeface="Book Antiqua"/>
                <a:ea typeface="Book Antiqua"/>
                <a:cs typeface="Book Antiqua"/>
                <a:sym typeface="Book Antiqua"/>
              </a:rPr>
              <a:t>Emergency Meeting</a:t>
            </a:r>
            <a:br>
              <a:rPr lang="en-US" sz="4800" b="1" i="0" u="none" strike="noStrike" cap="none">
                <a:solidFill>
                  <a:srgbClr val="1155CC"/>
                </a:solidFill>
                <a:latin typeface="Book Antiqua"/>
                <a:ea typeface="Book Antiqua"/>
                <a:cs typeface="Book Antiqua"/>
                <a:sym typeface="Book Antiqua"/>
              </a:rPr>
            </a:br>
            <a:r>
              <a:rPr lang="en-US" sz="3100" b="1" i="0" u="none" strike="noStrike" cap="none">
                <a:solidFill>
                  <a:srgbClr val="1155CC"/>
                </a:solidFill>
                <a:latin typeface="Book Antiqua"/>
                <a:ea typeface="Book Antiqua"/>
                <a:cs typeface="Book Antiqua"/>
                <a:sym typeface="Book Antiqua"/>
              </a:rPr>
              <a:t>W. Va. Code § 6-9A-2-(2)</a:t>
            </a:r>
            <a:endParaRPr sz="5500" b="1" cap="none">
              <a:solidFill>
                <a:srgbClr val="1155CC"/>
              </a:solidFill>
            </a:endParaRPr>
          </a:p>
        </p:txBody>
      </p:sp>
      <p:sp>
        <p:nvSpPr>
          <p:cNvPr id="713" name="Google Shape;713;p88"/>
          <p:cNvSpPr txBox="1">
            <a:spLocks noGrp="1"/>
          </p:cNvSpPr>
          <p:nvPr>
            <p:ph type="body" idx="1"/>
          </p:nvPr>
        </p:nvSpPr>
        <p:spPr>
          <a:xfrm>
            <a:off x="140750" y="1927775"/>
            <a:ext cx="5895300" cy="504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800"/>
              <a:buNone/>
            </a:pPr>
            <a:r>
              <a:rPr lang="en-US" sz="2600" b="1">
                <a:solidFill>
                  <a:srgbClr val="1155CC"/>
                </a:solidFill>
                <a:latin typeface="Corbel"/>
                <a:ea typeface="Corbel"/>
                <a:cs typeface="Corbel"/>
                <a:sym typeface="Corbel"/>
              </a:rPr>
              <a:t>To address an unexpected event </a:t>
            </a: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rgbClr val="000000"/>
              </a:buClr>
              <a:buSzPts val="1800"/>
              <a:buNone/>
            </a:pPr>
            <a:r>
              <a:rPr lang="en-US" sz="2600" b="1">
                <a:solidFill>
                  <a:srgbClr val="1155CC"/>
                </a:solidFill>
                <a:latin typeface="Corbel"/>
                <a:ea typeface="Corbel"/>
                <a:cs typeface="Corbel"/>
                <a:sym typeface="Corbel"/>
              </a:rPr>
              <a:t>which requires immediate attention  for: </a:t>
            </a: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None/>
            </a:pP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2600" b="1">
                <a:solidFill>
                  <a:srgbClr val="1155CC"/>
                </a:solidFill>
                <a:latin typeface="Corbel"/>
                <a:ea typeface="Corbel"/>
                <a:cs typeface="Corbel"/>
                <a:sym typeface="Corbel"/>
              </a:rPr>
              <a:t>(A) An imminent threat </a:t>
            </a: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SzPts val="2610"/>
              <a:buNone/>
            </a:pPr>
            <a:r>
              <a:rPr lang="en-US" sz="2600" b="1">
                <a:solidFill>
                  <a:srgbClr val="1155CC"/>
                </a:solidFill>
                <a:latin typeface="Corbel"/>
                <a:ea typeface="Corbel"/>
                <a:cs typeface="Corbel"/>
                <a:sym typeface="Corbel"/>
              </a:rPr>
              <a:t>to public health or safety; </a:t>
            </a:r>
            <a:endParaRPr sz="2600" b="1">
              <a:solidFill>
                <a:srgbClr val="1155CC"/>
              </a:solidFill>
              <a:latin typeface="Corbel"/>
              <a:ea typeface="Corbel"/>
              <a:cs typeface="Corbel"/>
              <a:sym typeface="Corbel"/>
            </a:endParaRPr>
          </a:p>
          <a:p>
            <a:pPr marL="342900" lvl="0" indent="-228600" algn="l" rtl="0">
              <a:lnSpc>
                <a:spcPct val="100000"/>
              </a:lnSpc>
              <a:spcBef>
                <a:spcPts val="0"/>
              </a:spcBef>
              <a:spcAft>
                <a:spcPts val="0"/>
              </a:spcAft>
              <a:buClr>
                <a:schemeClr val="dk1"/>
              </a:buClr>
              <a:buSzPts val="1800"/>
              <a:buFont typeface="Corbel"/>
              <a:buNone/>
            </a:pP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rgbClr val="000000"/>
              </a:buClr>
              <a:buSzPts val="1800"/>
              <a:buNone/>
            </a:pPr>
            <a:r>
              <a:rPr lang="en-US" sz="2600" b="1">
                <a:solidFill>
                  <a:srgbClr val="1155CC"/>
                </a:solidFill>
                <a:latin typeface="Corbel"/>
                <a:ea typeface="Corbel"/>
                <a:cs typeface="Corbel"/>
                <a:sym typeface="Corbel"/>
              </a:rPr>
              <a:t>(B) An imminent threat of damage</a:t>
            </a: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rgbClr val="000000"/>
              </a:buClr>
              <a:buSzPts val="1800"/>
              <a:buNone/>
            </a:pPr>
            <a:r>
              <a:rPr lang="en-US" sz="2600" b="1">
                <a:solidFill>
                  <a:srgbClr val="1155CC"/>
                </a:solidFill>
                <a:latin typeface="Corbel"/>
                <a:ea typeface="Corbel"/>
                <a:cs typeface="Corbel"/>
                <a:sym typeface="Corbel"/>
              </a:rPr>
              <a:t> to public or private property; or </a:t>
            </a: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1800"/>
              <a:buNone/>
            </a:pP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rgbClr val="000000"/>
              </a:buClr>
              <a:buSzPts val="1800"/>
              <a:buNone/>
            </a:pPr>
            <a:r>
              <a:rPr lang="en-US" sz="2600" b="1">
                <a:solidFill>
                  <a:srgbClr val="1155CC"/>
                </a:solidFill>
                <a:latin typeface="Corbel"/>
                <a:ea typeface="Corbel"/>
                <a:cs typeface="Corbel"/>
                <a:sym typeface="Corbel"/>
              </a:rPr>
              <a:t>(C) An imminent material financial loss</a:t>
            </a:r>
            <a:endParaRPr sz="2600" b="1">
              <a:solidFill>
                <a:srgbClr val="1155CC"/>
              </a:solidFill>
              <a:latin typeface="Corbel"/>
              <a:ea typeface="Corbel"/>
              <a:cs typeface="Corbel"/>
              <a:sym typeface="Corbel"/>
            </a:endParaRPr>
          </a:p>
          <a:p>
            <a:pPr marL="0" lvl="0" indent="0" algn="l" rtl="0">
              <a:lnSpc>
                <a:spcPct val="100000"/>
              </a:lnSpc>
              <a:spcBef>
                <a:spcPts val="0"/>
              </a:spcBef>
              <a:spcAft>
                <a:spcPts val="0"/>
              </a:spcAft>
              <a:buClr>
                <a:srgbClr val="000000"/>
              </a:buClr>
              <a:buSzPts val="1800"/>
              <a:buNone/>
            </a:pPr>
            <a:r>
              <a:rPr lang="en-US" sz="2600" b="1">
                <a:solidFill>
                  <a:srgbClr val="1155CC"/>
                </a:solidFill>
                <a:latin typeface="Corbel"/>
                <a:ea typeface="Corbel"/>
                <a:cs typeface="Corbel"/>
                <a:sym typeface="Corbel"/>
              </a:rPr>
              <a:t> or other imminent substantial harm </a:t>
            </a:r>
            <a:endParaRPr sz="2600" b="1">
              <a:solidFill>
                <a:srgbClr val="1155CC"/>
              </a:solidFill>
              <a:latin typeface="Corbel"/>
              <a:ea typeface="Corbel"/>
              <a:cs typeface="Corbel"/>
              <a:sym typeface="Corbel"/>
            </a:endParaRPr>
          </a:p>
        </p:txBody>
      </p:sp>
      <p:pic>
        <p:nvPicPr>
          <p:cNvPr id="714" name="Google Shape;714;p88" descr="decorative"/>
          <p:cNvPicPr preferRelativeResize="0"/>
          <p:nvPr/>
        </p:nvPicPr>
        <p:blipFill rotWithShape="1">
          <a:blip r:embed="rId3">
            <a:alphaModFix/>
          </a:blip>
          <a:srcRect/>
          <a:stretch/>
        </p:blipFill>
        <p:spPr>
          <a:xfrm>
            <a:off x="-12" y="-12"/>
            <a:ext cx="2037275" cy="1816450"/>
          </a:xfrm>
          <a:prstGeom prst="rect">
            <a:avLst/>
          </a:prstGeom>
          <a:noFill/>
          <a:ln>
            <a:noFill/>
          </a:ln>
        </p:spPr>
      </p:pic>
      <p:pic>
        <p:nvPicPr>
          <p:cNvPr id="715" name="Google Shape;715;p88" descr="decorative"/>
          <p:cNvPicPr preferRelativeResize="0"/>
          <p:nvPr/>
        </p:nvPicPr>
        <p:blipFill>
          <a:blip r:embed="rId4">
            <a:alphaModFix amt="90000"/>
          </a:blip>
          <a:stretch>
            <a:fillRect/>
          </a:stretch>
        </p:blipFill>
        <p:spPr>
          <a:xfrm>
            <a:off x="5754850" y="2598425"/>
            <a:ext cx="3389150" cy="4131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13">
                                            <p:txEl>
                                              <p:pRg st="0" end="0"/>
                                            </p:txEl>
                                          </p:spTgt>
                                        </p:tgtEl>
                                        <p:attrNameLst>
                                          <p:attrName>style.visibility</p:attrName>
                                        </p:attrNameLst>
                                      </p:cBhvr>
                                      <p:to>
                                        <p:strVal val="visible"/>
                                      </p:to>
                                    </p:set>
                                    <p:animEffect transition="in" filter="fade">
                                      <p:cBhvr>
                                        <p:cTn id="7" dur="2000"/>
                                        <p:tgtEl>
                                          <p:spTgt spid="71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713">
                                            <p:txEl>
                                              <p:pRg st="1" end="1"/>
                                            </p:txEl>
                                          </p:spTgt>
                                        </p:tgtEl>
                                        <p:attrNameLst>
                                          <p:attrName>style.visibility</p:attrName>
                                        </p:attrNameLst>
                                      </p:cBhvr>
                                      <p:to>
                                        <p:strVal val="visible"/>
                                      </p:to>
                                    </p:set>
                                    <p:animEffect transition="in" filter="fade">
                                      <p:cBhvr>
                                        <p:cTn id="10" dur="2000"/>
                                        <p:tgtEl>
                                          <p:spTgt spid="713">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713">
                                            <p:txEl>
                                              <p:pRg st="2" end="2"/>
                                            </p:txEl>
                                          </p:spTgt>
                                        </p:tgtEl>
                                        <p:attrNameLst>
                                          <p:attrName>style.visibility</p:attrName>
                                        </p:attrNameLst>
                                      </p:cBhvr>
                                      <p:to>
                                        <p:strVal val="visible"/>
                                      </p:to>
                                    </p:set>
                                    <p:animEffect transition="in" filter="fade">
                                      <p:cBhvr>
                                        <p:cTn id="13" dur="2000"/>
                                        <p:tgtEl>
                                          <p:spTgt spid="713">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713">
                                            <p:txEl>
                                              <p:pRg st="3" end="3"/>
                                            </p:txEl>
                                          </p:spTgt>
                                        </p:tgtEl>
                                        <p:attrNameLst>
                                          <p:attrName>style.visibility</p:attrName>
                                        </p:attrNameLst>
                                      </p:cBhvr>
                                      <p:to>
                                        <p:strVal val="visible"/>
                                      </p:to>
                                    </p:set>
                                    <p:animEffect transition="in" filter="fade">
                                      <p:cBhvr>
                                        <p:cTn id="16" dur="2000"/>
                                        <p:tgtEl>
                                          <p:spTgt spid="713">
                                            <p:txEl>
                                              <p:pRg st="3" end="3"/>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713">
                                            <p:txEl>
                                              <p:pRg st="4" end="4"/>
                                            </p:txEl>
                                          </p:spTgt>
                                        </p:tgtEl>
                                        <p:attrNameLst>
                                          <p:attrName>style.visibility</p:attrName>
                                        </p:attrNameLst>
                                      </p:cBhvr>
                                      <p:to>
                                        <p:strVal val="visible"/>
                                      </p:to>
                                    </p:set>
                                    <p:animEffect transition="in" filter="fade">
                                      <p:cBhvr>
                                        <p:cTn id="19" dur="2000"/>
                                        <p:tgtEl>
                                          <p:spTgt spid="713">
                                            <p:txEl>
                                              <p:pRg st="4" end="4"/>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713">
                                            <p:txEl>
                                              <p:pRg st="5" end="5"/>
                                            </p:txEl>
                                          </p:spTgt>
                                        </p:tgtEl>
                                        <p:attrNameLst>
                                          <p:attrName>style.visibility</p:attrName>
                                        </p:attrNameLst>
                                      </p:cBhvr>
                                      <p:to>
                                        <p:strVal val="visible"/>
                                      </p:to>
                                    </p:set>
                                    <p:animEffect transition="in" filter="fade">
                                      <p:cBhvr>
                                        <p:cTn id="22" dur="2000"/>
                                        <p:tgtEl>
                                          <p:spTgt spid="713">
                                            <p:txEl>
                                              <p:pRg st="5" end="5"/>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713">
                                            <p:txEl>
                                              <p:pRg st="6" end="6"/>
                                            </p:txEl>
                                          </p:spTgt>
                                        </p:tgtEl>
                                        <p:attrNameLst>
                                          <p:attrName>style.visibility</p:attrName>
                                        </p:attrNameLst>
                                      </p:cBhvr>
                                      <p:to>
                                        <p:strVal val="visible"/>
                                      </p:to>
                                    </p:set>
                                    <p:animEffect transition="in" filter="fade">
                                      <p:cBhvr>
                                        <p:cTn id="25" dur="2000"/>
                                        <p:tgtEl>
                                          <p:spTgt spid="713">
                                            <p:txEl>
                                              <p:pRg st="6" end="6"/>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713">
                                            <p:txEl>
                                              <p:pRg st="7" end="7"/>
                                            </p:txEl>
                                          </p:spTgt>
                                        </p:tgtEl>
                                        <p:attrNameLst>
                                          <p:attrName>style.visibility</p:attrName>
                                        </p:attrNameLst>
                                      </p:cBhvr>
                                      <p:to>
                                        <p:strVal val="visible"/>
                                      </p:to>
                                    </p:set>
                                    <p:animEffect transition="in" filter="fade">
                                      <p:cBhvr>
                                        <p:cTn id="28" dur="2000"/>
                                        <p:tgtEl>
                                          <p:spTgt spid="713">
                                            <p:txEl>
                                              <p:pRg st="7" end="7"/>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713">
                                            <p:txEl>
                                              <p:pRg st="8" end="8"/>
                                            </p:txEl>
                                          </p:spTgt>
                                        </p:tgtEl>
                                        <p:attrNameLst>
                                          <p:attrName>style.visibility</p:attrName>
                                        </p:attrNameLst>
                                      </p:cBhvr>
                                      <p:to>
                                        <p:strVal val="visible"/>
                                      </p:to>
                                    </p:set>
                                    <p:animEffect transition="in" filter="fade">
                                      <p:cBhvr>
                                        <p:cTn id="31" dur="2000"/>
                                        <p:tgtEl>
                                          <p:spTgt spid="713">
                                            <p:txEl>
                                              <p:pRg st="8" end="8"/>
                                            </p:txEl>
                                          </p:spTgt>
                                        </p:tgtEl>
                                      </p:cBhvr>
                                    </p:animEffect>
                                  </p:childTnLst>
                                </p:cTn>
                              </p:par>
                              <p:par>
                                <p:cTn id="32" presetID="10" presetClass="entr" presetSubtype="0" fill="hold" nodeType="withEffect">
                                  <p:stCondLst>
                                    <p:cond delay="500"/>
                                  </p:stCondLst>
                                  <p:childTnLst>
                                    <p:set>
                                      <p:cBhvr>
                                        <p:cTn id="33" dur="1" fill="hold">
                                          <p:stCondLst>
                                            <p:cond delay="0"/>
                                          </p:stCondLst>
                                        </p:cTn>
                                        <p:tgtEl>
                                          <p:spTgt spid="713">
                                            <p:txEl>
                                              <p:pRg st="9" end="9"/>
                                            </p:txEl>
                                          </p:spTgt>
                                        </p:tgtEl>
                                        <p:attrNameLst>
                                          <p:attrName>style.visibility</p:attrName>
                                        </p:attrNameLst>
                                      </p:cBhvr>
                                      <p:to>
                                        <p:strVal val="visible"/>
                                      </p:to>
                                    </p:set>
                                    <p:animEffect transition="in" filter="fade">
                                      <p:cBhvr>
                                        <p:cTn id="34" dur="2000"/>
                                        <p:tgtEl>
                                          <p:spTgt spid="713">
                                            <p:txEl>
                                              <p:pRg st="9" end="9"/>
                                            </p:txEl>
                                          </p:spTgt>
                                        </p:tgtEl>
                                      </p:cBhvr>
                                    </p:animEffect>
                                  </p:childTnLst>
                                </p:cTn>
                              </p:par>
                              <p:par>
                                <p:cTn id="35" presetID="10" presetClass="entr" presetSubtype="0" fill="hold" nodeType="withEffect">
                                  <p:stCondLst>
                                    <p:cond delay="500"/>
                                  </p:stCondLst>
                                  <p:childTnLst>
                                    <p:set>
                                      <p:cBhvr>
                                        <p:cTn id="36" dur="1" fill="hold">
                                          <p:stCondLst>
                                            <p:cond delay="0"/>
                                          </p:stCondLst>
                                        </p:cTn>
                                        <p:tgtEl>
                                          <p:spTgt spid="713">
                                            <p:txEl>
                                              <p:pRg st="10" end="10"/>
                                            </p:txEl>
                                          </p:spTgt>
                                        </p:tgtEl>
                                        <p:attrNameLst>
                                          <p:attrName>style.visibility</p:attrName>
                                        </p:attrNameLst>
                                      </p:cBhvr>
                                      <p:to>
                                        <p:strVal val="visible"/>
                                      </p:to>
                                    </p:set>
                                    <p:animEffect transition="in" filter="fade">
                                      <p:cBhvr>
                                        <p:cTn id="37" dur="2000"/>
                                        <p:tgtEl>
                                          <p:spTgt spid="7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9"/>
          <p:cNvSpPr txBox="1">
            <a:spLocks noGrp="1"/>
          </p:cNvSpPr>
          <p:nvPr>
            <p:ph type="title"/>
          </p:nvPr>
        </p:nvSpPr>
        <p:spPr>
          <a:xfrm>
            <a:off x="2627268" y="304800"/>
            <a:ext cx="4669749" cy="148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5300" b="1">
                <a:solidFill>
                  <a:srgbClr val="1155CC"/>
                </a:solidFill>
                <a:latin typeface="Book Antiqua"/>
                <a:ea typeface="Book Antiqua"/>
                <a:cs typeface="Book Antiqua"/>
                <a:sym typeface="Book Antiqua"/>
              </a:rPr>
              <a:t>Be Specific on Agenda</a:t>
            </a:r>
            <a:endParaRPr sz="5300" b="1">
              <a:solidFill>
                <a:srgbClr val="1155CC"/>
              </a:solidFill>
            </a:endParaRPr>
          </a:p>
        </p:txBody>
      </p:sp>
      <p:sp>
        <p:nvSpPr>
          <p:cNvPr id="721" name="Google Shape;721;p89"/>
          <p:cNvSpPr txBox="1">
            <a:spLocks noGrp="1"/>
          </p:cNvSpPr>
          <p:nvPr>
            <p:ph type="body" idx="1"/>
          </p:nvPr>
        </p:nvSpPr>
        <p:spPr>
          <a:xfrm>
            <a:off x="525900" y="1659900"/>
            <a:ext cx="8618100" cy="5111700"/>
          </a:xfrm>
          <a:prstGeom prst="rect">
            <a:avLst/>
          </a:prstGeom>
          <a:noFill/>
          <a:ln>
            <a:noFill/>
          </a:ln>
        </p:spPr>
        <p:txBody>
          <a:bodyPr spcFirstLastPara="1" wrap="square" lIns="91425" tIns="45700" rIns="91425" bIns="45700" anchor="ctr" anchorCtr="0">
            <a:normAutofit fontScale="55000" lnSpcReduction="20000"/>
          </a:bodyPr>
          <a:lstStyle/>
          <a:p>
            <a:pPr marL="0" lvl="0" indent="0" algn="l" rtl="0">
              <a:lnSpc>
                <a:spcPct val="100000"/>
              </a:lnSpc>
              <a:spcBef>
                <a:spcPts val="0"/>
              </a:spcBef>
              <a:spcAft>
                <a:spcPts val="0"/>
              </a:spcAft>
              <a:buClr>
                <a:srgbClr val="BA8E2C"/>
              </a:buClr>
              <a:buSzPct val="241667"/>
              <a:buNone/>
            </a:pPr>
            <a:endParaRPr/>
          </a:p>
          <a:p>
            <a:pPr marL="457200" lvl="0" indent="0" algn="l" rtl="0">
              <a:lnSpc>
                <a:spcPct val="100000"/>
              </a:lnSpc>
              <a:spcBef>
                <a:spcPts val="0"/>
              </a:spcBef>
              <a:spcAft>
                <a:spcPts val="0"/>
              </a:spcAft>
              <a:buSzPct val="80115"/>
              <a:buNone/>
            </a:pPr>
            <a:r>
              <a:rPr lang="en-US" sz="5212" b="1">
                <a:solidFill>
                  <a:srgbClr val="1155CC"/>
                </a:solidFill>
                <a:latin typeface="Corbel"/>
                <a:ea typeface="Corbel"/>
                <a:cs typeface="Corbel"/>
                <a:sym typeface="Corbel"/>
              </a:rPr>
              <a:t>Put the public on notice of intended action.</a:t>
            </a:r>
            <a:endParaRPr sz="5212" b="1">
              <a:solidFill>
                <a:srgbClr val="1155CC"/>
              </a:solidFill>
              <a:latin typeface="Corbel"/>
              <a:ea typeface="Corbel"/>
              <a:cs typeface="Corbel"/>
              <a:sym typeface="Corbel"/>
            </a:endParaRPr>
          </a:p>
          <a:p>
            <a:pPr marL="285750" lvl="0" indent="0" algn="l" rtl="0">
              <a:lnSpc>
                <a:spcPct val="100000"/>
              </a:lnSpc>
              <a:spcBef>
                <a:spcPts val="0"/>
              </a:spcBef>
              <a:spcAft>
                <a:spcPts val="0"/>
              </a:spcAft>
              <a:buClr>
                <a:srgbClr val="BA8E2C"/>
              </a:buClr>
              <a:buSzPct val="66751"/>
              <a:buFont typeface="Arial"/>
              <a:buNone/>
            </a:pPr>
            <a:endParaRPr sz="5212">
              <a:latin typeface="Corbel"/>
              <a:ea typeface="Corbel"/>
              <a:cs typeface="Corbel"/>
              <a:sym typeface="Corbel"/>
            </a:endParaRPr>
          </a:p>
          <a:p>
            <a:pPr marL="457200" lvl="0" indent="0" algn="l" rtl="0">
              <a:lnSpc>
                <a:spcPct val="100000"/>
              </a:lnSpc>
              <a:spcBef>
                <a:spcPts val="0"/>
              </a:spcBef>
              <a:spcAft>
                <a:spcPts val="0"/>
              </a:spcAft>
              <a:buSzPct val="80115"/>
              <a:buNone/>
            </a:pPr>
            <a:r>
              <a:rPr lang="en-US" sz="5212" b="1">
                <a:solidFill>
                  <a:srgbClr val="1155CC"/>
                </a:solidFill>
                <a:latin typeface="Corbel"/>
                <a:ea typeface="Corbel"/>
                <a:cs typeface="Corbel"/>
                <a:sym typeface="Corbel"/>
              </a:rPr>
              <a:t>Vague headings are insufficient, </a:t>
            </a:r>
            <a:r>
              <a:rPr lang="en-US" sz="5212" b="1" i="1">
                <a:solidFill>
                  <a:srgbClr val="1155CC"/>
                </a:solidFill>
                <a:latin typeface="Corbel"/>
                <a:ea typeface="Corbel"/>
                <a:cs typeface="Corbel"/>
                <a:sym typeface="Corbel"/>
              </a:rPr>
              <a:t>e.g.,</a:t>
            </a:r>
            <a:endParaRPr sz="5212" b="1" i="1">
              <a:solidFill>
                <a:srgbClr val="1155CC"/>
              </a:solidFill>
              <a:latin typeface="Corbel"/>
              <a:ea typeface="Corbel"/>
              <a:cs typeface="Corbel"/>
              <a:sym typeface="Corbel"/>
            </a:endParaRPr>
          </a:p>
          <a:p>
            <a:pPr marL="457200" lvl="0" indent="0" algn="l" rtl="0">
              <a:lnSpc>
                <a:spcPct val="100000"/>
              </a:lnSpc>
              <a:spcBef>
                <a:spcPts val="0"/>
              </a:spcBef>
              <a:spcAft>
                <a:spcPts val="0"/>
              </a:spcAft>
              <a:buSzPct val="80115"/>
              <a:buNone/>
            </a:pPr>
            <a:endParaRPr sz="5212" b="1" i="1">
              <a:solidFill>
                <a:srgbClr val="1155CC"/>
              </a:solidFill>
              <a:latin typeface="Corbel"/>
              <a:ea typeface="Corbel"/>
              <a:cs typeface="Corbel"/>
              <a:sym typeface="Corbel"/>
            </a:endParaRPr>
          </a:p>
          <a:p>
            <a:pPr marL="914400" lvl="0" indent="0" algn="l" rtl="0">
              <a:lnSpc>
                <a:spcPct val="100000"/>
              </a:lnSpc>
              <a:spcBef>
                <a:spcPts val="0"/>
              </a:spcBef>
              <a:spcAft>
                <a:spcPts val="0"/>
              </a:spcAft>
              <a:buSzPct val="80115"/>
              <a:buNone/>
            </a:pPr>
            <a:r>
              <a:rPr lang="en-US" sz="5212" b="1">
                <a:solidFill>
                  <a:srgbClr val="1155CC"/>
                </a:solidFill>
                <a:latin typeface="Corbel"/>
                <a:ea typeface="Corbel"/>
                <a:cs typeface="Corbel"/>
                <a:sym typeface="Corbel"/>
              </a:rPr>
              <a:t>Old Business</a:t>
            </a:r>
            <a:endParaRPr sz="5212" b="1">
              <a:solidFill>
                <a:srgbClr val="1155CC"/>
              </a:solidFill>
              <a:latin typeface="Corbel"/>
              <a:ea typeface="Corbel"/>
              <a:cs typeface="Corbel"/>
              <a:sym typeface="Corbel"/>
            </a:endParaRPr>
          </a:p>
          <a:p>
            <a:pPr marL="914400" lvl="0" indent="0" algn="l" rtl="0">
              <a:lnSpc>
                <a:spcPct val="100000"/>
              </a:lnSpc>
              <a:spcBef>
                <a:spcPts val="0"/>
              </a:spcBef>
              <a:spcAft>
                <a:spcPts val="0"/>
              </a:spcAft>
              <a:buSzPct val="80115"/>
              <a:buNone/>
            </a:pPr>
            <a:r>
              <a:rPr lang="en-US" sz="5212" b="1">
                <a:solidFill>
                  <a:srgbClr val="1155CC"/>
                </a:solidFill>
                <a:latin typeface="Corbel"/>
                <a:ea typeface="Corbel"/>
                <a:cs typeface="Corbel"/>
                <a:sym typeface="Corbel"/>
              </a:rPr>
              <a:t>New Business</a:t>
            </a:r>
            <a:endParaRPr sz="5212" b="1">
              <a:solidFill>
                <a:srgbClr val="1155CC"/>
              </a:solidFill>
              <a:latin typeface="Corbel"/>
              <a:ea typeface="Corbel"/>
              <a:cs typeface="Corbel"/>
              <a:sym typeface="Corbel"/>
            </a:endParaRPr>
          </a:p>
          <a:p>
            <a:pPr marL="742950" lvl="0" indent="171450" algn="l" rtl="0">
              <a:lnSpc>
                <a:spcPct val="100000"/>
              </a:lnSpc>
              <a:spcBef>
                <a:spcPts val="600"/>
              </a:spcBef>
              <a:spcAft>
                <a:spcPts val="0"/>
              </a:spcAft>
              <a:buClr>
                <a:srgbClr val="BA8E2C"/>
              </a:buClr>
              <a:buSzPct val="66751"/>
              <a:buNone/>
            </a:pPr>
            <a:r>
              <a:rPr lang="en-US" sz="5212" b="1">
                <a:solidFill>
                  <a:srgbClr val="1155CC"/>
                </a:solidFill>
                <a:latin typeface="Corbel"/>
                <a:ea typeface="Corbel"/>
                <a:cs typeface="Corbel"/>
                <a:sym typeface="Corbel"/>
              </a:rPr>
              <a:t>Personnel</a:t>
            </a:r>
            <a:endParaRPr sz="5212" b="1">
              <a:solidFill>
                <a:srgbClr val="1155CC"/>
              </a:solidFill>
              <a:latin typeface="Corbel"/>
              <a:ea typeface="Corbel"/>
              <a:cs typeface="Corbel"/>
              <a:sym typeface="Corbel"/>
            </a:endParaRPr>
          </a:p>
          <a:p>
            <a:pPr marL="742950" lvl="0" indent="171450" algn="l" rtl="0">
              <a:lnSpc>
                <a:spcPct val="100000"/>
              </a:lnSpc>
              <a:spcBef>
                <a:spcPts val="600"/>
              </a:spcBef>
              <a:spcAft>
                <a:spcPts val="0"/>
              </a:spcAft>
              <a:buClr>
                <a:srgbClr val="BA8E2C"/>
              </a:buClr>
              <a:buSzPct val="66751"/>
              <a:buNone/>
            </a:pPr>
            <a:r>
              <a:rPr lang="en-US" sz="5212" b="1">
                <a:solidFill>
                  <a:srgbClr val="1155CC"/>
                </a:solidFill>
                <a:latin typeface="Corbel"/>
                <a:ea typeface="Corbel"/>
                <a:cs typeface="Corbel"/>
                <a:sym typeface="Corbel"/>
              </a:rPr>
              <a:t>Opening sealed bids</a:t>
            </a:r>
            <a:endParaRPr sz="5212" b="1">
              <a:solidFill>
                <a:srgbClr val="1155CC"/>
              </a:solidFill>
              <a:latin typeface="Corbel"/>
              <a:ea typeface="Corbel"/>
              <a:cs typeface="Corbel"/>
              <a:sym typeface="Corbel"/>
            </a:endParaRPr>
          </a:p>
          <a:p>
            <a:pPr marL="742950" lvl="1" indent="0" algn="l" rtl="0">
              <a:lnSpc>
                <a:spcPct val="100000"/>
              </a:lnSpc>
              <a:spcBef>
                <a:spcPts val="600"/>
              </a:spcBef>
              <a:spcAft>
                <a:spcPts val="0"/>
              </a:spcAft>
              <a:buClr>
                <a:srgbClr val="BA8E2C"/>
              </a:buClr>
              <a:buSzPct val="72313"/>
              <a:buNone/>
            </a:pPr>
            <a:endParaRPr sz="5212" b="1">
              <a:solidFill>
                <a:srgbClr val="1155CC"/>
              </a:solidFill>
              <a:latin typeface="Corbel"/>
              <a:ea typeface="Corbel"/>
              <a:cs typeface="Corbel"/>
              <a:sym typeface="Corbel"/>
            </a:endParaRPr>
          </a:p>
          <a:p>
            <a:pPr marL="285750" lvl="0" indent="0" algn="l" rtl="0">
              <a:lnSpc>
                <a:spcPct val="100000"/>
              </a:lnSpc>
              <a:spcBef>
                <a:spcPts val="0"/>
              </a:spcBef>
              <a:spcAft>
                <a:spcPts val="0"/>
              </a:spcAft>
              <a:buClr>
                <a:srgbClr val="BA8E2C"/>
              </a:buClr>
              <a:buSzPct val="72313"/>
              <a:buNone/>
            </a:pPr>
            <a:r>
              <a:rPr lang="en-US" sz="5212">
                <a:solidFill>
                  <a:schemeClr val="dk1"/>
                </a:solidFill>
                <a:latin typeface="Corbel"/>
                <a:ea typeface="Corbel"/>
                <a:cs typeface="Corbel"/>
                <a:sym typeface="Corbel"/>
              </a:rPr>
              <a:t>	</a:t>
            </a:r>
            <a:r>
              <a:rPr lang="en-US" sz="5212" b="1">
                <a:solidFill>
                  <a:srgbClr val="1155CC"/>
                </a:solidFill>
                <a:latin typeface="Corbel"/>
                <a:ea typeface="Corbel"/>
                <a:cs typeface="Corbel"/>
                <a:sym typeface="Corbel"/>
              </a:rPr>
              <a:t>Instead, use ”f</a:t>
            </a:r>
            <a:r>
              <a:rPr lang="en-US" sz="5212" b="1" i="1">
                <a:solidFill>
                  <a:srgbClr val="1155CC"/>
                </a:solidFill>
                <a:latin typeface="Corbel"/>
                <a:ea typeface="Corbel"/>
                <a:cs typeface="Corbel"/>
                <a:sym typeface="Corbel"/>
              </a:rPr>
              <a:t>ill position of office manager</a:t>
            </a:r>
            <a:r>
              <a:rPr lang="en-US" sz="5212" b="1">
                <a:solidFill>
                  <a:srgbClr val="1155CC"/>
                </a:solidFill>
                <a:latin typeface="Corbel"/>
                <a:ea typeface="Corbel"/>
                <a:cs typeface="Corbel"/>
                <a:sym typeface="Corbel"/>
              </a:rPr>
              <a:t>,” or “‘</a:t>
            </a:r>
            <a:r>
              <a:rPr lang="en-US" sz="5212" b="1" i="1">
                <a:solidFill>
                  <a:srgbClr val="1155CC"/>
                </a:solidFill>
                <a:latin typeface="Corbel"/>
                <a:ea typeface="Corbel"/>
                <a:cs typeface="Corbel"/>
                <a:sym typeface="Corbel"/>
              </a:rPr>
              <a:t>open sealed bids for city hall roof repair project.”</a:t>
            </a:r>
            <a:endParaRPr sz="5212" b="1">
              <a:solidFill>
                <a:srgbClr val="1155CC"/>
              </a:solidFill>
              <a:latin typeface="Corbel"/>
              <a:ea typeface="Corbel"/>
              <a:cs typeface="Corbel"/>
              <a:sym typeface="Corbel"/>
            </a:endParaRPr>
          </a:p>
          <a:p>
            <a:pPr marL="285750" lvl="0" indent="0" algn="l" rtl="0">
              <a:lnSpc>
                <a:spcPct val="100000"/>
              </a:lnSpc>
              <a:spcBef>
                <a:spcPts val="0"/>
              </a:spcBef>
              <a:spcAft>
                <a:spcPts val="0"/>
              </a:spcAft>
              <a:buClr>
                <a:srgbClr val="BA8E2C"/>
              </a:buClr>
              <a:buSzPct val="83632"/>
              <a:buNone/>
            </a:pPr>
            <a:endParaRPr sz="4507" i="1"/>
          </a:p>
          <a:p>
            <a:pPr marL="742950" lvl="1" indent="0" algn="l" rtl="0">
              <a:lnSpc>
                <a:spcPct val="100000"/>
              </a:lnSpc>
              <a:spcBef>
                <a:spcPts val="0"/>
              </a:spcBef>
              <a:spcAft>
                <a:spcPts val="0"/>
              </a:spcAft>
              <a:buClr>
                <a:srgbClr val="D8B25C"/>
              </a:buClr>
              <a:buSzPct val="100484"/>
              <a:buNone/>
            </a:pPr>
            <a:endParaRPr sz="3750">
              <a:solidFill>
                <a:srgbClr val="000000"/>
              </a:solidFill>
            </a:endParaRPr>
          </a:p>
          <a:p>
            <a:pPr marL="285750" lvl="0" indent="0" algn="l" rtl="0">
              <a:lnSpc>
                <a:spcPct val="100000"/>
              </a:lnSpc>
              <a:spcBef>
                <a:spcPts val="0"/>
              </a:spcBef>
              <a:spcAft>
                <a:spcPts val="0"/>
              </a:spcAft>
              <a:buClr>
                <a:srgbClr val="BA8E2C"/>
              </a:buClr>
              <a:buSzPct val="193333"/>
              <a:buNone/>
            </a:pPr>
            <a:endParaRPr>
              <a:solidFill>
                <a:schemeClr val="dk1"/>
              </a:solidFill>
            </a:endParaRPr>
          </a:p>
        </p:txBody>
      </p:sp>
      <p:pic>
        <p:nvPicPr>
          <p:cNvPr id="722" name="Google Shape;722;p89" descr="decorative"/>
          <p:cNvPicPr preferRelativeResize="0"/>
          <p:nvPr/>
        </p:nvPicPr>
        <p:blipFill rotWithShape="1">
          <a:blip r:embed="rId3">
            <a:alphaModFix/>
          </a:blip>
          <a:srcRect/>
          <a:stretch/>
        </p:blipFill>
        <p:spPr>
          <a:xfrm>
            <a:off x="5964974" y="3120638"/>
            <a:ext cx="2650869" cy="1450496"/>
          </a:xfrm>
          <a:prstGeom prst="rect">
            <a:avLst/>
          </a:prstGeom>
          <a:noFill/>
          <a:ln>
            <a:noFill/>
          </a:ln>
        </p:spPr>
      </p:pic>
      <p:pic>
        <p:nvPicPr>
          <p:cNvPr id="723" name="Google Shape;723;p89" descr="decorative"/>
          <p:cNvPicPr preferRelativeResize="0"/>
          <p:nvPr/>
        </p:nvPicPr>
        <p:blipFill rotWithShape="1">
          <a:blip r:embed="rId4">
            <a:alphaModFix/>
          </a:blip>
          <a:srcRect/>
          <a:stretch/>
        </p:blipFill>
        <p:spPr>
          <a:xfrm>
            <a:off x="-12" y="-12"/>
            <a:ext cx="2037275" cy="18164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0"/>
          <p:cNvSpPr txBox="1">
            <a:spLocks noGrp="1"/>
          </p:cNvSpPr>
          <p:nvPr>
            <p:ph type="title"/>
          </p:nvPr>
        </p:nvSpPr>
        <p:spPr>
          <a:xfrm>
            <a:off x="1333500" y="45500"/>
            <a:ext cx="7200900" cy="1511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000" b="1">
                <a:solidFill>
                  <a:srgbClr val="1155CC"/>
                </a:solidFill>
                <a:latin typeface="Book Antiqua"/>
                <a:ea typeface="Book Antiqua"/>
                <a:cs typeface="Book Antiqua"/>
                <a:sym typeface="Book Antiqua"/>
              </a:rPr>
              <a:t>Meeting Agenda</a:t>
            </a:r>
            <a:endParaRPr sz="4000" b="1">
              <a:solidFill>
                <a:srgbClr val="1155CC"/>
              </a:solidFill>
              <a:latin typeface="Book Antiqua"/>
              <a:ea typeface="Book Antiqua"/>
              <a:cs typeface="Book Antiqua"/>
              <a:sym typeface="Book Antiqua"/>
            </a:endParaRPr>
          </a:p>
        </p:txBody>
      </p:sp>
      <p:sp>
        <p:nvSpPr>
          <p:cNvPr id="730" name="Google Shape;730;p90"/>
          <p:cNvSpPr txBox="1">
            <a:spLocks noGrp="1"/>
          </p:cNvSpPr>
          <p:nvPr>
            <p:ph type="body" idx="1"/>
          </p:nvPr>
        </p:nvSpPr>
        <p:spPr>
          <a:xfrm>
            <a:off x="536300" y="1556950"/>
            <a:ext cx="8169600" cy="5190000"/>
          </a:xfrm>
          <a:prstGeom prst="rect">
            <a:avLst/>
          </a:prstGeom>
          <a:noFill/>
          <a:ln>
            <a:noFill/>
          </a:ln>
        </p:spPr>
        <p:txBody>
          <a:bodyPr spcFirstLastPara="1" wrap="square" lIns="91425" tIns="45700" rIns="91425" bIns="45700" anchor="ctr" anchorCtr="0">
            <a:noAutofit/>
          </a:bodyPr>
          <a:lstStyle/>
          <a:p>
            <a:pPr marL="457200" lvl="0" indent="0" algn="l" rtl="0">
              <a:lnSpc>
                <a:spcPct val="100000"/>
              </a:lnSpc>
              <a:spcBef>
                <a:spcPts val="0"/>
              </a:spcBef>
              <a:spcAft>
                <a:spcPts val="0"/>
              </a:spcAft>
              <a:buSzPts val="2610"/>
              <a:buNone/>
            </a:pPr>
            <a:endParaRPr sz="4000"/>
          </a:p>
          <a:p>
            <a:pPr marL="457200" lvl="0" indent="0" algn="l" rtl="0">
              <a:lnSpc>
                <a:spcPct val="100000"/>
              </a:lnSpc>
              <a:spcBef>
                <a:spcPts val="0"/>
              </a:spcBef>
              <a:spcAft>
                <a:spcPts val="0"/>
              </a:spcAft>
              <a:buSzPts val="2610"/>
              <a:buNone/>
            </a:pPr>
            <a:endParaRPr sz="4000"/>
          </a:p>
          <a:p>
            <a:pPr marL="457200" lvl="0" indent="0" algn="l" rtl="0">
              <a:lnSpc>
                <a:spcPct val="100000"/>
              </a:lnSpc>
              <a:spcBef>
                <a:spcPts val="0"/>
              </a:spcBef>
              <a:spcAft>
                <a:spcPts val="0"/>
              </a:spcAft>
              <a:buSzPts val="2610"/>
              <a:buNone/>
            </a:pPr>
            <a:endParaRPr sz="4000" b="1">
              <a:solidFill>
                <a:srgbClr val="1155CC"/>
              </a:solidFill>
            </a:endParaRPr>
          </a:p>
          <a:p>
            <a:pPr marL="457200" lvl="0" indent="0" algn="l" rtl="0">
              <a:lnSpc>
                <a:spcPct val="100000"/>
              </a:lnSpc>
              <a:spcBef>
                <a:spcPts val="0"/>
              </a:spcBef>
              <a:spcAft>
                <a:spcPts val="0"/>
              </a:spcAft>
              <a:buSzPts val="2610"/>
              <a:buNone/>
            </a:pPr>
            <a:r>
              <a:rPr lang="en-US" sz="4000" b="1">
                <a:solidFill>
                  <a:srgbClr val="1155CC"/>
                </a:solidFill>
              </a:rPr>
              <a:t>Don’t take up       issues not on the agenda.          </a:t>
            </a:r>
            <a:endParaRPr sz="4000" b="1">
              <a:solidFill>
                <a:srgbClr val="1155CC"/>
              </a:solidFill>
            </a:endParaRPr>
          </a:p>
          <a:p>
            <a:pPr marL="457200" lvl="0" indent="0" algn="l" rtl="0">
              <a:lnSpc>
                <a:spcPct val="100000"/>
              </a:lnSpc>
              <a:spcBef>
                <a:spcPts val="0"/>
              </a:spcBef>
              <a:spcAft>
                <a:spcPts val="0"/>
              </a:spcAft>
              <a:buSzPts val="2610"/>
              <a:buNone/>
            </a:pPr>
            <a:endParaRPr sz="4000" b="1">
              <a:solidFill>
                <a:srgbClr val="1155CC"/>
              </a:solidFill>
            </a:endParaRPr>
          </a:p>
          <a:p>
            <a:pPr marL="457200" lvl="0" indent="0" algn="l" rtl="0">
              <a:lnSpc>
                <a:spcPct val="100000"/>
              </a:lnSpc>
              <a:spcBef>
                <a:spcPts val="0"/>
              </a:spcBef>
              <a:spcAft>
                <a:spcPts val="0"/>
              </a:spcAft>
              <a:buSzPts val="2610"/>
              <a:buNone/>
            </a:pPr>
            <a:endParaRPr sz="4000" b="1">
              <a:solidFill>
                <a:srgbClr val="1155CC"/>
              </a:solidFill>
            </a:endParaRPr>
          </a:p>
          <a:p>
            <a:pPr marL="457200" lvl="0" indent="0" algn="l" rtl="0">
              <a:lnSpc>
                <a:spcPct val="100000"/>
              </a:lnSpc>
              <a:spcBef>
                <a:spcPts val="0"/>
              </a:spcBef>
              <a:spcAft>
                <a:spcPts val="0"/>
              </a:spcAft>
              <a:buSzPts val="2610"/>
              <a:buNone/>
            </a:pPr>
            <a:r>
              <a:rPr lang="en-US" sz="4000" b="1">
                <a:solidFill>
                  <a:srgbClr val="1155CC"/>
                </a:solidFill>
              </a:rPr>
              <a:t>Hold them over for next agenda.</a:t>
            </a:r>
            <a:endParaRPr sz="4000" b="1">
              <a:solidFill>
                <a:srgbClr val="1155CC"/>
              </a:solidFill>
            </a:endParaRPr>
          </a:p>
          <a:p>
            <a:pPr marL="742950" lvl="1" indent="0" algn="l" rtl="0">
              <a:lnSpc>
                <a:spcPct val="100000"/>
              </a:lnSpc>
              <a:spcBef>
                <a:spcPts val="600"/>
              </a:spcBef>
              <a:spcAft>
                <a:spcPts val="0"/>
              </a:spcAft>
              <a:buClr>
                <a:schemeClr val="accent4"/>
              </a:buClr>
              <a:buSzPts val="2900"/>
              <a:buNone/>
            </a:pPr>
            <a:endParaRPr/>
          </a:p>
        </p:txBody>
      </p:sp>
      <p:pic>
        <p:nvPicPr>
          <p:cNvPr id="731" name="Google Shape;731;p90" descr="Stop sign"/>
          <p:cNvPicPr preferRelativeResize="0"/>
          <p:nvPr/>
        </p:nvPicPr>
        <p:blipFill rotWithShape="1">
          <a:blip r:embed="rId3">
            <a:alphaModFix/>
          </a:blip>
          <a:srcRect/>
          <a:stretch/>
        </p:blipFill>
        <p:spPr>
          <a:xfrm>
            <a:off x="3716250" y="1361825"/>
            <a:ext cx="2233275" cy="3657600"/>
          </a:xfrm>
          <a:prstGeom prst="rect">
            <a:avLst/>
          </a:prstGeom>
          <a:noFill/>
          <a:ln>
            <a:noFill/>
          </a:ln>
        </p:spPr>
      </p:pic>
      <p:pic>
        <p:nvPicPr>
          <p:cNvPr id="732" name="Google Shape;732;p90" descr="decorative"/>
          <p:cNvPicPr preferRelativeResize="0"/>
          <p:nvPr/>
        </p:nvPicPr>
        <p:blipFill rotWithShape="1">
          <a:blip r:embed="rId4">
            <a:alphaModFix/>
          </a:blip>
          <a:srcRect/>
          <a:stretch/>
        </p:blipFill>
        <p:spPr>
          <a:xfrm>
            <a:off x="-12" y="-12"/>
            <a:ext cx="2037275" cy="18164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91"/>
          <p:cNvSpPr txBox="1">
            <a:spLocks noGrp="1"/>
          </p:cNvSpPr>
          <p:nvPr>
            <p:ph type="title"/>
          </p:nvPr>
        </p:nvSpPr>
        <p:spPr>
          <a:xfrm>
            <a:off x="1895474" y="76200"/>
            <a:ext cx="65532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Corbel"/>
              <a:buNone/>
            </a:pPr>
            <a:r>
              <a:rPr lang="en-US" sz="4600" b="1" cap="none">
                <a:solidFill>
                  <a:srgbClr val="1155CC"/>
                </a:solidFill>
                <a:latin typeface="Book Antiqua"/>
                <a:ea typeface="Book Antiqua"/>
                <a:cs typeface="Book Antiqua"/>
                <a:sym typeface="Book Antiqua"/>
              </a:rPr>
              <a:t>Executive Session</a:t>
            </a:r>
            <a:endParaRPr sz="4600" b="1">
              <a:solidFill>
                <a:srgbClr val="1155CC"/>
              </a:solidFill>
              <a:latin typeface="Book Antiqua"/>
              <a:ea typeface="Book Antiqua"/>
              <a:cs typeface="Book Antiqua"/>
              <a:sym typeface="Book Antiqua"/>
            </a:endParaRPr>
          </a:p>
        </p:txBody>
      </p:sp>
      <p:sp>
        <p:nvSpPr>
          <p:cNvPr id="739" name="Google Shape;739;p91"/>
          <p:cNvSpPr txBox="1">
            <a:spLocks noGrp="1"/>
          </p:cNvSpPr>
          <p:nvPr>
            <p:ph type="body" idx="1"/>
          </p:nvPr>
        </p:nvSpPr>
        <p:spPr>
          <a:xfrm>
            <a:off x="346325" y="1816450"/>
            <a:ext cx="8102400" cy="4935600"/>
          </a:xfrm>
          <a:prstGeom prst="rect">
            <a:avLst/>
          </a:prstGeom>
          <a:noFill/>
          <a:ln>
            <a:noFill/>
          </a:ln>
        </p:spPr>
        <p:txBody>
          <a:bodyPr spcFirstLastPara="1" wrap="square" lIns="91425" tIns="45700" rIns="91425" bIns="45700" anchor="ctr" anchorCtr="0">
            <a:noAutofit/>
          </a:bodyPr>
          <a:lstStyle/>
          <a:p>
            <a:pPr marL="285750" lvl="0" indent="-259231" algn="l" rtl="0">
              <a:lnSpc>
                <a:spcPct val="120000"/>
              </a:lnSpc>
              <a:spcBef>
                <a:spcPts val="1125"/>
              </a:spcBef>
              <a:spcAft>
                <a:spcPts val="0"/>
              </a:spcAft>
              <a:buClr>
                <a:srgbClr val="1155CC"/>
              </a:buClr>
              <a:buSzPts val="3389"/>
              <a:buFont typeface="Corbel"/>
              <a:buChar char="•"/>
            </a:pPr>
            <a:r>
              <a:rPr lang="en-US" sz="2632" b="1">
                <a:solidFill>
                  <a:srgbClr val="1155CC"/>
                </a:solidFill>
                <a:latin typeface="Corbel"/>
                <a:ea typeface="Corbel"/>
                <a:cs typeface="Corbel"/>
                <a:sym typeface="Corbel"/>
              </a:rPr>
              <a:t>Only for reasons permitted by the OMA.</a:t>
            </a:r>
            <a:endParaRPr sz="1912" b="1">
              <a:solidFill>
                <a:srgbClr val="1155CC"/>
              </a:solidFill>
              <a:latin typeface="Corbel"/>
              <a:ea typeface="Corbel"/>
              <a:cs typeface="Corbel"/>
              <a:sym typeface="Corbel"/>
            </a:endParaRPr>
          </a:p>
          <a:p>
            <a:pPr marL="285750" lvl="0" indent="-259230" algn="l" rtl="0">
              <a:lnSpc>
                <a:spcPct val="120000"/>
              </a:lnSpc>
              <a:spcBef>
                <a:spcPts val="1125"/>
              </a:spcBef>
              <a:spcAft>
                <a:spcPts val="0"/>
              </a:spcAft>
              <a:buClr>
                <a:srgbClr val="1155CC"/>
              </a:buClr>
              <a:buSzPts val="3389"/>
              <a:buFont typeface="Corbel"/>
              <a:buChar char="•"/>
            </a:pPr>
            <a:r>
              <a:rPr lang="en-US" sz="2632" b="1">
                <a:solidFill>
                  <a:srgbClr val="1155CC"/>
                </a:solidFill>
                <a:latin typeface="Corbel"/>
                <a:ea typeface="Corbel"/>
                <a:cs typeface="Corbel"/>
                <a:sym typeface="Corbel"/>
              </a:rPr>
              <a:t>The agenda need not state “executive session,” but must identify the item being taken up.  [Hiring new executive director]</a:t>
            </a:r>
            <a:endParaRPr sz="2632" b="1">
              <a:solidFill>
                <a:srgbClr val="1155CC"/>
              </a:solidFill>
              <a:latin typeface="Corbel"/>
              <a:ea typeface="Corbel"/>
              <a:cs typeface="Corbel"/>
              <a:sym typeface="Corbel"/>
            </a:endParaRPr>
          </a:p>
          <a:p>
            <a:pPr marL="285750" lvl="0" indent="-259231" algn="l" rtl="0">
              <a:lnSpc>
                <a:spcPct val="120000"/>
              </a:lnSpc>
              <a:spcBef>
                <a:spcPts val="1125"/>
              </a:spcBef>
              <a:spcAft>
                <a:spcPts val="0"/>
              </a:spcAft>
              <a:buClr>
                <a:srgbClr val="1155CC"/>
              </a:buClr>
              <a:buSzPts val="3389"/>
              <a:buFont typeface="Corbel"/>
              <a:buChar char="•"/>
            </a:pPr>
            <a:r>
              <a:rPr lang="en-US" sz="2632" b="1">
                <a:solidFill>
                  <a:srgbClr val="1155CC"/>
                </a:solidFill>
                <a:latin typeface="Corbel"/>
                <a:ea typeface="Corbel"/>
                <a:cs typeface="Corbel"/>
                <a:sym typeface="Corbel"/>
              </a:rPr>
              <a:t>The motion to go into executive session must identify the reason for entering the session.</a:t>
            </a:r>
            <a:endParaRPr sz="1912" b="1">
              <a:solidFill>
                <a:srgbClr val="1155CC"/>
              </a:solidFill>
              <a:latin typeface="Corbel"/>
              <a:ea typeface="Corbel"/>
              <a:cs typeface="Corbel"/>
              <a:sym typeface="Corbel"/>
            </a:endParaRPr>
          </a:p>
          <a:p>
            <a:pPr marL="285750" lvl="0" indent="-259231" algn="l" rtl="0">
              <a:lnSpc>
                <a:spcPct val="120000"/>
              </a:lnSpc>
              <a:spcBef>
                <a:spcPts val="1125"/>
              </a:spcBef>
              <a:spcAft>
                <a:spcPts val="0"/>
              </a:spcAft>
              <a:buClr>
                <a:srgbClr val="1155CC"/>
              </a:buClr>
              <a:buSzPts val="3389"/>
              <a:buFont typeface="Corbel"/>
              <a:buChar char="•"/>
            </a:pPr>
            <a:r>
              <a:rPr lang="en-US" sz="2632" b="1">
                <a:solidFill>
                  <a:srgbClr val="1155CC"/>
                </a:solidFill>
                <a:latin typeface="Corbel"/>
                <a:ea typeface="Corbel"/>
                <a:cs typeface="Corbel"/>
                <a:sym typeface="Corbel"/>
              </a:rPr>
              <a:t>Vote must be made in public (except for student matters).</a:t>
            </a:r>
            <a:endParaRPr sz="2632" b="1">
              <a:solidFill>
                <a:srgbClr val="1155CC"/>
              </a:solidFill>
              <a:latin typeface="Corbel"/>
              <a:ea typeface="Corbel"/>
              <a:cs typeface="Corbel"/>
              <a:sym typeface="Corbel"/>
            </a:endParaRPr>
          </a:p>
        </p:txBody>
      </p:sp>
      <p:sp>
        <p:nvSpPr>
          <p:cNvPr id="740" name="Google Shape;740;p91"/>
          <p:cNvSpPr txBox="1"/>
          <p:nvPr/>
        </p:nvSpPr>
        <p:spPr>
          <a:xfrm>
            <a:off x="1514475" y="1055539"/>
            <a:ext cx="7315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sng" strike="noStrike" cap="none">
                <a:solidFill>
                  <a:srgbClr val="7F6000"/>
                </a:solidFill>
                <a:latin typeface="Corbel"/>
                <a:ea typeface="Corbel"/>
                <a:cs typeface="Corbel"/>
                <a:sym typeface="Corbel"/>
                <a:hlinkClick r:id="rId3">
                  <a:extLst>
                    <a:ext uri="{A12FA001-AC4F-418D-AE19-62706E023703}">
                      <ahyp:hlinkClr xmlns:ahyp="http://schemas.microsoft.com/office/drawing/2018/hyperlinkcolor" val="tx"/>
                    </a:ext>
                  </a:extLst>
                </a:hlinkClick>
              </a:rPr>
              <a:t>W.Va. Code § 6-9A-4</a:t>
            </a:r>
            <a:endParaRPr sz="1400" b="0" i="0" u="none" strike="noStrike" cap="none">
              <a:solidFill>
                <a:srgbClr val="7F6000"/>
              </a:solidFill>
              <a:latin typeface="Arial"/>
              <a:ea typeface="Arial"/>
              <a:cs typeface="Arial"/>
              <a:sym typeface="Arial"/>
            </a:endParaRPr>
          </a:p>
        </p:txBody>
      </p:sp>
      <p:pic>
        <p:nvPicPr>
          <p:cNvPr id="741" name="Google Shape;741;p91" descr="decorative"/>
          <p:cNvPicPr preferRelativeResize="0"/>
          <p:nvPr/>
        </p:nvPicPr>
        <p:blipFill rotWithShape="1">
          <a:blip r:embed="rId4">
            <a:alphaModFix/>
          </a:blip>
          <a:srcRect/>
          <a:stretch/>
        </p:blipFill>
        <p:spPr>
          <a:xfrm>
            <a:off x="-12" y="-12"/>
            <a:ext cx="2037275" cy="18164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2"/>
          <p:cNvSpPr txBox="1">
            <a:spLocks noGrp="1"/>
          </p:cNvSpPr>
          <p:nvPr>
            <p:ph type="title"/>
          </p:nvPr>
        </p:nvSpPr>
        <p:spPr>
          <a:xfrm>
            <a:off x="1752550" y="173075"/>
            <a:ext cx="7225800" cy="1816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6000"/>
              <a:buFont typeface="Corbel"/>
              <a:buNone/>
            </a:pPr>
            <a:endParaRPr sz="4500" b="1">
              <a:solidFill>
                <a:srgbClr val="1155CC"/>
              </a:solidFill>
            </a:endParaRPr>
          </a:p>
          <a:p>
            <a:pPr marL="0" lvl="0" indent="0" algn="ctr" rtl="0">
              <a:lnSpc>
                <a:spcPct val="100000"/>
              </a:lnSpc>
              <a:spcBef>
                <a:spcPts val="0"/>
              </a:spcBef>
              <a:spcAft>
                <a:spcPts val="0"/>
              </a:spcAft>
              <a:buClr>
                <a:srgbClr val="345D7E"/>
              </a:buClr>
              <a:buSzPts val="6000"/>
              <a:buFont typeface="Corbel"/>
              <a:buNone/>
            </a:pPr>
            <a:r>
              <a:rPr lang="en-US" sz="4800" b="1">
                <a:solidFill>
                  <a:srgbClr val="1155CC"/>
                </a:solidFill>
                <a:latin typeface="Book Antiqua"/>
                <a:ea typeface="Book Antiqua"/>
                <a:cs typeface="Book Antiqua"/>
                <a:sym typeface="Book Antiqua"/>
              </a:rPr>
              <a:t>Executive Session</a:t>
            </a:r>
            <a:br>
              <a:rPr lang="en-US" sz="4800" b="1">
                <a:solidFill>
                  <a:srgbClr val="1155CC"/>
                </a:solidFill>
                <a:latin typeface="Book Antiqua"/>
                <a:ea typeface="Book Antiqua"/>
                <a:cs typeface="Book Antiqua"/>
                <a:sym typeface="Book Antiqua"/>
              </a:rPr>
            </a:br>
            <a:r>
              <a:rPr lang="en-US" sz="4800" b="1">
                <a:solidFill>
                  <a:srgbClr val="1155CC"/>
                </a:solidFill>
                <a:latin typeface="Book Antiqua"/>
                <a:ea typeface="Book Antiqua"/>
                <a:cs typeface="Book Antiqua"/>
                <a:sym typeface="Book Antiqua"/>
              </a:rPr>
              <a:t>Reasons </a:t>
            </a:r>
            <a:endParaRPr sz="4800" b="1">
              <a:solidFill>
                <a:srgbClr val="1155CC"/>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6000"/>
              <a:buFont typeface="Corbel"/>
              <a:buNone/>
            </a:pPr>
            <a:r>
              <a:rPr lang="en-US" sz="3160" b="1">
                <a:solidFill>
                  <a:srgbClr val="1155CC"/>
                </a:solidFill>
                <a:latin typeface="Book Antiqua"/>
                <a:ea typeface="Book Antiqua"/>
                <a:cs typeface="Book Antiqua"/>
                <a:sym typeface="Book Antiqua"/>
              </a:rPr>
              <a:t>W.  Va. Code § 6-9A-4 </a:t>
            </a:r>
            <a:r>
              <a:rPr lang="en-US" sz="4600" b="1">
                <a:solidFill>
                  <a:srgbClr val="1155CC"/>
                </a:solidFill>
                <a:latin typeface="Book Antiqua"/>
                <a:ea typeface="Book Antiqua"/>
                <a:cs typeface="Book Antiqua"/>
                <a:sym typeface="Book Antiqua"/>
              </a:rPr>
              <a:t> </a:t>
            </a:r>
            <a:br>
              <a:rPr lang="en-US" sz="4600">
                <a:solidFill>
                  <a:srgbClr val="345D7E"/>
                </a:solidFill>
                <a:latin typeface="Book Antiqua"/>
                <a:ea typeface="Book Antiqua"/>
                <a:cs typeface="Book Antiqua"/>
                <a:sym typeface="Book Antiqua"/>
              </a:rPr>
            </a:br>
            <a:endParaRPr sz="3160">
              <a:solidFill>
                <a:srgbClr val="345D7E"/>
              </a:solidFill>
              <a:latin typeface="Book Antiqua"/>
              <a:ea typeface="Book Antiqua"/>
              <a:cs typeface="Book Antiqua"/>
              <a:sym typeface="Book Antiqua"/>
            </a:endParaRPr>
          </a:p>
        </p:txBody>
      </p:sp>
      <p:sp>
        <p:nvSpPr>
          <p:cNvPr id="748" name="Google Shape;748;p92"/>
          <p:cNvSpPr txBox="1">
            <a:spLocks noGrp="1"/>
          </p:cNvSpPr>
          <p:nvPr>
            <p:ph type="body" idx="1"/>
          </p:nvPr>
        </p:nvSpPr>
        <p:spPr>
          <a:xfrm>
            <a:off x="0" y="1720975"/>
            <a:ext cx="8242800" cy="5580300"/>
          </a:xfrm>
          <a:prstGeom prst="rect">
            <a:avLst/>
          </a:prstGeom>
          <a:noFill/>
          <a:ln>
            <a:noFill/>
          </a:ln>
        </p:spPr>
        <p:txBody>
          <a:bodyPr spcFirstLastPara="1" wrap="square" lIns="91425" tIns="45700" rIns="91425" bIns="45700" anchor="ctr" anchorCtr="0">
            <a:normAutofit/>
          </a:bodyPr>
          <a:lstStyle/>
          <a:p>
            <a:pPr marL="285750" lvl="0" indent="-248920" algn="l" rtl="0">
              <a:lnSpc>
                <a:spcPct val="100000"/>
              </a:lnSpc>
              <a:spcBef>
                <a:spcPts val="0"/>
              </a:spcBef>
              <a:spcAft>
                <a:spcPts val="0"/>
              </a:spcAft>
              <a:buClr>
                <a:srgbClr val="1155CC"/>
              </a:buClr>
              <a:buSzPts val="2900"/>
              <a:buFont typeface="Corbel"/>
              <a:buChar char="•"/>
            </a:pPr>
            <a:r>
              <a:rPr lang="en-US" sz="2300" b="1">
                <a:solidFill>
                  <a:srgbClr val="1155CC"/>
                </a:solidFill>
                <a:latin typeface="Corbel"/>
                <a:ea typeface="Corbel"/>
                <a:cs typeface="Corbel"/>
                <a:sym typeface="Corbel"/>
              </a:rPr>
              <a:t>Personnel matters of a particular public official or employee.  But must vote in public and announce employee’s name. OMAO 99-10 </a:t>
            </a:r>
            <a:endParaRPr sz="2300" b="1">
              <a:solidFill>
                <a:srgbClr val="1155CC"/>
              </a:solidFill>
              <a:latin typeface="Corbel"/>
              <a:ea typeface="Corbel"/>
              <a:cs typeface="Corbel"/>
              <a:sym typeface="Corbel"/>
            </a:endParaRPr>
          </a:p>
          <a:p>
            <a:pPr marL="285750" lvl="0" indent="-248920" algn="l" rtl="0">
              <a:lnSpc>
                <a:spcPct val="100000"/>
              </a:lnSpc>
              <a:spcBef>
                <a:spcPts val="1080"/>
              </a:spcBef>
              <a:spcAft>
                <a:spcPts val="0"/>
              </a:spcAft>
              <a:buClr>
                <a:srgbClr val="1155CC"/>
              </a:buClr>
              <a:buSzPts val="2900"/>
              <a:buFont typeface="Corbel"/>
              <a:buChar char="•"/>
            </a:pPr>
            <a:r>
              <a:rPr lang="en-US" sz="2300" b="1">
                <a:solidFill>
                  <a:srgbClr val="1155CC"/>
                </a:solidFill>
                <a:latin typeface="Corbel"/>
                <a:ea typeface="Corbel"/>
                <a:cs typeface="Corbel"/>
                <a:sym typeface="Corbel"/>
              </a:rPr>
              <a:t>Involving commercial competition, which if made public, might adversely affect a public financial or other interest </a:t>
            </a:r>
            <a:endParaRPr sz="2300" b="1">
              <a:solidFill>
                <a:srgbClr val="1155CC"/>
              </a:solidFill>
              <a:latin typeface="Corbel"/>
              <a:ea typeface="Corbel"/>
              <a:cs typeface="Corbel"/>
              <a:sym typeface="Corbel"/>
            </a:endParaRPr>
          </a:p>
          <a:p>
            <a:pPr marL="285750" lvl="0" indent="-248920" algn="l" rtl="0">
              <a:lnSpc>
                <a:spcPct val="100000"/>
              </a:lnSpc>
              <a:spcBef>
                <a:spcPts val="1080"/>
              </a:spcBef>
              <a:spcAft>
                <a:spcPts val="0"/>
              </a:spcAft>
              <a:buClr>
                <a:srgbClr val="1155CC"/>
              </a:buClr>
              <a:buSzPts val="2900"/>
              <a:buFont typeface="Corbel"/>
              <a:buChar char="•"/>
            </a:pPr>
            <a:r>
              <a:rPr lang="en-US" sz="2300" b="1">
                <a:solidFill>
                  <a:srgbClr val="1155CC"/>
                </a:solidFill>
                <a:latin typeface="Corbel"/>
                <a:ea typeface="Corbel"/>
                <a:cs typeface="Corbel"/>
                <a:sym typeface="Corbel"/>
              </a:rPr>
              <a:t>Confidential - by express provision of federal law or state statute or rule of court</a:t>
            </a:r>
            <a:endParaRPr sz="2300" b="1">
              <a:solidFill>
                <a:srgbClr val="1155CC"/>
              </a:solidFill>
              <a:latin typeface="Corbel"/>
              <a:ea typeface="Corbel"/>
              <a:cs typeface="Corbel"/>
              <a:sym typeface="Corbel"/>
            </a:endParaRPr>
          </a:p>
          <a:p>
            <a:pPr marL="285750" lvl="0" indent="-248920" algn="l" rtl="0">
              <a:lnSpc>
                <a:spcPct val="100000"/>
              </a:lnSpc>
              <a:spcBef>
                <a:spcPts val="1080"/>
              </a:spcBef>
              <a:spcAft>
                <a:spcPts val="0"/>
              </a:spcAft>
              <a:buClr>
                <a:srgbClr val="1155CC"/>
              </a:buClr>
              <a:buSzPts val="2900"/>
              <a:buFont typeface="Corbel"/>
              <a:buChar char="•"/>
            </a:pPr>
            <a:r>
              <a:rPr lang="en-US" sz="2300" b="1">
                <a:solidFill>
                  <a:srgbClr val="1155CC"/>
                </a:solidFill>
                <a:latin typeface="Corbel"/>
                <a:ea typeface="Corbel"/>
                <a:cs typeface="Corbel"/>
                <a:sym typeface="Corbel"/>
              </a:rPr>
              <a:t>Student disciplining, suspension or expulsion in a public school or public college or university, unless the student requests an open meeting</a:t>
            </a:r>
            <a:endParaRPr sz="2300" b="1">
              <a:solidFill>
                <a:srgbClr val="1155CC"/>
              </a:solidFill>
              <a:latin typeface="Corbel"/>
              <a:ea typeface="Corbel"/>
              <a:cs typeface="Corbel"/>
              <a:sym typeface="Corbel"/>
            </a:endParaRPr>
          </a:p>
          <a:p>
            <a:pPr marL="457200" lvl="0" indent="0" algn="l" rtl="0">
              <a:lnSpc>
                <a:spcPct val="100000"/>
              </a:lnSpc>
              <a:spcBef>
                <a:spcPts val="1080"/>
              </a:spcBef>
              <a:spcAft>
                <a:spcPts val="0"/>
              </a:spcAft>
              <a:buSzPts val="2610"/>
              <a:buNone/>
            </a:pPr>
            <a:endParaRPr sz="2800" b="1">
              <a:solidFill>
                <a:srgbClr val="1155CC"/>
              </a:solidFill>
              <a:latin typeface="Corbel"/>
              <a:ea typeface="Corbel"/>
              <a:cs typeface="Corbel"/>
              <a:sym typeface="Corbel"/>
            </a:endParaRPr>
          </a:p>
        </p:txBody>
      </p:sp>
      <p:pic>
        <p:nvPicPr>
          <p:cNvPr id="749" name="Google Shape;749;p92" descr="decorative"/>
          <p:cNvPicPr preferRelativeResize="0"/>
          <p:nvPr/>
        </p:nvPicPr>
        <p:blipFill rotWithShape="1">
          <a:blip r:embed="rId3">
            <a:alphaModFix/>
          </a:blip>
          <a:srcRect/>
          <a:stretch/>
        </p:blipFill>
        <p:spPr>
          <a:xfrm>
            <a:off x="-12" y="13"/>
            <a:ext cx="2037275" cy="1816450"/>
          </a:xfrm>
          <a:prstGeom prst="rect">
            <a:avLst/>
          </a:prstGeom>
          <a:noFill/>
          <a:ln>
            <a:noFill/>
          </a:ln>
        </p:spPr>
      </p:pic>
      <p:pic>
        <p:nvPicPr>
          <p:cNvPr id="750" name="Google Shape;750;p92" descr="decorative" title="a man wearing a black jacket and a plaid shirt is standing in a room . (Provided by Tenor)"/>
          <p:cNvPicPr preferRelativeResize="0"/>
          <p:nvPr/>
        </p:nvPicPr>
        <p:blipFill rotWithShape="1">
          <a:blip r:embed="rId4">
            <a:alphaModFix amt="50000"/>
          </a:blip>
          <a:srcRect/>
          <a:stretch/>
        </p:blipFill>
        <p:spPr>
          <a:xfrm>
            <a:off x="7620000" y="2897725"/>
            <a:ext cx="1524000" cy="20002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755"/>
        <p:cNvGrpSpPr/>
        <p:nvPr/>
      </p:nvGrpSpPr>
      <p:grpSpPr>
        <a:xfrm>
          <a:off x="0" y="0"/>
          <a:ext cx="0" cy="0"/>
          <a:chOff x="0" y="0"/>
          <a:chExt cx="0" cy="0"/>
        </a:xfrm>
      </p:grpSpPr>
      <p:sp>
        <p:nvSpPr>
          <p:cNvPr id="756" name="Google Shape;756;p93"/>
          <p:cNvSpPr txBox="1">
            <a:spLocks noGrp="1"/>
          </p:cNvSpPr>
          <p:nvPr>
            <p:ph type="title"/>
          </p:nvPr>
        </p:nvSpPr>
        <p:spPr>
          <a:xfrm>
            <a:off x="1752550" y="173075"/>
            <a:ext cx="7225800" cy="1816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6000"/>
              <a:buFont typeface="Corbel"/>
              <a:buNone/>
            </a:pPr>
            <a:endParaRPr sz="4500" b="1">
              <a:solidFill>
                <a:srgbClr val="1155CC"/>
              </a:solidFill>
            </a:endParaRPr>
          </a:p>
          <a:p>
            <a:pPr marL="0" lvl="0" indent="0" algn="ctr" rtl="0">
              <a:lnSpc>
                <a:spcPct val="100000"/>
              </a:lnSpc>
              <a:spcBef>
                <a:spcPts val="0"/>
              </a:spcBef>
              <a:spcAft>
                <a:spcPts val="0"/>
              </a:spcAft>
              <a:buClr>
                <a:srgbClr val="345D7E"/>
              </a:buClr>
              <a:buSzPts val="6000"/>
              <a:buFont typeface="Corbel"/>
              <a:buNone/>
            </a:pPr>
            <a:r>
              <a:rPr lang="en-US" sz="4800" b="1">
                <a:solidFill>
                  <a:srgbClr val="1155CC"/>
                </a:solidFill>
                <a:latin typeface="Book Antiqua"/>
                <a:ea typeface="Book Antiqua"/>
                <a:cs typeface="Book Antiqua"/>
                <a:sym typeface="Book Antiqua"/>
              </a:rPr>
              <a:t>Executive Session</a:t>
            </a:r>
            <a:br>
              <a:rPr lang="en-US" sz="4800" b="1">
                <a:solidFill>
                  <a:srgbClr val="1155CC"/>
                </a:solidFill>
                <a:latin typeface="Book Antiqua"/>
                <a:ea typeface="Book Antiqua"/>
                <a:cs typeface="Book Antiqua"/>
                <a:sym typeface="Book Antiqua"/>
              </a:rPr>
            </a:br>
            <a:r>
              <a:rPr lang="en-US" sz="4800" b="1">
                <a:solidFill>
                  <a:srgbClr val="1155CC"/>
                </a:solidFill>
                <a:latin typeface="Book Antiqua"/>
                <a:ea typeface="Book Antiqua"/>
                <a:cs typeface="Book Antiqua"/>
                <a:sym typeface="Book Antiqua"/>
              </a:rPr>
              <a:t>Reasons </a:t>
            </a:r>
            <a:endParaRPr sz="4800" b="1">
              <a:solidFill>
                <a:srgbClr val="1155CC"/>
              </a:solidFill>
              <a:latin typeface="Book Antiqua"/>
              <a:ea typeface="Book Antiqua"/>
              <a:cs typeface="Book Antiqua"/>
              <a:sym typeface="Book Antiqua"/>
            </a:endParaRPr>
          </a:p>
          <a:p>
            <a:pPr marL="0" lvl="0" indent="0" algn="ctr" rtl="0">
              <a:lnSpc>
                <a:spcPct val="100000"/>
              </a:lnSpc>
              <a:spcBef>
                <a:spcPts val="0"/>
              </a:spcBef>
              <a:spcAft>
                <a:spcPts val="0"/>
              </a:spcAft>
              <a:buClr>
                <a:srgbClr val="345D7E"/>
              </a:buClr>
              <a:buSzPts val="6000"/>
              <a:buFont typeface="Corbel"/>
              <a:buNone/>
            </a:pPr>
            <a:r>
              <a:rPr lang="en-US" sz="3160" b="1">
                <a:solidFill>
                  <a:srgbClr val="1155CC"/>
                </a:solidFill>
                <a:latin typeface="Book Antiqua"/>
                <a:ea typeface="Book Antiqua"/>
                <a:cs typeface="Book Antiqua"/>
                <a:sym typeface="Book Antiqua"/>
              </a:rPr>
              <a:t>W.  Va. Code § 6-9A-4 </a:t>
            </a:r>
            <a:r>
              <a:rPr lang="en-US" sz="4600" b="1">
                <a:solidFill>
                  <a:srgbClr val="1155CC"/>
                </a:solidFill>
                <a:latin typeface="Book Antiqua"/>
                <a:ea typeface="Book Antiqua"/>
                <a:cs typeface="Book Antiqua"/>
                <a:sym typeface="Book Antiqua"/>
              </a:rPr>
              <a:t> </a:t>
            </a:r>
            <a:br>
              <a:rPr lang="en-US" sz="4600">
                <a:solidFill>
                  <a:srgbClr val="345D7E"/>
                </a:solidFill>
                <a:latin typeface="Book Antiqua"/>
                <a:ea typeface="Book Antiqua"/>
                <a:cs typeface="Book Antiqua"/>
                <a:sym typeface="Book Antiqua"/>
              </a:rPr>
            </a:br>
            <a:endParaRPr sz="3160">
              <a:solidFill>
                <a:srgbClr val="345D7E"/>
              </a:solidFill>
              <a:latin typeface="Book Antiqua"/>
              <a:ea typeface="Book Antiqua"/>
              <a:cs typeface="Book Antiqua"/>
              <a:sym typeface="Book Antiqua"/>
            </a:endParaRPr>
          </a:p>
        </p:txBody>
      </p:sp>
      <p:sp>
        <p:nvSpPr>
          <p:cNvPr id="757" name="Google Shape;757;p93"/>
          <p:cNvSpPr txBox="1">
            <a:spLocks noGrp="1"/>
          </p:cNvSpPr>
          <p:nvPr>
            <p:ph type="body" idx="1"/>
          </p:nvPr>
        </p:nvSpPr>
        <p:spPr>
          <a:xfrm>
            <a:off x="0" y="1720975"/>
            <a:ext cx="8242800" cy="5580300"/>
          </a:xfrm>
          <a:prstGeom prst="rect">
            <a:avLst/>
          </a:prstGeom>
          <a:noFill/>
          <a:ln>
            <a:noFill/>
          </a:ln>
        </p:spPr>
        <p:txBody>
          <a:bodyPr spcFirstLastPara="1" wrap="square" lIns="91425" tIns="45700" rIns="91425" bIns="45700" anchor="ctr" anchorCtr="0">
            <a:normAutofit/>
          </a:bodyPr>
          <a:lstStyle/>
          <a:p>
            <a:pPr marL="457200" lvl="0" indent="0" algn="l" rtl="0">
              <a:lnSpc>
                <a:spcPct val="100000"/>
              </a:lnSpc>
              <a:spcBef>
                <a:spcPts val="1080"/>
              </a:spcBef>
              <a:spcAft>
                <a:spcPts val="0"/>
              </a:spcAft>
              <a:buNone/>
            </a:pPr>
            <a:r>
              <a:rPr lang="en-US" sz="2400" b="1">
                <a:solidFill>
                  <a:srgbClr val="0563C1"/>
                </a:solidFill>
                <a:highlight>
                  <a:srgbClr val="FFFFFF"/>
                </a:highlight>
                <a:latin typeface="Roboto"/>
                <a:ea typeface="Roboto"/>
                <a:cs typeface="Roboto"/>
                <a:sym typeface="Roboto"/>
              </a:rPr>
              <a:t>(4) To issue, effect, deny, suspend or revoke a </a:t>
            </a:r>
            <a:r>
              <a:rPr lang="en-US" sz="2400" b="1">
                <a:solidFill>
                  <a:srgbClr val="0563C1"/>
                </a:solidFill>
                <a:highlight>
                  <a:schemeClr val="accent6"/>
                </a:highlight>
                <a:latin typeface="Roboto"/>
                <a:ea typeface="Roboto"/>
                <a:cs typeface="Roboto"/>
                <a:sym typeface="Roboto"/>
              </a:rPr>
              <a:t>license,</a:t>
            </a:r>
            <a:r>
              <a:rPr lang="en-US" sz="2400" b="1">
                <a:solidFill>
                  <a:srgbClr val="0563C1"/>
                </a:solidFill>
                <a:highlight>
                  <a:srgbClr val="FFFFFF"/>
                </a:highlight>
                <a:latin typeface="Roboto"/>
                <a:ea typeface="Roboto"/>
                <a:cs typeface="Roboto"/>
                <a:sym typeface="Roboto"/>
              </a:rPr>
              <a:t> certificate or registration under the laws of this state or any political subdivision, unless the person seeking the license, certificate or registration or whose license, certificate or registration was denied, suspended or revoked requests an open meeting;</a:t>
            </a:r>
            <a:endParaRPr sz="2400" b="1">
              <a:solidFill>
                <a:srgbClr val="0563C1"/>
              </a:solidFill>
              <a:latin typeface="Corbel"/>
              <a:ea typeface="Corbel"/>
              <a:cs typeface="Corbel"/>
              <a:sym typeface="Corbel"/>
            </a:endParaRPr>
          </a:p>
          <a:p>
            <a:pPr marL="457200" lvl="0" indent="0" algn="l" rtl="0">
              <a:lnSpc>
                <a:spcPct val="100000"/>
              </a:lnSpc>
              <a:spcBef>
                <a:spcPts val="1080"/>
              </a:spcBef>
              <a:spcAft>
                <a:spcPts val="0"/>
              </a:spcAft>
              <a:buSzPts val="2610"/>
              <a:buNone/>
            </a:pPr>
            <a:endParaRPr sz="2800" b="1">
              <a:solidFill>
                <a:srgbClr val="0563C1"/>
              </a:solidFill>
              <a:latin typeface="Corbel"/>
              <a:ea typeface="Corbel"/>
              <a:cs typeface="Corbel"/>
              <a:sym typeface="Corbel"/>
            </a:endParaRPr>
          </a:p>
        </p:txBody>
      </p:sp>
      <p:pic>
        <p:nvPicPr>
          <p:cNvPr id="758" name="Google Shape;758;p93" descr="decorative"/>
          <p:cNvPicPr preferRelativeResize="0"/>
          <p:nvPr/>
        </p:nvPicPr>
        <p:blipFill rotWithShape="1">
          <a:blip r:embed="rId3">
            <a:alphaModFix/>
          </a:blip>
          <a:srcRect/>
          <a:stretch/>
        </p:blipFill>
        <p:spPr>
          <a:xfrm>
            <a:off x="-12" y="13"/>
            <a:ext cx="2037275" cy="18164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763"/>
        <p:cNvGrpSpPr/>
        <p:nvPr/>
      </p:nvGrpSpPr>
      <p:grpSpPr>
        <a:xfrm>
          <a:off x="0" y="0"/>
          <a:ext cx="0" cy="0"/>
          <a:chOff x="0" y="0"/>
          <a:chExt cx="0" cy="0"/>
        </a:xfrm>
      </p:grpSpPr>
      <p:sp>
        <p:nvSpPr>
          <p:cNvPr id="764" name="Google Shape;764;p94"/>
          <p:cNvSpPr txBox="1">
            <a:spLocks noGrp="1"/>
          </p:cNvSpPr>
          <p:nvPr>
            <p:ph type="title"/>
          </p:nvPr>
        </p:nvSpPr>
        <p:spPr>
          <a:xfrm>
            <a:off x="574675" y="304800"/>
            <a:ext cx="8001000" cy="1215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6000"/>
              <a:buFont typeface="Corbel"/>
              <a:buNone/>
            </a:pPr>
            <a:r>
              <a:rPr lang="en-US" sz="4500" b="1">
                <a:solidFill>
                  <a:srgbClr val="1155CC"/>
                </a:solidFill>
              </a:rPr>
              <a:t>    Executive Session</a:t>
            </a:r>
            <a:br>
              <a:rPr lang="en-US" sz="4500" b="1">
                <a:solidFill>
                  <a:srgbClr val="1155CC"/>
                </a:solidFill>
              </a:rPr>
            </a:br>
            <a:r>
              <a:rPr lang="en-US" sz="4500" b="1">
                <a:solidFill>
                  <a:srgbClr val="1155CC"/>
                </a:solidFill>
              </a:rPr>
              <a:t>Reasons </a:t>
            </a:r>
            <a:endParaRPr sz="3060">
              <a:solidFill>
                <a:srgbClr val="345D7E"/>
              </a:solidFill>
            </a:endParaRPr>
          </a:p>
        </p:txBody>
      </p:sp>
      <p:sp>
        <p:nvSpPr>
          <p:cNvPr id="765" name="Google Shape;765;p94"/>
          <p:cNvSpPr txBox="1"/>
          <p:nvPr/>
        </p:nvSpPr>
        <p:spPr>
          <a:xfrm>
            <a:off x="757850" y="1927775"/>
            <a:ext cx="7628400" cy="47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rgbClr val="1155CC"/>
                </a:solidFill>
                <a:latin typeface="Corbel"/>
                <a:ea typeface="Corbel"/>
                <a:cs typeface="Corbel"/>
                <a:sym typeface="Corbel"/>
              </a:rPr>
              <a:t>OMAO 2025-02  Hampshire County Commission </a:t>
            </a:r>
            <a:endParaRPr sz="2700" b="1">
              <a:solidFill>
                <a:srgbClr val="1155CC"/>
              </a:solidFill>
              <a:latin typeface="Corbel"/>
              <a:ea typeface="Corbel"/>
              <a:cs typeface="Corbel"/>
              <a:sym typeface="Corbel"/>
            </a:endParaRPr>
          </a:p>
          <a:p>
            <a:pPr marL="0" lvl="0" indent="0" algn="l" rtl="0">
              <a:spcBef>
                <a:spcPts val="0"/>
              </a:spcBef>
              <a:spcAft>
                <a:spcPts val="0"/>
              </a:spcAft>
              <a:buNone/>
            </a:pPr>
            <a:r>
              <a:rPr lang="en-US" sz="2700" b="1">
                <a:solidFill>
                  <a:srgbClr val="1155CC"/>
                </a:solidFill>
                <a:latin typeface="Corbel"/>
                <a:ea typeface="Corbel"/>
                <a:cs typeface="Corbel"/>
                <a:sym typeface="Corbel"/>
              </a:rPr>
              <a:t>A county commission may meet in executive session with its attorney to discuss matters covered by the attorney-client privilege.  </a:t>
            </a:r>
            <a:endParaRPr sz="2700" b="1">
              <a:solidFill>
                <a:srgbClr val="1155CC"/>
              </a:solidFill>
              <a:latin typeface="Corbel"/>
              <a:ea typeface="Corbel"/>
              <a:cs typeface="Corbel"/>
              <a:sym typeface="Corbel"/>
            </a:endParaRPr>
          </a:p>
          <a:p>
            <a:pPr marL="0" lvl="0" indent="0" algn="just" rtl="0">
              <a:spcBef>
                <a:spcPts val="0"/>
              </a:spcBef>
              <a:spcAft>
                <a:spcPts val="0"/>
              </a:spcAft>
              <a:buNone/>
            </a:pPr>
            <a:endParaRPr sz="2700" b="1">
              <a:solidFill>
                <a:srgbClr val="1155CC"/>
              </a:solidFill>
              <a:latin typeface="Corbel"/>
              <a:ea typeface="Corbel"/>
              <a:cs typeface="Corbel"/>
              <a:sym typeface="Corbel"/>
            </a:endParaRPr>
          </a:p>
          <a:p>
            <a:pPr marL="0" lvl="0" indent="0" algn="just" rtl="0">
              <a:spcBef>
                <a:spcPts val="0"/>
              </a:spcBef>
              <a:spcAft>
                <a:spcPts val="0"/>
              </a:spcAft>
              <a:buNone/>
            </a:pPr>
            <a:endParaRPr sz="2700" b="1">
              <a:solidFill>
                <a:srgbClr val="1155CC"/>
              </a:solidFill>
              <a:latin typeface="Corbel"/>
              <a:ea typeface="Corbel"/>
              <a:cs typeface="Corbel"/>
              <a:sym typeface="Corbel"/>
            </a:endParaRPr>
          </a:p>
          <a:p>
            <a:pPr marL="0" lvl="0" indent="0" algn="just" rtl="0">
              <a:spcBef>
                <a:spcPts val="0"/>
              </a:spcBef>
              <a:spcAft>
                <a:spcPts val="0"/>
              </a:spcAft>
              <a:buNone/>
            </a:pPr>
            <a:endParaRPr sz="2700" b="1">
              <a:solidFill>
                <a:srgbClr val="1155CC"/>
              </a:solidFill>
              <a:latin typeface="Corbel"/>
              <a:ea typeface="Corbel"/>
              <a:cs typeface="Corbel"/>
              <a:sym typeface="Corbel"/>
            </a:endParaRPr>
          </a:p>
          <a:p>
            <a:pPr marL="0" lvl="0" indent="0" algn="just" rtl="0">
              <a:spcBef>
                <a:spcPts val="0"/>
              </a:spcBef>
              <a:spcAft>
                <a:spcPts val="0"/>
              </a:spcAft>
              <a:buNone/>
            </a:pPr>
            <a:endParaRPr sz="2700" b="1">
              <a:solidFill>
                <a:srgbClr val="1155CC"/>
              </a:solidFill>
              <a:latin typeface="Corbel"/>
              <a:ea typeface="Corbel"/>
              <a:cs typeface="Corbel"/>
              <a:sym typeface="Corbel"/>
            </a:endParaRPr>
          </a:p>
          <a:p>
            <a:pPr marL="0" lvl="0" indent="0" algn="just" rtl="0">
              <a:spcBef>
                <a:spcPts val="0"/>
              </a:spcBef>
              <a:spcAft>
                <a:spcPts val="0"/>
              </a:spcAft>
              <a:buNone/>
            </a:pPr>
            <a:endParaRPr sz="2700" b="1">
              <a:solidFill>
                <a:srgbClr val="1155CC"/>
              </a:solidFill>
              <a:latin typeface="Corbel"/>
              <a:ea typeface="Corbel"/>
              <a:cs typeface="Corbel"/>
              <a:sym typeface="Corbel"/>
            </a:endParaRPr>
          </a:p>
          <a:p>
            <a:pPr marL="0" lvl="0" indent="0" algn="just" rtl="0">
              <a:spcBef>
                <a:spcPts val="0"/>
              </a:spcBef>
              <a:spcAft>
                <a:spcPts val="0"/>
              </a:spcAft>
              <a:buNone/>
            </a:pPr>
            <a:r>
              <a:rPr lang="en-US" sz="2700" b="1">
                <a:solidFill>
                  <a:srgbClr val="1155CC"/>
                </a:solidFill>
                <a:latin typeface="Corbel"/>
                <a:ea typeface="Corbel"/>
                <a:cs typeface="Corbel"/>
                <a:sym typeface="Corbel"/>
              </a:rPr>
              <a:t>This exception is not limited to matters related to current and pending litigation. </a:t>
            </a:r>
            <a:endParaRPr sz="2700" b="1">
              <a:solidFill>
                <a:srgbClr val="1155CC"/>
              </a:solidFill>
              <a:latin typeface="Corbel"/>
              <a:ea typeface="Corbel"/>
              <a:cs typeface="Corbel"/>
              <a:sym typeface="Corbel"/>
            </a:endParaRPr>
          </a:p>
        </p:txBody>
      </p:sp>
      <p:pic>
        <p:nvPicPr>
          <p:cNvPr id="766" name="Google Shape;766;p94" descr="Decorative Image"/>
          <p:cNvPicPr preferRelativeResize="0"/>
          <p:nvPr/>
        </p:nvPicPr>
        <p:blipFill>
          <a:blip r:embed="rId3">
            <a:alphaModFix/>
          </a:blip>
          <a:stretch>
            <a:fillRect/>
          </a:stretch>
        </p:blipFill>
        <p:spPr>
          <a:xfrm>
            <a:off x="2564800" y="4045950"/>
            <a:ext cx="2718875" cy="1215900"/>
          </a:xfrm>
          <a:prstGeom prst="rect">
            <a:avLst/>
          </a:prstGeom>
          <a:noFill/>
          <a:ln>
            <a:noFill/>
          </a:ln>
        </p:spPr>
      </p:pic>
      <p:pic>
        <p:nvPicPr>
          <p:cNvPr id="767" name="Google Shape;767;p94" descr="decorative"/>
          <p:cNvPicPr preferRelativeResize="0"/>
          <p:nvPr/>
        </p:nvPicPr>
        <p:blipFill rotWithShape="1">
          <a:blip r:embed="rId4">
            <a:alphaModFix/>
          </a:blip>
          <a:srcRect/>
          <a:stretch/>
        </p:blipFill>
        <p:spPr>
          <a:xfrm>
            <a:off x="-12" y="4513"/>
            <a:ext cx="2037275" cy="18164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95"/>
          <p:cNvSpPr txBox="1">
            <a:spLocks noGrp="1"/>
          </p:cNvSpPr>
          <p:nvPr>
            <p:ph type="title"/>
          </p:nvPr>
        </p:nvSpPr>
        <p:spPr>
          <a:xfrm>
            <a:off x="2834250" y="311550"/>
            <a:ext cx="3138300" cy="1554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45D7E"/>
              </a:buClr>
              <a:buSzPts val="4000"/>
              <a:buFont typeface="Corbel"/>
              <a:buNone/>
            </a:pPr>
            <a:r>
              <a:rPr lang="en-US" sz="4500" b="1">
                <a:solidFill>
                  <a:srgbClr val="1155CC"/>
                </a:solidFill>
                <a:latin typeface="Book Antiqua"/>
                <a:ea typeface="Book Antiqua"/>
                <a:cs typeface="Book Antiqua"/>
                <a:sym typeface="Book Antiqua"/>
              </a:rPr>
              <a:t>Minutes</a:t>
            </a:r>
            <a:endParaRPr sz="4500" b="1">
              <a:solidFill>
                <a:srgbClr val="1155CC"/>
              </a:solidFill>
              <a:latin typeface="Book Antiqua"/>
              <a:ea typeface="Book Antiqua"/>
              <a:cs typeface="Book Antiqua"/>
              <a:sym typeface="Book Antiqua"/>
            </a:endParaRPr>
          </a:p>
        </p:txBody>
      </p:sp>
      <p:sp>
        <p:nvSpPr>
          <p:cNvPr id="773" name="Google Shape;773;p95"/>
          <p:cNvSpPr txBox="1">
            <a:spLocks noGrp="1"/>
          </p:cNvSpPr>
          <p:nvPr>
            <p:ph type="body" idx="1"/>
          </p:nvPr>
        </p:nvSpPr>
        <p:spPr>
          <a:xfrm>
            <a:off x="632000" y="2144100"/>
            <a:ext cx="8194800" cy="4399200"/>
          </a:xfrm>
          <a:prstGeom prst="rect">
            <a:avLst/>
          </a:prstGeom>
          <a:noFill/>
          <a:ln>
            <a:noFill/>
          </a:ln>
        </p:spPr>
        <p:txBody>
          <a:bodyPr spcFirstLastPara="1" wrap="square" lIns="91425" tIns="45700" rIns="91425" bIns="45700" anchor="ctr" anchorCtr="0">
            <a:noAutofit/>
          </a:bodyPr>
          <a:lstStyle/>
          <a:p>
            <a:pPr marL="285750" lvl="0" indent="-298450" algn="l" rtl="0">
              <a:lnSpc>
                <a:spcPct val="100000"/>
              </a:lnSpc>
              <a:spcBef>
                <a:spcPts val="936"/>
              </a:spcBef>
              <a:spcAft>
                <a:spcPts val="0"/>
              </a:spcAft>
              <a:buClr>
                <a:srgbClr val="1155CC"/>
              </a:buClr>
              <a:buSzPts val="3236"/>
              <a:buFont typeface="Corbel"/>
              <a:buChar char="•"/>
            </a:pPr>
            <a:r>
              <a:rPr lang="en-US" sz="2480" b="1">
                <a:solidFill>
                  <a:srgbClr val="1155CC"/>
                </a:solidFill>
                <a:latin typeface="Corbel"/>
                <a:ea typeface="Corbel"/>
                <a:cs typeface="Corbel"/>
                <a:sym typeface="Corbel"/>
              </a:rPr>
              <a:t>The date, time and place of the meeting;</a:t>
            </a:r>
            <a:endParaRPr sz="2480" b="1">
              <a:solidFill>
                <a:srgbClr val="1155CC"/>
              </a:solidFill>
              <a:latin typeface="Corbel"/>
              <a:ea typeface="Corbel"/>
              <a:cs typeface="Corbel"/>
              <a:sym typeface="Corbel"/>
            </a:endParaRPr>
          </a:p>
          <a:p>
            <a:pPr marL="285750" lvl="0" indent="-298450" algn="l" rtl="0">
              <a:lnSpc>
                <a:spcPct val="100000"/>
              </a:lnSpc>
              <a:spcBef>
                <a:spcPts val="936"/>
              </a:spcBef>
              <a:spcAft>
                <a:spcPts val="0"/>
              </a:spcAft>
              <a:buClr>
                <a:srgbClr val="1155CC"/>
              </a:buClr>
              <a:buSzPts val="3236"/>
              <a:buFont typeface="Corbel"/>
              <a:buChar char="•"/>
            </a:pPr>
            <a:r>
              <a:rPr lang="en-US" sz="2480" b="1">
                <a:solidFill>
                  <a:srgbClr val="1155CC"/>
                </a:solidFill>
                <a:latin typeface="Corbel"/>
                <a:ea typeface="Corbel"/>
                <a:cs typeface="Corbel"/>
                <a:sym typeface="Corbel"/>
              </a:rPr>
              <a:t>The name of each member of the governing body present and absent;</a:t>
            </a:r>
            <a:endParaRPr sz="2480" b="1">
              <a:solidFill>
                <a:srgbClr val="1155CC"/>
              </a:solidFill>
              <a:latin typeface="Corbel"/>
              <a:ea typeface="Corbel"/>
              <a:cs typeface="Corbel"/>
              <a:sym typeface="Corbel"/>
            </a:endParaRPr>
          </a:p>
          <a:p>
            <a:pPr marL="285750" lvl="0" indent="-298450" algn="l" rtl="0">
              <a:lnSpc>
                <a:spcPct val="100000"/>
              </a:lnSpc>
              <a:spcBef>
                <a:spcPts val="936"/>
              </a:spcBef>
              <a:spcAft>
                <a:spcPts val="0"/>
              </a:spcAft>
              <a:buClr>
                <a:srgbClr val="1155CC"/>
              </a:buClr>
              <a:buSzPts val="3236"/>
              <a:buFont typeface="Corbel"/>
              <a:buChar char="•"/>
            </a:pPr>
            <a:r>
              <a:rPr lang="en-US" sz="2480" b="1">
                <a:solidFill>
                  <a:srgbClr val="1155CC"/>
                </a:solidFill>
                <a:latin typeface="Corbel"/>
                <a:ea typeface="Corbel"/>
                <a:cs typeface="Corbel"/>
                <a:sym typeface="Corbel"/>
              </a:rPr>
              <a:t>All motions, proposals, resolutions, orders, ordinances and measures proposed, the name of the person proposing the same and their disposition, and</a:t>
            </a:r>
            <a:endParaRPr sz="2480" b="1">
              <a:solidFill>
                <a:srgbClr val="1155CC"/>
              </a:solidFill>
              <a:latin typeface="Corbel"/>
              <a:ea typeface="Corbel"/>
              <a:cs typeface="Corbel"/>
              <a:sym typeface="Corbel"/>
            </a:endParaRPr>
          </a:p>
          <a:p>
            <a:pPr marL="285750" lvl="0" indent="-298450" algn="l" rtl="0">
              <a:lnSpc>
                <a:spcPct val="100000"/>
              </a:lnSpc>
              <a:spcBef>
                <a:spcPts val="936"/>
              </a:spcBef>
              <a:spcAft>
                <a:spcPts val="0"/>
              </a:spcAft>
              <a:buClr>
                <a:srgbClr val="1155CC"/>
              </a:buClr>
              <a:buSzPts val="3236"/>
              <a:buFont typeface="Corbel"/>
              <a:buChar char="•"/>
            </a:pPr>
            <a:r>
              <a:rPr lang="en-US" sz="2480" b="1">
                <a:solidFill>
                  <a:srgbClr val="1155CC"/>
                </a:solidFill>
                <a:latin typeface="Corbel"/>
                <a:ea typeface="Corbel"/>
                <a:cs typeface="Corbel"/>
                <a:sym typeface="Corbel"/>
              </a:rPr>
              <a:t>The results of all votes and, upon the request of a member, pursuant to the rules, policies or procedures of the governing board for recording roll call votes, the vote of each member by name.</a:t>
            </a:r>
            <a:endParaRPr sz="2480" b="1">
              <a:solidFill>
                <a:srgbClr val="1155CC"/>
              </a:solidFill>
              <a:latin typeface="Corbel"/>
              <a:ea typeface="Corbel"/>
              <a:cs typeface="Corbel"/>
              <a:sym typeface="Corbel"/>
            </a:endParaRPr>
          </a:p>
        </p:txBody>
      </p:sp>
      <p:pic>
        <p:nvPicPr>
          <p:cNvPr id="774" name="Google Shape;774;p95" descr="decorative"/>
          <p:cNvPicPr preferRelativeResize="0"/>
          <p:nvPr/>
        </p:nvPicPr>
        <p:blipFill rotWithShape="1">
          <a:blip r:embed="rId3">
            <a:alphaModFix amt="60000"/>
          </a:blip>
          <a:srcRect t="6110" b="6110"/>
          <a:stretch/>
        </p:blipFill>
        <p:spPr>
          <a:xfrm>
            <a:off x="6835801" y="404701"/>
            <a:ext cx="2308200" cy="2288000"/>
          </a:xfrm>
          <a:prstGeom prst="rect">
            <a:avLst/>
          </a:prstGeom>
          <a:noFill/>
          <a:ln>
            <a:noFill/>
          </a:ln>
        </p:spPr>
      </p:pic>
      <p:pic>
        <p:nvPicPr>
          <p:cNvPr id="775" name="Google Shape;775;p95"/>
          <p:cNvPicPr preferRelativeResize="0"/>
          <p:nvPr/>
        </p:nvPicPr>
        <p:blipFill rotWithShape="1">
          <a:blip r:embed="rId4">
            <a:alphaModFix/>
          </a:blip>
          <a:srcRect/>
          <a:stretch/>
        </p:blipFill>
        <p:spPr>
          <a:xfrm>
            <a:off x="-12" y="4513"/>
            <a:ext cx="2037275" cy="18164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6"/>
          <p:cNvSpPr txBox="1">
            <a:spLocks noGrp="1"/>
          </p:cNvSpPr>
          <p:nvPr>
            <p:ph type="title"/>
          </p:nvPr>
        </p:nvSpPr>
        <p:spPr>
          <a:xfrm>
            <a:off x="1828800" y="228600"/>
            <a:ext cx="638175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Corbel"/>
              <a:buNone/>
            </a:pPr>
            <a:r>
              <a:rPr lang="en-US" sz="5300" b="1" cap="none">
                <a:solidFill>
                  <a:srgbClr val="1155CC"/>
                </a:solidFill>
                <a:latin typeface="Book Antiqua"/>
                <a:ea typeface="Book Antiqua"/>
                <a:cs typeface="Book Antiqua"/>
                <a:sym typeface="Book Antiqua"/>
              </a:rPr>
              <a:t>Violations</a:t>
            </a:r>
            <a:endParaRPr sz="5300" b="1">
              <a:solidFill>
                <a:srgbClr val="1155CC"/>
              </a:solidFill>
              <a:latin typeface="Book Antiqua"/>
              <a:ea typeface="Book Antiqua"/>
              <a:cs typeface="Book Antiqua"/>
              <a:sym typeface="Book Antiqua"/>
            </a:endParaRPr>
          </a:p>
        </p:txBody>
      </p:sp>
      <p:sp>
        <p:nvSpPr>
          <p:cNvPr id="781" name="Google Shape;781;p96"/>
          <p:cNvSpPr txBox="1">
            <a:spLocks noGrp="1"/>
          </p:cNvSpPr>
          <p:nvPr>
            <p:ph type="body" idx="1"/>
          </p:nvPr>
        </p:nvSpPr>
        <p:spPr>
          <a:xfrm>
            <a:off x="780250" y="2598425"/>
            <a:ext cx="7525500" cy="2959500"/>
          </a:xfrm>
          <a:prstGeom prst="rect">
            <a:avLst/>
          </a:prstGeom>
          <a:noFill/>
          <a:ln>
            <a:noFill/>
          </a:ln>
        </p:spPr>
        <p:txBody>
          <a:bodyPr spcFirstLastPara="1" wrap="square" lIns="91425" tIns="45700" rIns="91425" bIns="45700" anchor="ctr" anchorCtr="0">
            <a:noAutofit/>
          </a:bodyPr>
          <a:lstStyle/>
          <a:p>
            <a:pPr marL="285750" lvl="0" indent="-238125" algn="l" rtl="0">
              <a:lnSpc>
                <a:spcPct val="80000"/>
              </a:lnSpc>
              <a:spcBef>
                <a:spcPts val="0"/>
              </a:spcBef>
              <a:spcAft>
                <a:spcPts val="0"/>
              </a:spcAft>
              <a:buClr>
                <a:srgbClr val="1155CC"/>
              </a:buClr>
              <a:buSzPts val="2730"/>
              <a:buFont typeface="Corbel"/>
              <a:buChar char="•"/>
            </a:pPr>
            <a:r>
              <a:rPr lang="en-US" sz="2730" b="1">
                <a:solidFill>
                  <a:srgbClr val="1155CC"/>
                </a:solidFill>
                <a:latin typeface="Corbel"/>
                <a:ea typeface="Corbel"/>
                <a:cs typeface="Corbel"/>
                <a:sym typeface="Corbel"/>
              </a:rPr>
              <a:t>A</a:t>
            </a:r>
            <a:r>
              <a:rPr lang="en-US" sz="2830" b="1">
                <a:solidFill>
                  <a:srgbClr val="1155CC"/>
                </a:solidFill>
                <a:latin typeface="Corbel"/>
                <a:ea typeface="Corbel"/>
                <a:cs typeface="Corbel"/>
                <a:sym typeface="Corbel"/>
              </a:rPr>
              <a:t>n intentional violation is a criminal misdemeanor subject to prosecution by the county prosecutor and up to a $500 fine. ($1,000 for additional violations)</a:t>
            </a:r>
            <a:endParaRPr sz="2830" b="1">
              <a:solidFill>
                <a:srgbClr val="1155CC"/>
              </a:solidFill>
              <a:latin typeface="Corbel"/>
              <a:ea typeface="Corbel"/>
              <a:cs typeface="Corbel"/>
              <a:sym typeface="Corbel"/>
            </a:endParaRPr>
          </a:p>
          <a:p>
            <a:pPr marL="285750" lvl="0" indent="-244475" algn="l" rtl="0">
              <a:lnSpc>
                <a:spcPct val="80000"/>
              </a:lnSpc>
              <a:spcBef>
                <a:spcPts val="1080"/>
              </a:spcBef>
              <a:spcAft>
                <a:spcPts val="0"/>
              </a:spcAft>
              <a:buClr>
                <a:srgbClr val="1155CC"/>
              </a:buClr>
              <a:buSzPts val="2830"/>
              <a:buFont typeface="Corbel"/>
              <a:buChar char="•"/>
            </a:pPr>
            <a:r>
              <a:rPr lang="en-US" sz="2830" b="1">
                <a:solidFill>
                  <a:srgbClr val="1155CC"/>
                </a:solidFill>
                <a:latin typeface="Corbel"/>
                <a:ea typeface="Corbel"/>
                <a:cs typeface="Corbel"/>
                <a:sym typeface="Corbel"/>
              </a:rPr>
              <a:t>May also be liable to wronged parties in civil court. (within 120 days of action)</a:t>
            </a:r>
            <a:endParaRPr sz="2830" b="1">
              <a:solidFill>
                <a:srgbClr val="1155CC"/>
              </a:solidFill>
              <a:latin typeface="Corbel"/>
              <a:ea typeface="Corbel"/>
              <a:cs typeface="Corbel"/>
              <a:sym typeface="Corbel"/>
            </a:endParaRPr>
          </a:p>
          <a:p>
            <a:pPr marL="285750" lvl="0" indent="-244475" algn="l" rtl="0">
              <a:lnSpc>
                <a:spcPct val="80000"/>
              </a:lnSpc>
              <a:spcBef>
                <a:spcPts val="1080"/>
              </a:spcBef>
              <a:spcAft>
                <a:spcPts val="0"/>
              </a:spcAft>
              <a:buClr>
                <a:srgbClr val="1155CC"/>
              </a:buClr>
              <a:buSzPts val="2830"/>
              <a:buFont typeface="Corbel"/>
              <a:buChar char="•"/>
            </a:pPr>
            <a:r>
              <a:rPr lang="en-US" sz="2830" b="1">
                <a:solidFill>
                  <a:srgbClr val="1155CC"/>
                </a:solidFill>
                <a:latin typeface="Corbel"/>
                <a:ea typeface="Corbel"/>
                <a:cs typeface="Corbel"/>
                <a:sym typeface="Corbel"/>
              </a:rPr>
              <a:t>Court may annul vote taken in violation of Act.</a:t>
            </a:r>
            <a:endParaRPr sz="2830" b="1">
              <a:solidFill>
                <a:srgbClr val="1155CC"/>
              </a:solidFill>
              <a:latin typeface="Corbel"/>
              <a:ea typeface="Corbel"/>
              <a:cs typeface="Corbel"/>
              <a:sym typeface="Corbel"/>
            </a:endParaRPr>
          </a:p>
          <a:p>
            <a:pPr marL="285750" lvl="0" indent="-285750" algn="l" rtl="0">
              <a:lnSpc>
                <a:spcPct val="80000"/>
              </a:lnSpc>
              <a:spcBef>
                <a:spcPts val="1160"/>
              </a:spcBef>
              <a:spcAft>
                <a:spcPts val="0"/>
              </a:spcAft>
              <a:buSzPts val="2233"/>
              <a:buFont typeface="Noto Sans Symbols"/>
              <a:buNone/>
            </a:pPr>
            <a:endParaRPr sz="1840">
              <a:latin typeface="Corbel"/>
              <a:ea typeface="Corbel"/>
              <a:cs typeface="Corbel"/>
              <a:sym typeface="Corbel"/>
            </a:endParaRPr>
          </a:p>
          <a:p>
            <a:pPr marL="285750" lvl="0" indent="-285750" algn="l" rtl="0">
              <a:lnSpc>
                <a:spcPct val="80000"/>
              </a:lnSpc>
              <a:spcBef>
                <a:spcPts val="1160"/>
              </a:spcBef>
              <a:spcAft>
                <a:spcPts val="0"/>
              </a:spcAft>
              <a:buSzPts val="2233"/>
              <a:buFont typeface="Noto Sans Symbols"/>
              <a:buNone/>
            </a:pPr>
            <a:endParaRPr sz="1540"/>
          </a:p>
        </p:txBody>
      </p:sp>
      <p:sp>
        <p:nvSpPr>
          <p:cNvPr id="782" name="Google Shape;782;p96"/>
          <p:cNvSpPr txBox="1"/>
          <p:nvPr/>
        </p:nvSpPr>
        <p:spPr>
          <a:xfrm flipH="1">
            <a:off x="1304050" y="1275324"/>
            <a:ext cx="7315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A8E2C"/>
              </a:buClr>
              <a:buSzPts val="1800"/>
              <a:buFont typeface="Corbel"/>
              <a:buNone/>
            </a:pPr>
            <a:r>
              <a:rPr lang="en-US" sz="1800" b="1" i="0" u="none" strike="noStrike" cap="none">
                <a:solidFill>
                  <a:srgbClr val="7F6000"/>
                </a:solidFill>
                <a:latin typeface="Corbel"/>
                <a:ea typeface="Corbel"/>
                <a:cs typeface="Corbel"/>
                <a:sym typeface="Corbel"/>
              </a:rPr>
              <a:t>W.Va. Code § § 6-9A-6 and 7</a:t>
            </a:r>
            <a:endParaRPr sz="1400" b="0" i="0" u="none" strike="noStrike" cap="none">
              <a:solidFill>
                <a:srgbClr val="7F6000"/>
              </a:solidFill>
              <a:latin typeface="Arial"/>
              <a:ea typeface="Arial"/>
              <a:cs typeface="Arial"/>
              <a:sym typeface="Arial"/>
            </a:endParaRPr>
          </a:p>
        </p:txBody>
      </p:sp>
      <p:pic>
        <p:nvPicPr>
          <p:cNvPr id="783" name="Google Shape;783;p96" descr="decorative"/>
          <p:cNvPicPr preferRelativeResize="0"/>
          <p:nvPr/>
        </p:nvPicPr>
        <p:blipFill rotWithShape="1">
          <a:blip r:embed="rId3">
            <a:alphaModFix/>
          </a:blip>
          <a:srcRect/>
          <a:stretch/>
        </p:blipFill>
        <p:spPr>
          <a:xfrm>
            <a:off x="-12" y="4513"/>
            <a:ext cx="2037275" cy="1816450"/>
          </a:xfrm>
          <a:prstGeom prst="rect">
            <a:avLst/>
          </a:prstGeom>
          <a:noFill/>
          <a:ln>
            <a:noFill/>
          </a:ln>
        </p:spPr>
      </p:pic>
      <p:pic>
        <p:nvPicPr>
          <p:cNvPr id="784" name="Google Shape;784;p96" descr="decorative" title="Judge Judy"/>
          <p:cNvPicPr preferRelativeResize="0"/>
          <p:nvPr/>
        </p:nvPicPr>
        <p:blipFill>
          <a:blip r:embed="rId4">
            <a:alphaModFix amt="80000"/>
          </a:blip>
          <a:stretch>
            <a:fillRect/>
          </a:stretch>
        </p:blipFill>
        <p:spPr>
          <a:xfrm>
            <a:off x="2200275" y="5129600"/>
            <a:ext cx="3099816" cy="160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81">
                                            <p:txEl>
                                              <p:pRg st="0" end="0"/>
                                            </p:txEl>
                                          </p:spTgt>
                                        </p:tgtEl>
                                        <p:attrNameLst>
                                          <p:attrName>style.visibility</p:attrName>
                                        </p:attrNameLst>
                                      </p:cBhvr>
                                      <p:to>
                                        <p:strVal val="visible"/>
                                      </p:to>
                                    </p:set>
                                    <p:anim calcmode="lin" valueType="num">
                                      <p:cBhvr additive="base">
                                        <p:cTn id="7" dur="500"/>
                                        <p:tgtEl>
                                          <p:spTgt spid="781">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781">
                                            <p:txEl>
                                              <p:pRg st="0" end="0"/>
                                            </p:txEl>
                                          </p:spTgt>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81">
                                            <p:txEl>
                                              <p:pRg st="1" end="1"/>
                                            </p:txEl>
                                          </p:spTgt>
                                        </p:tgtEl>
                                        <p:attrNameLst>
                                          <p:attrName>style.visibility</p:attrName>
                                        </p:attrNameLst>
                                      </p:cBhvr>
                                      <p:to>
                                        <p:strVal val="visible"/>
                                      </p:to>
                                    </p:set>
                                    <p:anim calcmode="lin" valueType="num">
                                      <p:cBhvr additive="base">
                                        <p:cTn id="11" dur="500"/>
                                        <p:tgtEl>
                                          <p:spTgt spid="781">
                                            <p:txEl>
                                              <p:pRg st="1" end="1"/>
                                            </p:txEl>
                                          </p:spTgt>
                                        </p:tgtEl>
                                        <p:attrNameLst>
                                          <p:attrName>ppt_w</p:attrName>
                                        </p:attrNameLst>
                                      </p:cBhvr>
                                      <p:tavLst>
                                        <p:tav tm="0">
                                          <p:val>
                                            <p:strVal val="0"/>
                                          </p:val>
                                        </p:tav>
                                        <p:tav tm="100000">
                                          <p:val>
                                            <p:strVal val="#ppt_w"/>
                                          </p:val>
                                        </p:tav>
                                      </p:tavLst>
                                    </p:anim>
                                    <p:anim calcmode="lin" valueType="num">
                                      <p:cBhvr additive="base">
                                        <p:cTn id="12" dur="500"/>
                                        <p:tgtEl>
                                          <p:spTgt spid="781">
                                            <p:txEl>
                                              <p:pRg st="1" end="1"/>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81">
                                            <p:txEl>
                                              <p:pRg st="2" end="2"/>
                                            </p:txEl>
                                          </p:spTgt>
                                        </p:tgtEl>
                                        <p:attrNameLst>
                                          <p:attrName>style.visibility</p:attrName>
                                        </p:attrNameLst>
                                      </p:cBhvr>
                                      <p:to>
                                        <p:strVal val="visible"/>
                                      </p:to>
                                    </p:set>
                                    <p:anim calcmode="lin" valueType="num">
                                      <p:cBhvr additive="base">
                                        <p:cTn id="15" dur="500"/>
                                        <p:tgtEl>
                                          <p:spTgt spid="781">
                                            <p:txEl>
                                              <p:pRg st="2" end="2"/>
                                            </p:txEl>
                                          </p:spTgt>
                                        </p:tgtEl>
                                        <p:attrNameLst>
                                          <p:attrName>ppt_w</p:attrName>
                                        </p:attrNameLst>
                                      </p:cBhvr>
                                      <p:tavLst>
                                        <p:tav tm="0">
                                          <p:val>
                                            <p:strVal val="0"/>
                                          </p:val>
                                        </p:tav>
                                        <p:tav tm="100000">
                                          <p:val>
                                            <p:strVal val="#ppt_w"/>
                                          </p:val>
                                        </p:tav>
                                      </p:tavLst>
                                    </p:anim>
                                    <p:anim calcmode="lin" valueType="num">
                                      <p:cBhvr additive="base">
                                        <p:cTn id="16" dur="500"/>
                                        <p:tgtEl>
                                          <p:spTgt spid="781">
                                            <p:txEl>
                                              <p:pRg st="2" end="2"/>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81">
                                            <p:txEl>
                                              <p:pRg st="3" end="3"/>
                                            </p:txEl>
                                          </p:spTgt>
                                        </p:tgtEl>
                                        <p:attrNameLst>
                                          <p:attrName>style.visibility</p:attrName>
                                        </p:attrNameLst>
                                      </p:cBhvr>
                                      <p:to>
                                        <p:strVal val="visible"/>
                                      </p:to>
                                    </p:set>
                                    <p:anim calcmode="lin" valueType="num">
                                      <p:cBhvr additive="base">
                                        <p:cTn id="19" dur="500"/>
                                        <p:tgtEl>
                                          <p:spTgt spid="781">
                                            <p:txEl>
                                              <p:pRg st="3" end="3"/>
                                            </p:txEl>
                                          </p:spTgt>
                                        </p:tgtEl>
                                        <p:attrNameLst>
                                          <p:attrName>ppt_w</p:attrName>
                                        </p:attrNameLst>
                                      </p:cBhvr>
                                      <p:tavLst>
                                        <p:tav tm="0">
                                          <p:val>
                                            <p:strVal val="0"/>
                                          </p:val>
                                        </p:tav>
                                        <p:tav tm="100000">
                                          <p:val>
                                            <p:strVal val="#ppt_w"/>
                                          </p:val>
                                        </p:tav>
                                      </p:tavLst>
                                    </p:anim>
                                    <p:anim calcmode="lin" valueType="num">
                                      <p:cBhvr additive="base">
                                        <p:cTn id="20" dur="500"/>
                                        <p:tgtEl>
                                          <p:spTgt spid="781">
                                            <p:txEl>
                                              <p:pRg st="3" end="3"/>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81">
                                            <p:txEl>
                                              <p:pRg st="4" end="4"/>
                                            </p:txEl>
                                          </p:spTgt>
                                        </p:tgtEl>
                                        <p:attrNameLst>
                                          <p:attrName>style.visibility</p:attrName>
                                        </p:attrNameLst>
                                      </p:cBhvr>
                                      <p:to>
                                        <p:strVal val="visible"/>
                                      </p:to>
                                    </p:set>
                                    <p:anim calcmode="lin" valueType="num">
                                      <p:cBhvr additive="base">
                                        <p:cTn id="23" dur="500"/>
                                        <p:tgtEl>
                                          <p:spTgt spid="781">
                                            <p:txEl>
                                              <p:pRg st="4" end="4"/>
                                            </p:txEl>
                                          </p:spTgt>
                                        </p:tgtEl>
                                        <p:attrNameLst>
                                          <p:attrName>ppt_w</p:attrName>
                                        </p:attrNameLst>
                                      </p:cBhvr>
                                      <p:tavLst>
                                        <p:tav tm="0">
                                          <p:val>
                                            <p:strVal val="0"/>
                                          </p:val>
                                        </p:tav>
                                        <p:tav tm="100000">
                                          <p:val>
                                            <p:strVal val="#ppt_w"/>
                                          </p:val>
                                        </p:tav>
                                      </p:tavLst>
                                    </p:anim>
                                    <p:anim calcmode="lin" valueType="num">
                                      <p:cBhvr additive="base">
                                        <p:cTn id="24" dur="500"/>
                                        <p:tgtEl>
                                          <p:spTgt spid="781">
                                            <p:txEl>
                                              <p:pRg st="4" end="4"/>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982133" y="-675024"/>
            <a:ext cx="7704600"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45D7E"/>
              </a:buClr>
              <a:buSzPts val="4000"/>
              <a:buFont typeface="Book Antiqua"/>
              <a:buNone/>
            </a:pPr>
            <a:r>
              <a:rPr lang="en-US" sz="4500" b="1">
                <a:solidFill>
                  <a:srgbClr val="0563C1"/>
                </a:solidFill>
                <a:latin typeface="Book Antiqua"/>
                <a:ea typeface="Book Antiqua"/>
                <a:cs typeface="Book Antiqua"/>
                <a:sym typeface="Book Antiqua"/>
              </a:rPr>
              <a:t>Bonus Points</a:t>
            </a:r>
            <a:r>
              <a:rPr lang="en-US" sz="4200" b="1">
                <a:solidFill>
                  <a:srgbClr val="0563C1"/>
                </a:solidFill>
                <a:latin typeface="Book Antiqua"/>
                <a:ea typeface="Book Antiqua"/>
                <a:cs typeface="Book Antiqua"/>
                <a:sym typeface="Book Antiqua"/>
              </a:rPr>
              <a:t> </a:t>
            </a:r>
            <a:endParaRPr sz="4200" b="1">
              <a:solidFill>
                <a:srgbClr val="0563C1"/>
              </a:solidFill>
            </a:endParaRPr>
          </a:p>
        </p:txBody>
      </p:sp>
      <p:sp>
        <p:nvSpPr>
          <p:cNvPr id="156" name="Google Shape;156;p25"/>
          <p:cNvSpPr txBox="1"/>
          <p:nvPr/>
        </p:nvSpPr>
        <p:spPr>
          <a:xfrm>
            <a:off x="1618475" y="808731"/>
            <a:ext cx="7315200" cy="738900"/>
          </a:xfrm>
          <a:prstGeom prst="rect">
            <a:avLst/>
          </a:prstGeom>
          <a:noFill/>
          <a:ln>
            <a:noFill/>
          </a:ln>
        </p:spPr>
        <p:txBody>
          <a:bodyPr spcFirstLastPara="1" wrap="square" lIns="91425" tIns="45700" rIns="91425" bIns="45700" anchor="t" anchorCtr="0">
            <a:spAutoFit/>
          </a:bodyPr>
          <a:lstStyle/>
          <a:p>
            <a:pPr marL="914400" marR="0" lvl="0" indent="457200" algn="l" rtl="0">
              <a:lnSpc>
                <a:spcPct val="100000"/>
              </a:lnSpc>
              <a:spcBef>
                <a:spcPts val="0"/>
              </a:spcBef>
              <a:spcAft>
                <a:spcPts val="0"/>
              </a:spcAft>
              <a:buClr>
                <a:srgbClr val="BA8E2C"/>
              </a:buClr>
              <a:buSzPts val="2000"/>
              <a:buFont typeface="Corbel"/>
              <a:buNone/>
            </a:pPr>
            <a:r>
              <a:rPr lang="en-US" sz="4200" b="1">
                <a:solidFill>
                  <a:srgbClr val="3C78D8"/>
                </a:solidFill>
                <a:latin typeface="Corbel"/>
                <a:ea typeface="Corbel"/>
                <a:cs typeface="Corbel"/>
                <a:sym typeface="Corbel"/>
              </a:rPr>
              <a:t>  </a:t>
            </a:r>
            <a:r>
              <a:rPr lang="en-US" sz="4200" b="1" i="0" u="none" strike="noStrike" cap="none">
                <a:solidFill>
                  <a:srgbClr val="3C78D8"/>
                </a:solidFill>
                <a:latin typeface="Corbel"/>
                <a:ea typeface="Corbel"/>
                <a:cs typeface="Corbel"/>
                <a:sym typeface="Corbel"/>
              </a:rPr>
              <a:t>Private Gain</a:t>
            </a:r>
            <a:endParaRPr sz="3600" b="1" i="0" u="none" strike="noStrike" cap="none">
              <a:solidFill>
                <a:srgbClr val="3C78D8"/>
              </a:solidFill>
              <a:latin typeface="Arial"/>
              <a:ea typeface="Arial"/>
              <a:cs typeface="Arial"/>
              <a:sym typeface="Arial"/>
            </a:endParaRPr>
          </a:p>
        </p:txBody>
      </p:sp>
      <p:sp>
        <p:nvSpPr>
          <p:cNvPr id="157" name="Google Shape;157;p25"/>
          <p:cNvSpPr txBox="1">
            <a:spLocks noGrp="1"/>
          </p:cNvSpPr>
          <p:nvPr>
            <p:ph type="body" idx="1"/>
          </p:nvPr>
        </p:nvSpPr>
        <p:spPr>
          <a:xfrm>
            <a:off x="982125" y="2012200"/>
            <a:ext cx="7704600" cy="1816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360"/>
              </a:spcBef>
              <a:spcAft>
                <a:spcPts val="0"/>
              </a:spcAft>
              <a:buSzPts val="2610"/>
              <a:buNone/>
            </a:pPr>
            <a:r>
              <a:rPr lang="en-US" sz="2900" b="1">
                <a:solidFill>
                  <a:srgbClr val="0563C1"/>
                </a:solidFill>
                <a:latin typeface="Corbel"/>
                <a:ea typeface="Corbel"/>
                <a:cs typeface="Corbel"/>
                <a:sym typeface="Corbel"/>
              </a:rPr>
              <a:t>Business travel-related bonus or reward points</a:t>
            </a:r>
            <a:endParaRPr sz="2900" b="1">
              <a:solidFill>
                <a:srgbClr val="0563C1"/>
              </a:solidFill>
              <a:latin typeface="Corbel"/>
              <a:ea typeface="Corbel"/>
              <a:cs typeface="Corbel"/>
              <a:sym typeface="Corbel"/>
            </a:endParaRPr>
          </a:p>
          <a:p>
            <a:pPr marL="0" lvl="0" indent="0" algn="l" rtl="0">
              <a:lnSpc>
                <a:spcPct val="100000"/>
              </a:lnSpc>
              <a:spcBef>
                <a:spcPts val="360"/>
              </a:spcBef>
              <a:spcAft>
                <a:spcPts val="0"/>
              </a:spcAft>
              <a:buSzPts val="2610"/>
              <a:buNone/>
            </a:pPr>
            <a:r>
              <a:rPr lang="en-US" sz="2900" b="1">
                <a:solidFill>
                  <a:srgbClr val="0563C1"/>
                </a:solidFill>
                <a:latin typeface="Corbel"/>
                <a:ea typeface="Corbel"/>
                <a:cs typeface="Corbel"/>
                <a:sym typeface="Corbel"/>
              </a:rPr>
              <a:t>	Airplane, hotel, gas </a:t>
            </a:r>
            <a:endParaRPr sz="2900" b="1">
              <a:solidFill>
                <a:srgbClr val="0563C1"/>
              </a:solidFill>
              <a:latin typeface="Corbel"/>
              <a:ea typeface="Corbel"/>
              <a:cs typeface="Corbel"/>
              <a:sym typeface="Corbel"/>
            </a:endParaRPr>
          </a:p>
        </p:txBody>
      </p:sp>
      <p:sp>
        <p:nvSpPr>
          <p:cNvPr id="158" name="Google Shape;158;p25"/>
          <p:cNvSpPr txBox="1"/>
          <p:nvPr/>
        </p:nvSpPr>
        <p:spPr>
          <a:xfrm>
            <a:off x="1089075" y="4334775"/>
            <a:ext cx="7170000" cy="1077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900" b="1" i="0" u="none" strike="noStrike" cap="none">
                <a:solidFill>
                  <a:srgbClr val="1155CC"/>
                </a:solidFill>
                <a:latin typeface="Corbel"/>
                <a:ea typeface="Corbel"/>
                <a:cs typeface="Corbel"/>
                <a:sym typeface="Corbel"/>
              </a:rPr>
              <a:t>Non-travel related reward points </a:t>
            </a:r>
            <a:endParaRPr sz="2900" b="1" i="0" u="none" strike="noStrike" cap="none">
              <a:solidFill>
                <a:srgbClr val="1155CC"/>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400"/>
              <a:buFont typeface="Arial"/>
              <a:buNone/>
            </a:pPr>
            <a:r>
              <a:rPr lang="en-US" sz="2900" b="1" i="0" u="none" strike="noStrike" cap="none">
                <a:solidFill>
                  <a:srgbClr val="1155CC"/>
                </a:solidFill>
                <a:latin typeface="Corbel"/>
                <a:ea typeface="Corbel"/>
                <a:cs typeface="Corbel"/>
                <a:sym typeface="Corbel"/>
              </a:rPr>
              <a:t>	Merchandise from online catalog</a:t>
            </a:r>
            <a:endParaRPr sz="2900" b="1" i="0" u="none" strike="noStrike" cap="none">
              <a:solidFill>
                <a:srgbClr val="1155CC"/>
              </a:solidFill>
              <a:latin typeface="Corbel"/>
              <a:ea typeface="Corbel"/>
              <a:cs typeface="Corbel"/>
              <a:sym typeface="Corbel"/>
            </a:endParaRPr>
          </a:p>
        </p:txBody>
      </p:sp>
      <p:pic>
        <p:nvPicPr>
          <p:cNvPr id="159" name="Google Shape;159;p25" descr="WV Ethics Commission logo" title="WV Ethics Commission logo"/>
          <p:cNvPicPr preferRelativeResize="0"/>
          <p:nvPr/>
        </p:nvPicPr>
        <p:blipFill rotWithShape="1">
          <a:blip r:embed="rId3">
            <a:alphaModFix/>
          </a:blip>
          <a:srcRect/>
          <a:stretch/>
        </p:blipFill>
        <p:spPr>
          <a:xfrm>
            <a:off x="0" y="66525"/>
            <a:ext cx="2037275" cy="18164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7"/>
          <p:cNvSpPr txBox="1">
            <a:spLocks noGrp="1"/>
          </p:cNvSpPr>
          <p:nvPr>
            <p:ph type="ctrTitle"/>
          </p:nvPr>
        </p:nvSpPr>
        <p:spPr>
          <a:xfrm>
            <a:off x="2209800" y="381000"/>
            <a:ext cx="6093900" cy="137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4000" b="1">
                <a:solidFill>
                  <a:srgbClr val="1155CC"/>
                </a:solidFill>
                <a:latin typeface="Book Antiqua"/>
                <a:ea typeface="Book Antiqua"/>
                <a:cs typeface="Book Antiqua"/>
                <a:sym typeface="Book Antiqua"/>
              </a:rPr>
              <a:t>West Virginia  </a:t>
            </a:r>
            <a:br>
              <a:rPr lang="en-US" sz="4000" b="1">
                <a:solidFill>
                  <a:srgbClr val="1155CC"/>
                </a:solidFill>
                <a:latin typeface="Book Antiqua"/>
                <a:ea typeface="Book Antiqua"/>
                <a:cs typeface="Book Antiqua"/>
                <a:sym typeface="Book Antiqua"/>
              </a:rPr>
            </a:br>
            <a:r>
              <a:rPr lang="en-US" sz="4000" b="1">
                <a:solidFill>
                  <a:srgbClr val="1155CC"/>
                </a:solidFill>
                <a:latin typeface="Book Antiqua"/>
                <a:ea typeface="Book Antiqua"/>
                <a:cs typeface="Book Antiqua"/>
                <a:sym typeface="Book Antiqua"/>
              </a:rPr>
              <a:t>Ethics Commission</a:t>
            </a:r>
            <a:endParaRPr b="1">
              <a:solidFill>
                <a:srgbClr val="1155CC"/>
              </a:solidFill>
              <a:latin typeface="Book Antiqua"/>
              <a:ea typeface="Book Antiqua"/>
              <a:cs typeface="Book Antiqua"/>
              <a:sym typeface="Book Antiqua"/>
            </a:endParaRPr>
          </a:p>
        </p:txBody>
      </p:sp>
      <p:sp>
        <p:nvSpPr>
          <p:cNvPr id="791" name="Google Shape;791;p97"/>
          <p:cNvSpPr txBox="1">
            <a:spLocks noGrp="1"/>
          </p:cNvSpPr>
          <p:nvPr>
            <p:ph type="subTitle" idx="1"/>
          </p:nvPr>
        </p:nvSpPr>
        <p:spPr>
          <a:xfrm>
            <a:off x="838200" y="2405650"/>
            <a:ext cx="7467600" cy="3453600"/>
          </a:xfrm>
          <a:prstGeom prst="rect">
            <a:avLst/>
          </a:prstGeom>
          <a:noFill/>
          <a:ln>
            <a:noFill/>
          </a:ln>
        </p:spPr>
        <p:txBody>
          <a:bodyPr spcFirstLastPara="1" wrap="square" lIns="91425" tIns="45700" rIns="91425" bIns="45700" anchor="ctr" anchorCtr="0">
            <a:noAutofit/>
          </a:bodyPr>
          <a:lstStyle/>
          <a:p>
            <a:pPr marL="914400" lvl="0" indent="457200" algn="l" rtl="0">
              <a:lnSpc>
                <a:spcPct val="100000"/>
              </a:lnSpc>
              <a:spcBef>
                <a:spcPts val="0"/>
              </a:spcBef>
              <a:spcAft>
                <a:spcPts val="0"/>
              </a:spcAft>
              <a:buClr>
                <a:schemeClr val="dk1"/>
              </a:buClr>
              <a:buSzPts val="4350"/>
              <a:buFont typeface="Arial"/>
              <a:buNone/>
            </a:pPr>
            <a:r>
              <a:rPr lang="en-US" sz="3400" b="1">
                <a:solidFill>
                  <a:srgbClr val="1155CC"/>
                </a:solidFill>
                <a:latin typeface="Corbel"/>
                <a:ea typeface="Corbel"/>
                <a:cs typeface="Corbel"/>
                <a:sym typeface="Corbel"/>
              </a:rPr>
              <a:t>210 Brooks Street, Suite 300</a:t>
            </a:r>
            <a:endParaRPr sz="34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4350"/>
              <a:buFont typeface="Arial"/>
              <a:buNone/>
            </a:pPr>
            <a:r>
              <a:rPr lang="en-US" sz="3400" b="1">
                <a:solidFill>
                  <a:srgbClr val="1155CC"/>
                </a:solidFill>
                <a:latin typeface="Corbel"/>
                <a:ea typeface="Corbel"/>
                <a:cs typeface="Corbel"/>
                <a:sym typeface="Corbel"/>
              </a:rPr>
              <a:t>			Charleston WV 25301</a:t>
            </a:r>
            <a:endParaRPr sz="34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4350"/>
              <a:buFont typeface="Arial"/>
              <a:buNone/>
            </a:pPr>
            <a:r>
              <a:rPr lang="en-US" sz="3400" b="1">
                <a:solidFill>
                  <a:srgbClr val="1155CC"/>
                </a:solidFill>
                <a:latin typeface="Corbel"/>
                <a:ea typeface="Corbel"/>
                <a:cs typeface="Corbel"/>
                <a:sym typeface="Corbel"/>
              </a:rPr>
              <a:t>			(304) 558-0664 </a:t>
            </a:r>
            <a:endParaRPr sz="34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4350"/>
              <a:buFont typeface="Arial"/>
              <a:buNone/>
            </a:pPr>
            <a:r>
              <a:rPr lang="en-US" sz="3400" b="1">
                <a:solidFill>
                  <a:srgbClr val="1155CC"/>
                </a:solidFill>
                <a:latin typeface="Corbel"/>
                <a:ea typeface="Corbel"/>
                <a:cs typeface="Corbel"/>
                <a:sym typeface="Corbel"/>
              </a:rPr>
              <a:t>			</a:t>
            </a:r>
            <a:r>
              <a:rPr lang="en-US" sz="3400" b="1" u="sng">
                <a:solidFill>
                  <a:srgbClr val="1155CC"/>
                </a:solidFill>
                <a:latin typeface="Corbel"/>
                <a:ea typeface="Corbel"/>
                <a:cs typeface="Corbel"/>
                <a:sym typeface="Corbel"/>
                <a:hlinkClick r:id="rId3">
                  <a:extLst>
                    <a:ext uri="{A12FA001-AC4F-418D-AE19-62706E023703}">
                      <ahyp:hlinkClr xmlns:ahyp="http://schemas.microsoft.com/office/drawing/2018/hyperlinkcolor" val="tx"/>
                    </a:ext>
                  </a:extLst>
                </a:hlinkClick>
              </a:rPr>
              <a:t>ethics.wv.gov</a:t>
            </a:r>
            <a:endParaRPr sz="3400" b="1">
              <a:solidFill>
                <a:srgbClr val="1155CC"/>
              </a:solidFill>
              <a:latin typeface="Corbel"/>
              <a:ea typeface="Corbel"/>
              <a:cs typeface="Corbel"/>
              <a:sym typeface="Corbel"/>
            </a:endParaRPr>
          </a:p>
          <a:p>
            <a:pPr marL="0" lvl="0" indent="0" algn="l" rtl="0">
              <a:lnSpc>
                <a:spcPct val="100000"/>
              </a:lnSpc>
              <a:spcBef>
                <a:spcPts val="0"/>
              </a:spcBef>
              <a:spcAft>
                <a:spcPts val="0"/>
              </a:spcAft>
              <a:buClr>
                <a:schemeClr val="dk1"/>
              </a:buClr>
              <a:buSzPts val="4350"/>
              <a:buFont typeface="Arial"/>
              <a:buNone/>
            </a:pPr>
            <a:r>
              <a:rPr lang="en-US" sz="3400" b="1">
                <a:solidFill>
                  <a:srgbClr val="1155CC"/>
                </a:solidFill>
                <a:latin typeface="Corbel"/>
                <a:ea typeface="Corbel"/>
                <a:cs typeface="Corbel"/>
                <a:sym typeface="Corbel"/>
              </a:rPr>
              <a:t>			Email: ethics@wv.gov</a:t>
            </a:r>
            <a:endParaRPr sz="3400" b="1">
              <a:solidFill>
                <a:srgbClr val="1155CC"/>
              </a:solidFill>
              <a:latin typeface="Corbel"/>
              <a:ea typeface="Corbel"/>
              <a:cs typeface="Corbel"/>
              <a:sym typeface="Corbel"/>
            </a:endParaRPr>
          </a:p>
        </p:txBody>
      </p:sp>
      <p:pic>
        <p:nvPicPr>
          <p:cNvPr id="792" name="Google Shape;792;p97" descr="decorative"/>
          <p:cNvPicPr preferRelativeResize="0"/>
          <p:nvPr/>
        </p:nvPicPr>
        <p:blipFill rotWithShape="1">
          <a:blip r:embed="rId4">
            <a:alphaModFix/>
          </a:blip>
          <a:srcRect/>
          <a:stretch/>
        </p:blipFill>
        <p:spPr>
          <a:xfrm>
            <a:off x="172538" y="158563"/>
            <a:ext cx="2037275" cy="1816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2400300" y="216300"/>
            <a:ext cx="5715000" cy="97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45D7E"/>
              </a:buClr>
              <a:buSzPts val="4000"/>
              <a:buFont typeface="Book Antiqua"/>
              <a:buNone/>
            </a:pPr>
            <a:r>
              <a:rPr lang="en-US" sz="3600" b="1">
                <a:solidFill>
                  <a:srgbClr val="1155CC"/>
                </a:solidFill>
              </a:rPr>
              <a:t>Events Coordinator</a:t>
            </a:r>
            <a:endParaRPr sz="3600" b="1">
              <a:solidFill>
                <a:srgbClr val="1155CC"/>
              </a:solidFill>
            </a:endParaRPr>
          </a:p>
        </p:txBody>
      </p:sp>
      <p:sp>
        <p:nvSpPr>
          <p:cNvPr id="166" name="Google Shape;166;p26"/>
          <p:cNvSpPr txBox="1">
            <a:spLocks noGrp="1"/>
          </p:cNvSpPr>
          <p:nvPr>
            <p:ph type="body" idx="2"/>
          </p:nvPr>
        </p:nvSpPr>
        <p:spPr>
          <a:xfrm>
            <a:off x="638325" y="2053675"/>
            <a:ext cx="8021400" cy="18165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US" sz="2000" b="1">
                <a:solidFill>
                  <a:srgbClr val="1155CC"/>
                </a:solidFill>
              </a:rPr>
              <a:t>Advisory Opinion 2025-10 - A State employee may not personally use Marriott bonus points that accumulated from her arranging hotel accommodations for the agency’s officials and employees other than herself. </a:t>
            </a:r>
            <a:endParaRPr sz="2000" b="1">
              <a:solidFill>
                <a:srgbClr val="1155CC"/>
              </a:solidFill>
            </a:endParaRPr>
          </a:p>
          <a:p>
            <a:pPr marL="0" lvl="0" indent="0" algn="l" rtl="0">
              <a:lnSpc>
                <a:spcPct val="90000"/>
              </a:lnSpc>
              <a:spcBef>
                <a:spcPts val="0"/>
              </a:spcBef>
              <a:spcAft>
                <a:spcPts val="0"/>
              </a:spcAft>
              <a:buSzPts val="2030"/>
              <a:buNone/>
            </a:pPr>
            <a:endParaRPr sz="3200">
              <a:solidFill>
                <a:schemeClr val="dk1"/>
              </a:solidFill>
            </a:endParaRPr>
          </a:p>
        </p:txBody>
      </p:sp>
      <p:pic>
        <p:nvPicPr>
          <p:cNvPr id="167" name="Google Shape;167;p26"/>
          <p:cNvPicPr preferRelativeResize="0"/>
          <p:nvPr/>
        </p:nvPicPr>
        <p:blipFill rotWithShape="1">
          <a:blip r:embed="rId3">
            <a:alphaModFix/>
          </a:blip>
          <a:srcRect/>
          <a:stretch/>
        </p:blipFill>
        <p:spPr>
          <a:xfrm>
            <a:off x="0" y="66525"/>
            <a:ext cx="2037275" cy="1816450"/>
          </a:xfrm>
          <a:prstGeom prst="rect">
            <a:avLst/>
          </a:prstGeom>
          <a:noFill/>
          <a:ln>
            <a:noFill/>
          </a:ln>
        </p:spPr>
      </p:pic>
      <p:pic>
        <p:nvPicPr>
          <p:cNvPr id="168" name="Google Shape;168;p26" descr="Decorative image" title="A busy travel agent woman with crazy hair and coffee on her computer"/>
          <p:cNvPicPr preferRelativeResize="0"/>
          <p:nvPr/>
        </p:nvPicPr>
        <p:blipFill>
          <a:blip r:embed="rId4">
            <a:alphaModFix/>
          </a:blip>
          <a:stretch>
            <a:fillRect/>
          </a:stretch>
        </p:blipFill>
        <p:spPr>
          <a:xfrm>
            <a:off x="4398225" y="3571450"/>
            <a:ext cx="3717075" cy="31539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5326</Words>
  <Application>Microsoft Office PowerPoint</Application>
  <PresentationFormat>On-screen Show (4:3)</PresentationFormat>
  <Paragraphs>775</Paragraphs>
  <Slides>80</Slides>
  <Notes>80</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Noto Sans Symbols</vt:lpstr>
      <vt:lpstr>Arial</vt:lpstr>
      <vt:lpstr>Roboto</vt:lpstr>
      <vt:lpstr>Levenim MT</vt:lpstr>
      <vt:lpstr>Book Antiqua</vt:lpstr>
      <vt:lpstr>Corbel</vt:lpstr>
      <vt:lpstr>Calibri</vt:lpstr>
      <vt:lpstr>Simple Light</vt:lpstr>
      <vt:lpstr>The WV Ethics Commission  </vt:lpstr>
      <vt:lpstr>         WV Ethics Commission</vt:lpstr>
      <vt:lpstr>School Board Eligibility</vt:lpstr>
      <vt:lpstr>Topics of Ethics Act</vt:lpstr>
      <vt:lpstr> Use of Public Office for  Private Gain</vt:lpstr>
      <vt:lpstr> Use of Public Office for  Private Gain</vt:lpstr>
      <vt:lpstr>De minimis?</vt:lpstr>
      <vt:lpstr>Bonus Points </vt:lpstr>
      <vt:lpstr>Events Coordinator</vt:lpstr>
      <vt:lpstr> Real Life Examples </vt:lpstr>
      <vt:lpstr>Real Life Examples</vt:lpstr>
      <vt:lpstr>    Recent Conciliation Agreements  </vt:lpstr>
      <vt:lpstr>Real Life Examples</vt:lpstr>
      <vt:lpstr> Use of Public Office for  Private Gain</vt:lpstr>
      <vt:lpstr> Use of Public Office for  Private Gain</vt:lpstr>
      <vt:lpstr> Use of Public Office for  Private Gain</vt:lpstr>
      <vt:lpstr>Use of Public Office for  Private Gain </vt:lpstr>
      <vt:lpstr>Use of Public Office for  Private Gain </vt:lpstr>
      <vt:lpstr>Use of Public Office for  Private Gain</vt:lpstr>
      <vt:lpstr>Private Gain Political Activities </vt:lpstr>
      <vt:lpstr>Use of Public Office for  Private Gain  </vt:lpstr>
      <vt:lpstr>Monetized Social Media</vt:lpstr>
      <vt:lpstr>Nepotism</vt:lpstr>
      <vt:lpstr>Nepotism "Relative" </vt:lpstr>
      <vt:lpstr> Private Gain Nepotism   </vt:lpstr>
      <vt:lpstr>Use of Public Office for  Private Gain  </vt:lpstr>
      <vt:lpstr>Private Gain Retirement Gifts/Events   </vt:lpstr>
      <vt:lpstr>Commercial Endorsements  </vt:lpstr>
      <vt:lpstr>Soliciting Subordinates for Business </vt:lpstr>
      <vt:lpstr>PowerPoint Presentation</vt:lpstr>
      <vt:lpstr>Gift Rules </vt:lpstr>
      <vt:lpstr>Gift Rules </vt:lpstr>
      <vt:lpstr>Gift Rules </vt:lpstr>
      <vt:lpstr>Solicitation for Donations or Gifts</vt:lpstr>
      <vt:lpstr>Gift Rules  Charitable Solicitations</vt:lpstr>
      <vt:lpstr>Gift Rules  Charitable Solicitations</vt:lpstr>
      <vt:lpstr>Gift Rules  Charitable Solicitations</vt:lpstr>
      <vt:lpstr> Public Official’s  Name or Likeness  </vt:lpstr>
      <vt:lpstr> Public Official’s  Name or Likeness  </vt:lpstr>
      <vt:lpstr>  Public Official’s Name or Likeness   </vt:lpstr>
      <vt:lpstr>    Prohibited Interest in Agency Contracts</vt:lpstr>
      <vt:lpstr>Prohibited Interest in  Agency Contracts</vt:lpstr>
      <vt:lpstr>PowerPoint Presentation</vt:lpstr>
      <vt:lpstr> Prohibited Contracts Exceptions </vt:lpstr>
      <vt:lpstr>Prohibited County  Contracts </vt:lpstr>
      <vt:lpstr>Prohibited County  Contracts and employment </vt:lpstr>
      <vt:lpstr> Prohibited County  Contracts Exceptions </vt:lpstr>
      <vt:lpstr>Prohibited County  Contracts </vt:lpstr>
      <vt:lpstr> Public  Contract </vt:lpstr>
      <vt:lpstr> Public  Contract </vt:lpstr>
      <vt:lpstr>Voting </vt:lpstr>
      <vt:lpstr>PowerPoint Presentation</vt:lpstr>
      <vt:lpstr>Voting </vt:lpstr>
      <vt:lpstr>PowerPoint Presentation</vt:lpstr>
      <vt:lpstr>Employment Restrictions W. Va. Code § 6B-2-5(h) </vt:lpstr>
      <vt:lpstr>Post-employment Restrictions</vt:lpstr>
      <vt:lpstr> Post-employment Restrictions</vt:lpstr>
      <vt:lpstr>Financial Disclosures</vt:lpstr>
      <vt:lpstr>Disclosure of $1 million  State Contracts</vt:lpstr>
      <vt:lpstr>Lobbying Contracts</vt:lpstr>
      <vt:lpstr>Sanctions</vt:lpstr>
      <vt:lpstr>Visit our Website</vt:lpstr>
      <vt:lpstr>Open Meetings Act </vt:lpstr>
      <vt:lpstr>OMA Topics</vt:lpstr>
      <vt:lpstr>Meeting defined</vt:lpstr>
      <vt:lpstr>Meetings NOT Subject to OMA</vt:lpstr>
      <vt:lpstr>Not Subject to OMA</vt:lpstr>
      <vt:lpstr>     In-person Meeting </vt:lpstr>
      <vt:lpstr>PowerPoint Presentation</vt:lpstr>
      <vt:lpstr>Meeting Notice/Agenda Time</vt:lpstr>
      <vt:lpstr>Emergency Meeting W. Va. Code § 6-9A-2-(2)</vt:lpstr>
      <vt:lpstr>Be Specific on Agenda</vt:lpstr>
      <vt:lpstr>Meeting Agenda</vt:lpstr>
      <vt:lpstr>Executive Session</vt:lpstr>
      <vt:lpstr> Executive Session Reasons  W.  Va. Code § 6-9A-4   </vt:lpstr>
      <vt:lpstr> Executive Session Reasons  W.  Va. Code § 6-9A-4   </vt:lpstr>
      <vt:lpstr>    Executive Session Reasons </vt:lpstr>
      <vt:lpstr>Minutes</vt:lpstr>
      <vt:lpstr>Violations</vt:lpstr>
      <vt:lpstr>West Virginia   Ethics Commission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Vickers, Kelly K</dc:creator>
  <cp:lastModifiedBy>Vickers, Kelly K</cp:lastModifiedBy>
  <cp:revision>1</cp:revision>
  <dcterms:modified xsi:type="dcterms:W3CDTF">2026-04-08T20:03:30Z</dcterms:modified>
</cp:coreProperties>
</file>