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8" r:id="rId9"/>
    <p:sldId id="261" r:id="rId10"/>
    <p:sldId id="262" r:id="rId11"/>
    <p:sldId id="263" r:id="rId12"/>
    <p:sldId id="264" r:id="rId13"/>
    <p:sldId id="269" r:id="rId14"/>
    <p:sldId id="270" r:id="rId15"/>
    <p:sldId id="271" r:id="rId16"/>
    <p:sldId id="272" r:id="rId17"/>
    <p:sldId id="273" r:id="rId18"/>
    <p:sldId id="274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3A9A4-C5A5-75BE-830F-0585FF189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4EADB-DDCF-8204-3ADE-B1D170C79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BE1C5-09C5-E947-7544-CAAEBE8F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33C5-9FC3-41A9-A651-6BADA29CFD9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42222-1CA3-ED90-DBEE-D5D79975A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1DB4B-A18C-6508-CF91-CE8943E4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EF3-F20B-4F92-94FC-DF5D457A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1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B6684-D9CC-AB62-6F23-1971F8A1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72CC14-0C6B-2181-5879-13A46DC45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CAD7E-DBC0-6AE1-3569-FC0F1530C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33C5-9FC3-41A9-A651-6BADA29CFD9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E5892-81EA-7BCC-63B1-1BBAF34F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8E2AF-C74A-593C-A426-D77620BA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EF3-F20B-4F92-94FC-DF5D457A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0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A47F0-9E3B-97F9-1F48-50CB078F3B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CD131A-9A19-9F8E-BFEB-EC6DE87C2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592B5-C267-8084-DE9D-2D41EB570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33C5-9FC3-41A9-A651-6BADA29CFD9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CA65A-53BB-A1B9-5DC3-72CD37B96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40B91-FB6C-D239-B446-71636906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EF3-F20B-4F92-94FC-DF5D457A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89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14BDA-5C7E-72CB-0263-7C26BCE52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FE52C-F969-8131-B2A6-AF46CB03B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324BA-69DC-2251-8C01-3F43E84D5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33C5-9FC3-41A9-A651-6BADA29CFD9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AF397-EDFC-7C5D-5D4F-A1F510F87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E2A97-ED87-1814-EEAF-5A511B2C7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EF3-F20B-4F92-94FC-DF5D457A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1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C3177-55A6-56FF-AD6C-9EC77C4A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19387-1E59-5C81-9027-F54CE97A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C7FD3-1249-8F0D-F04B-926EC959F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33C5-9FC3-41A9-A651-6BADA29CFD9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C94CF-0E03-17FE-DD64-6BB88C272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939DA-A734-B678-A73B-7912BEB0F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EF3-F20B-4F92-94FC-DF5D457A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6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59C55-1BFC-A0C3-71A7-29265CCFC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27782-86E4-0F3D-BCF0-A6882476E2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83B6B-F032-082D-7657-FC553365A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524B4-D2A1-C76E-5CAB-F5E084845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33C5-9FC3-41A9-A651-6BADA29CFD9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57498-5BAF-7FBD-D0FE-C0AFF464F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FD9B18-4249-EC8E-6F5F-BACAB58A7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EF3-F20B-4F92-94FC-DF5D457A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80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5E756-04F1-476F-DF49-CD47C9838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0ED1C-AAC0-9730-7493-E5315B554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3024F-5867-B10C-CB8B-66B78E9DE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6808F-E317-5927-B111-0023CA30D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BA8FF4-BFBF-C242-1CE4-D41701611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D2ADBF-1EFA-4C80-3954-F0C0A415F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33C5-9FC3-41A9-A651-6BADA29CFD9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A78CD0-D4AD-E929-257F-8D1109964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105071-C8BA-E75A-7CCF-252E36271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EF3-F20B-4F92-94FC-DF5D457A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34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C2572-F8B4-5F90-F6F8-03418A0BB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55E1A0-B370-36F8-E100-71731729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33C5-9FC3-41A9-A651-6BADA29CFD9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F9DD78-CC91-B48F-6DA2-C26553019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A93A3-F190-FA8D-F7DA-535851AE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EF3-F20B-4F92-94FC-DF5D457A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95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8C3F66-E663-1654-614C-0B18B8A5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33C5-9FC3-41A9-A651-6BADA29CFD9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576312-FEC8-9B68-4EA6-A23464E92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86FEE-89CA-2920-A702-63E8CFE9F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EF3-F20B-4F92-94FC-DF5D457A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17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9CEF-6061-6E7F-F363-505262C17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2AEC3-C876-3772-DF0D-304C35388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CC849-3A71-683E-5582-672029DDB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31AAE-0687-2D7D-98E3-BB081FE80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33C5-9FC3-41A9-A651-6BADA29CFD9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3235E-D52C-A4EC-A145-D01B11FAD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6F955-2CEC-4AF4-E2E4-8691F0601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EF3-F20B-4F92-94FC-DF5D457A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4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2BF70-5ED2-73BB-D555-8D9128DC7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823FFC-51E1-EC96-6FED-01240B932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7E0B6-5D4B-114B-096A-42CB2E22F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DAA2A-08D1-BA9A-1492-AC6E73957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33C5-9FC3-41A9-A651-6BADA29CFD9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18FCA-FD10-DE01-E045-67C5BC05F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64E9D-468D-58C3-D85A-E6AA1842B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EF3-F20B-4F92-94FC-DF5D457A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44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B18524-A1E8-6AC4-A2F4-FC9696213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D0BBE-CD70-84EA-983C-D6611383D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A3C80-E783-3CAD-2505-EF45389BC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8C33C5-9FC3-41A9-A651-6BADA29CFD9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04EBB-2F59-AC88-1C5E-F23F22693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1792C-CE64-E58B-1415-92A7F72B8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B19EF3-F20B-4F92-94FC-DF5D457A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8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342783-FBAD-40B8-A3D6-BAC92422B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9833" y="1056640"/>
            <a:ext cx="4360324" cy="3494398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The Future of Waste to Energy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CE6A70-7AEF-20CC-301C-1C6E8BF57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9832" y="4582814"/>
            <a:ext cx="2601831" cy="1312657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/>
              <a:t>How West Palm Beach is Doing it Right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9367A7-897D-C0BE-A4B9-A78CA2D5B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71" b="1"/>
          <a:stretch>
            <a:fillRect/>
          </a:stretch>
        </p:blipFill>
        <p:spPr>
          <a:xfrm rot="5400000">
            <a:off x="554895" y="690054"/>
            <a:ext cx="5607882" cy="54743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201" y="623275"/>
            <a:ext cx="5141626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29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3A9C0-E098-A80A-A8B4-39271F68E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Autofit/>
          </a:bodyPr>
          <a:lstStyle/>
          <a:p>
            <a:r>
              <a:rPr lang="en-US" sz="6000" dirty="0"/>
              <a:t>How is this environmentally friendly?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B1280-2754-6EE6-272F-9B260F0A3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r>
              <a:rPr lang="en-US" sz="2400" dirty="0"/>
              <a:t>Every ton of waste processed at a WTE facility avoids a ton of CO₂ equivalent emissions </a:t>
            </a:r>
          </a:p>
          <a:p>
            <a:r>
              <a:rPr lang="en-US" sz="2400" dirty="0"/>
              <a:t>The renewable fuel portion of MSW, the emissions impact of the post combustion metals recycle, and the avoidance of landfill methane emissions provides a significant net reduction in GHG emissions with WTE technology, and thus, a negative GHG footprint.</a:t>
            </a:r>
          </a:p>
        </p:txBody>
      </p:sp>
    </p:spTree>
    <p:extLst>
      <p:ext uri="{BB962C8B-B14F-4D97-AF65-F5344CB8AC3E}">
        <p14:creationId xmlns:p14="http://schemas.microsoft.com/office/powerpoint/2010/main" val="607140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3B2776-C3B2-00F1-27FC-3F1779FFB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 fontScale="90000"/>
          </a:bodyPr>
          <a:lstStyle/>
          <a:p>
            <a:r>
              <a:rPr lang="en-US" sz="7200" dirty="0"/>
              <a:t>States Recognizing Environmental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4E785-1913-2295-7F93-4067AC109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r>
              <a:rPr lang="en-US" sz="2400" dirty="0"/>
              <a:t>Pennsylvania recommends increasing WTE by 40% by 2030</a:t>
            </a:r>
          </a:p>
          <a:p>
            <a:r>
              <a:rPr lang="en-US" sz="2400" dirty="0"/>
              <a:t>Maryland recognizes WTE as a Tier 1 renewable energy source</a:t>
            </a:r>
          </a:p>
          <a:p>
            <a:r>
              <a:rPr lang="en-US" sz="2400" dirty="0"/>
              <a:t>Maine relies on WTE as part of its GHG reduction effort and estimates it will cost ~40% less per ton of carbon compared to its solar water heater program</a:t>
            </a:r>
          </a:p>
        </p:txBody>
      </p:sp>
    </p:spTree>
    <p:extLst>
      <p:ext uri="{BB962C8B-B14F-4D97-AF65-F5344CB8AC3E}">
        <p14:creationId xmlns:p14="http://schemas.microsoft.com/office/powerpoint/2010/main" val="240925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96FD6-AFAA-565C-340D-43FFA9CFD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 fontScale="90000"/>
          </a:bodyPr>
          <a:lstStyle/>
          <a:p>
            <a:r>
              <a:rPr lang="en-US" sz="7200" dirty="0"/>
              <a:t>Other Benefits to WTE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6A380-B337-AF3A-61D8-B15A1B54A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r>
              <a:rPr lang="en-US" sz="2400" dirty="0"/>
              <a:t>Pathogen, pharmaceutical, and problematic chemical destruction</a:t>
            </a:r>
          </a:p>
          <a:p>
            <a:r>
              <a:rPr lang="en-US" sz="2400" dirty="0"/>
              <a:t>Emissions are more than 70% below Maximum Achievable Control Technology (MACT) standards except for NOx, which operates at ~35% below emissions standards</a:t>
            </a:r>
          </a:p>
          <a:p>
            <a:r>
              <a:rPr lang="en-US" sz="2400" dirty="0"/>
              <a:t>U.S. counties and municipalities that utilize WTE consistently show an increased recycling rate</a:t>
            </a:r>
          </a:p>
        </p:txBody>
      </p:sp>
    </p:spTree>
    <p:extLst>
      <p:ext uri="{BB962C8B-B14F-4D97-AF65-F5344CB8AC3E}">
        <p14:creationId xmlns:p14="http://schemas.microsoft.com/office/powerpoint/2010/main" val="1646033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B721D-36B3-A3F0-14A0-ED4AE9162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661" y="1322150"/>
            <a:ext cx="5607884" cy="4205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DF36B3-F601-240A-150D-968F0B86A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9848" y="1324261"/>
            <a:ext cx="5607883" cy="420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65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3C80B7-0A8B-40E3-DC36-4DF25C6F1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687" y="1325970"/>
            <a:ext cx="5621557" cy="4216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8D6007-C6AC-DB1D-4192-A124D6AFE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5199" y="1303448"/>
            <a:ext cx="5631667" cy="422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46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CE22EA-CCCF-DE88-D55A-50FB0BD7A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186" y="1324258"/>
            <a:ext cx="5607884" cy="4205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72229B-0476-5864-4CD8-645F7FFAF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1514" y="1324261"/>
            <a:ext cx="5607884" cy="420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22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6CF3D0-F5C5-D838-8D97-47337A2B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4301" y="1324259"/>
            <a:ext cx="5607884" cy="4205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B5DE5-C158-0BAD-F8EF-ECF73D106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9818" y="1324259"/>
            <a:ext cx="5607882" cy="420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84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56F122-F46E-E9F9-B924-A5D1B392A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338" y="1324261"/>
            <a:ext cx="5607884" cy="4205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9BA4EA-B2F7-DDAE-73DA-E16BD68EF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9026" y="1324261"/>
            <a:ext cx="5607884" cy="420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09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496715-7234-B75E-9D2B-0B3FF93E9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338" y="1324259"/>
            <a:ext cx="5607884" cy="4205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57F9C2-48D0-918A-5047-3A1E03787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9026" y="1324260"/>
            <a:ext cx="5607882" cy="420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49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97CD5-8C4A-95D2-3F31-746E2C800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en-US" sz="5000" dirty="0"/>
              <a:t>Information for this slide credited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16DA-831D-BEC0-B7F5-6F62A8E07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r>
              <a:rPr lang="en-US" sz="2400" dirty="0"/>
              <a:t>Palm Beach County Solid Waste Authority</a:t>
            </a:r>
          </a:p>
          <a:p>
            <a:r>
              <a:rPr lang="en-US" sz="2400" dirty="0"/>
              <a:t>Scientific Truth About Waste-to-Energy by Marco J. Castaldi, Ph.D. – Chemical Engineering Department, City College of New York City,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450477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CA22F-D527-02F7-B8AD-1F8B64C52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en-US" sz="6000" dirty="0"/>
              <a:t>Palm Beach SWA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8DCA3-6DAC-BFA1-163F-DB2014CCC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 lnSpcReduction="10000"/>
          </a:bodyPr>
          <a:lstStyle/>
          <a:p>
            <a:r>
              <a:rPr lang="en-US" sz="2400" dirty="0"/>
              <a:t>All MSW goes to the Renewable Energy Facilities (Flow Control)</a:t>
            </a:r>
          </a:p>
          <a:p>
            <a:r>
              <a:rPr lang="en-US" sz="2400" dirty="0"/>
              <a:t>Reduces volume landfilled by 90%</a:t>
            </a:r>
          </a:p>
          <a:p>
            <a:r>
              <a:rPr lang="en-US" sz="2400" dirty="0"/>
              <a:t>Resource Recovery – metals, energy, and aggregate</a:t>
            </a:r>
          </a:p>
          <a:p>
            <a:r>
              <a:rPr lang="en-US" sz="2400" dirty="0"/>
              <a:t>Since 1989 enough metals recovered to produce 1.1 million vehicles</a:t>
            </a:r>
          </a:p>
          <a:p>
            <a:r>
              <a:rPr lang="en-US" sz="2400" dirty="0"/>
              <a:t>Generates enough electricity to power 90,000 homes</a:t>
            </a:r>
          </a:p>
        </p:txBody>
      </p:sp>
    </p:spTree>
    <p:extLst>
      <p:ext uri="{BB962C8B-B14F-4D97-AF65-F5344CB8AC3E}">
        <p14:creationId xmlns:p14="http://schemas.microsoft.com/office/powerpoint/2010/main" val="693220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1A7528-E2B3-44F4-8498-CF95A15BD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 fontScale="90000"/>
          </a:bodyPr>
          <a:lstStyle/>
          <a:p>
            <a:r>
              <a:rPr lang="en-US" sz="7200" dirty="0"/>
              <a:t>Renewable Energy Facility 1 (REF1)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885FE-A4C4-F374-2218-621233E1B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r>
              <a:rPr lang="en-US" sz="2400" dirty="0"/>
              <a:t>Online in 1989 and refurbished in 2009</a:t>
            </a:r>
          </a:p>
          <a:p>
            <a:r>
              <a:rPr lang="en-US" sz="2400" dirty="0"/>
              <a:t>Uses refuse-derived fuel (RDF)</a:t>
            </a:r>
          </a:p>
          <a:p>
            <a:r>
              <a:rPr lang="en-US" sz="2400" dirty="0"/>
              <a:t>Capacity: 2000 tons per day</a:t>
            </a:r>
          </a:p>
          <a:p>
            <a:r>
              <a:rPr lang="en-US" sz="2400" dirty="0"/>
              <a:t>Electricity generation: 67 MW (32,000 homes)</a:t>
            </a:r>
          </a:p>
          <a:p>
            <a:r>
              <a:rPr lang="en-US" sz="2400" dirty="0"/>
              <a:t>Metals Recovery: 25,000 tons/year</a:t>
            </a:r>
          </a:p>
          <a:p>
            <a:r>
              <a:rPr lang="en-US" sz="2400" dirty="0"/>
              <a:t>Ash and residue landfilled</a:t>
            </a:r>
          </a:p>
        </p:txBody>
      </p:sp>
    </p:spTree>
    <p:extLst>
      <p:ext uri="{BB962C8B-B14F-4D97-AF65-F5344CB8AC3E}">
        <p14:creationId xmlns:p14="http://schemas.microsoft.com/office/powerpoint/2010/main" val="167203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2C53D-FF3D-4250-48A0-F5F4E6446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 fontScale="90000"/>
          </a:bodyPr>
          <a:lstStyle/>
          <a:p>
            <a:r>
              <a:rPr lang="en-US" sz="7200" dirty="0"/>
              <a:t>Renewable Energy Facility 2 (REF2)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7C547-A980-B647-03A2-DB1652BB3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400" dirty="0"/>
              <a:t>Online in 2015 at over $700 million</a:t>
            </a:r>
          </a:p>
          <a:p>
            <a:r>
              <a:rPr lang="en-US" sz="2400" dirty="0"/>
              <a:t>Only new renewable energy facility in US in over 25 years</a:t>
            </a:r>
          </a:p>
          <a:p>
            <a:r>
              <a:rPr lang="en-US" sz="2400" dirty="0"/>
              <a:t>Cleanest, Greenest most efficient REF in the world</a:t>
            </a:r>
          </a:p>
          <a:p>
            <a:r>
              <a:rPr lang="en-US" sz="2400" dirty="0"/>
              <a:t>Uses mass burn technology</a:t>
            </a:r>
          </a:p>
          <a:p>
            <a:r>
              <a:rPr lang="en-US" sz="2400" dirty="0"/>
              <a:t>Capacity: 3000 tons per day</a:t>
            </a:r>
          </a:p>
          <a:p>
            <a:r>
              <a:rPr lang="en-US" sz="2400" dirty="0"/>
              <a:t>Electricity generation: 96 MW (68,000 homes)</a:t>
            </a:r>
          </a:p>
          <a:p>
            <a:r>
              <a:rPr lang="en-US" sz="2400" dirty="0"/>
              <a:t>Ash is landfilled</a:t>
            </a:r>
          </a:p>
        </p:txBody>
      </p:sp>
    </p:spTree>
    <p:extLst>
      <p:ext uri="{BB962C8B-B14F-4D97-AF65-F5344CB8AC3E}">
        <p14:creationId xmlns:p14="http://schemas.microsoft.com/office/powerpoint/2010/main" val="952057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CB1246-7B10-B855-310C-C5631C3C3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en-US" sz="5400" dirty="0"/>
              <a:t>Renewable Energy Facility 1 Replacement (REF 1R)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A41CD-BC65-B1DE-6236-558B177E3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r>
              <a:rPr lang="en-US" sz="2400" dirty="0"/>
              <a:t>REF 1R will replace REF 1 with more modern, advanced, cleaner, greener technology</a:t>
            </a:r>
          </a:p>
          <a:p>
            <a:r>
              <a:rPr lang="en-US" sz="2400" dirty="0"/>
              <a:t>Capacity: will be 3000 tons/day to accommodate future growth </a:t>
            </a:r>
          </a:p>
          <a:p>
            <a:r>
              <a:rPr lang="en-US" sz="2400" dirty="0"/>
              <a:t>Cost: $1.5 Billion, largest infrastructure project in Palm Beach County history</a:t>
            </a:r>
          </a:p>
          <a:p>
            <a:r>
              <a:rPr lang="en-US" sz="2400" dirty="0"/>
              <a:t>Approved by the Palm Beach SWA Board in October 2025</a:t>
            </a:r>
          </a:p>
        </p:txBody>
      </p:sp>
    </p:spTree>
    <p:extLst>
      <p:ext uri="{BB962C8B-B14F-4D97-AF65-F5344CB8AC3E}">
        <p14:creationId xmlns:p14="http://schemas.microsoft.com/office/powerpoint/2010/main" val="575223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4E736-C5EE-9ED4-C013-B5CD5A9DE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en-US" sz="6000" dirty="0"/>
              <a:t>Annual Landfill Diversion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49037-B55E-A1D3-6BAE-026FAD55D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r>
              <a:rPr lang="en-US" sz="2400" dirty="0"/>
              <a:t>1.8M tons of MSW diverted</a:t>
            </a:r>
          </a:p>
          <a:p>
            <a:r>
              <a:rPr lang="en-US" sz="2400" dirty="0"/>
              <a:t>Equivalent to:</a:t>
            </a:r>
          </a:p>
          <a:p>
            <a:pPr lvl="1"/>
            <a:r>
              <a:rPr lang="en-US" sz="2000" dirty="0"/>
              <a:t>686 Olympic pools</a:t>
            </a:r>
          </a:p>
          <a:p>
            <a:pPr lvl="1"/>
            <a:r>
              <a:rPr lang="en-US" sz="2000" dirty="0"/>
              <a:t>89,750 SWA tractor trailer trucks, bumper to bumper, which would span the distance from West Palm Beach, FL, to Pittsburgh, PA</a:t>
            </a:r>
          </a:p>
        </p:txBody>
      </p:sp>
    </p:spTree>
    <p:extLst>
      <p:ext uri="{BB962C8B-B14F-4D97-AF65-F5344CB8AC3E}">
        <p14:creationId xmlns:p14="http://schemas.microsoft.com/office/powerpoint/2010/main" val="1744066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FD221-5027-2BEE-95E5-78A82A42E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en-US" sz="6000" dirty="0"/>
              <a:t>Annual Energy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18220-1B5A-0B83-4FFC-B54FB3937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r>
              <a:rPr lang="en-US" sz="2400" dirty="0"/>
              <a:t>1,401,600 MWh gross production</a:t>
            </a:r>
          </a:p>
          <a:p>
            <a:r>
              <a:rPr lang="en-US" sz="2400" dirty="0"/>
              <a:t>Enough to power</a:t>
            </a:r>
          </a:p>
          <a:p>
            <a:pPr lvl="1"/>
            <a:r>
              <a:rPr lang="en-US" sz="2000" dirty="0"/>
              <a:t>90,000 homes</a:t>
            </a:r>
          </a:p>
          <a:p>
            <a:pPr lvl="1"/>
            <a:r>
              <a:rPr lang="en-US" sz="2000" dirty="0"/>
              <a:t>18M full EV charges</a:t>
            </a:r>
          </a:p>
          <a:p>
            <a:pPr lvl="1"/>
            <a:r>
              <a:rPr lang="en-US" sz="2000" dirty="0"/>
              <a:t>350,400 EV charges/year</a:t>
            </a:r>
          </a:p>
          <a:p>
            <a:pPr lvl="1"/>
            <a:r>
              <a:rPr lang="en-US" sz="2000" dirty="0"/>
              <a:t>21 EV trips to the Sun</a:t>
            </a:r>
          </a:p>
          <a:p>
            <a:pPr lvl="1"/>
            <a:r>
              <a:rPr lang="en-US" sz="2000" dirty="0"/>
              <a:t>160,816 EV trips around the Earth</a:t>
            </a:r>
          </a:p>
        </p:txBody>
      </p:sp>
    </p:spTree>
    <p:extLst>
      <p:ext uri="{BB962C8B-B14F-4D97-AF65-F5344CB8AC3E}">
        <p14:creationId xmlns:p14="http://schemas.microsoft.com/office/powerpoint/2010/main" val="4109428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22201-336D-3E68-F158-AC5EB437C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en-US" sz="6100"/>
              <a:t>Annual Metals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72B37-2164-552A-D3F3-009B111AC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r>
              <a:rPr lang="en-US" sz="2000" dirty="0"/>
              <a:t>Ferrous Metals Equivalent to:</a:t>
            </a:r>
          </a:p>
          <a:p>
            <a:pPr lvl="1"/>
            <a:r>
              <a:rPr lang="en-US" sz="2000" dirty="0"/>
              <a:t>65,633 tons</a:t>
            </a:r>
          </a:p>
          <a:p>
            <a:pPr lvl="1"/>
            <a:r>
              <a:rPr lang="en-US" sz="2000" dirty="0"/>
              <a:t>53,853 cars recovered from steel</a:t>
            </a:r>
          </a:p>
          <a:p>
            <a:pPr lvl="1"/>
            <a:r>
              <a:rPr lang="en-US" sz="2000" dirty="0"/>
              <a:t>A paperclip chain wrapped around the Earth 66 times</a:t>
            </a:r>
          </a:p>
          <a:p>
            <a:r>
              <a:rPr lang="en-US" sz="2000" dirty="0"/>
              <a:t>Non-Ferrous Metals Equivalent to:</a:t>
            </a:r>
          </a:p>
          <a:p>
            <a:pPr lvl="1"/>
            <a:r>
              <a:rPr lang="en-US" sz="2000" dirty="0"/>
              <a:t>8,045 tons</a:t>
            </a:r>
          </a:p>
          <a:p>
            <a:pPr lvl="1"/>
            <a:r>
              <a:rPr lang="en-US" sz="2000" dirty="0"/>
              <a:t>486M aluminum cans</a:t>
            </a:r>
          </a:p>
          <a:p>
            <a:pPr lvl="1"/>
            <a:r>
              <a:rPr lang="en-US" sz="2000" dirty="0"/>
              <a:t>4M aluminum bicycles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30180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0F85C-7C46-E5E3-87BE-3256CBB2D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en-US" sz="6000" dirty="0"/>
              <a:t>Palm Beach SWA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CB307-241B-70E1-0738-C0CA03197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2400" dirty="0"/>
              <a:t>Two REFs</a:t>
            </a:r>
          </a:p>
          <a:p>
            <a:r>
              <a:rPr lang="en-US" sz="2400" dirty="0"/>
              <a:t>A </a:t>
            </a:r>
            <a:r>
              <a:rPr lang="en-US" sz="2400" dirty="0" err="1"/>
              <a:t>Recoverd</a:t>
            </a:r>
            <a:r>
              <a:rPr lang="en-US" sz="2400" dirty="0"/>
              <a:t> Material Processing Facility for recyclables</a:t>
            </a:r>
          </a:p>
          <a:p>
            <a:r>
              <a:rPr lang="en-US" sz="2400" dirty="0"/>
              <a:t>A Biosolids Processing Facility pelletizing 95% of the wastewater solids in the county</a:t>
            </a:r>
          </a:p>
          <a:p>
            <a:r>
              <a:rPr lang="en-US" sz="2400" dirty="0"/>
              <a:t>A landfill with capacity to 2071</a:t>
            </a:r>
          </a:p>
          <a:p>
            <a:r>
              <a:rPr lang="en-US" sz="2400" dirty="0"/>
              <a:t>Six Transfer Stations</a:t>
            </a:r>
          </a:p>
          <a:p>
            <a:r>
              <a:rPr lang="en-US" sz="2400" dirty="0"/>
              <a:t>Seven home chemical and recycling centers</a:t>
            </a:r>
          </a:p>
          <a:p>
            <a:r>
              <a:rPr lang="en-US" sz="2400" dirty="0"/>
              <a:t>Collection in unincorporated areas of the county</a:t>
            </a:r>
          </a:p>
        </p:txBody>
      </p:sp>
    </p:spTree>
    <p:extLst>
      <p:ext uri="{BB962C8B-B14F-4D97-AF65-F5344CB8AC3E}">
        <p14:creationId xmlns:p14="http://schemas.microsoft.com/office/powerpoint/2010/main" val="347140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605</Words>
  <Application>Microsoft Office PowerPoint</Application>
  <PresentationFormat>Widescreen</PresentationFormat>
  <Paragraphs>72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Office Theme</vt:lpstr>
      <vt:lpstr>The Future of Waste to Energy</vt:lpstr>
      <vt:lpstr>Palm Beach SWA Model</vt:lpstr>
      <vt:lpstr>Renewable Energy Facility 1 (REF1)</vt:lpstr>
      <vt:lpstr>Renewable Energy Facility 2 (REF2)</vt:lpstr>
      <vt:lpstr>Renewable Energy Facility 1 Replacement (REF 1R)</vt:lpstr>
      <vt:lpstr>Annual Landfill Diversion</vt:lpstr>
      <vt:lpstr>Annual Energy Recovery</vt:lpstr>
      <vt:lpstr>Annual Metals Recovery</vt:lpstr>
      <vt:lpstr>Palm Beach SWA System</vt:lpstr>
      <vt:lpstr>How is this environmentally friendly?</vt:lpstr>
      <vt:lpstr>States Recognizing Environmental Benefits</vt:lpstr>
      <vt:lpstr>Other Benefits to WTE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Information for this slide credited to: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Holstine, Mark D</dc:creator>
  <cp:lastModifiedBy>Holstine, Mark D</cp:lastModifiedBy>
  <cp:revision>2</cp:revision>
  <dcterms:created xsi:type="dcterms:W3CDTF">2026-04-21T15:52:12Z</dcterms:created>
  <dcterms:modified xsi:type="dcterms:W3CDTF">2026-04-21T19:29:17Z</dcterms:modified>
</cp:coreProperties>
</file>