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Helvetica World" panose="020B0604020202020204" charset="-128"/>
      <p:regular r:id="rId24"/>
    </p:embeddedFont>
    <p:embeddedFont>
      <p:font typeface="Canva Sans" panose="020B0604020202020204" charset="0"/>
      <p:regular r:id="rId25"/>
    </p:embeddedFont>
    <p:embeddedFont>
      <p:font typeface="Canva Sans Bold" panose="020B0604020202020204" charset="0"/>
      <p:regular r:id="rId26"/>
    </p:embeddedFont>
    <p:embeddedFont>
      <p:font typeface="Garet" panose="020B0604020202020204" charset="0"/>
      <p:regular r:id="rId27"/>
    </p:embeddedFont>
    <p:embeddedFont>
      <p:font typeface="Garet Bold" panose="020B0604020202020204" charset="0"/>
      <p:regular r:id="rId28"/>
    </p:embeddedFont>
    <p:embeddedFont>
      <p:font typeface="Horizon"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97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7DD0C-0394-4ACF-B858-F88E390D4EAD}"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B8A6B-25AD-4BDB-AAD6-EEDA11EB8C5C}" type="slidenum">
              <a:rPr lang="en-US" smtClean="0"/>
              <a:t>‹#›</a:t>
            </a:fld>
            <a:endParaRPr lang="en-US"/>
          </a:p>
        </p:txBody>
      </p:sp>
    </p:spTree>
    <p:extLst>
      <p:ext uri="{BB962C8B-B14F-4D97-AF65-F5344CB8AC3E}">
        <p14:creationId xmlns:p14="http://schemas.microsoft.com/office/powerpoint/2010/main" val="1979330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a:t>
            </a:fld>
            <a:endParaRPr lang="en-US"/>
          </a:p>
        </p:txBody>
      </p:sp>
    </p:spTree>
    <p:extLst>
      <p:ext uri="{BB962C8B-B14F-4D97-AF65-F5344CB8AC3E}">
        <p14:creationId xmlns:p14="http://schemas.microsoft.com/office/powerpoint/2010/main" val="154332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Building infrastructure is only the first step. Recycling sites need ongoing maintenance, education programs require materials, and outreach efforts require funding. Sustaining programs over time requires creative solutions. To help support these programs long term, we developed sponsorship initiatives that allow local businesses to support environmental efforts while gaining meaningful community visibility.</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10</a:t>
            </a:fld>
            <a:endParaRPr lang="en-US"/>
          </a:p>
        </p:txBody>
      </p:sp>
    </p:spTree>
    <p:extLst>
      <p:ext uri="{BB962C8B-B14F-4D97-AF65-F5344CB8AC3E}">
        <p14:creationId xmlns:p14="http://schemas.microsoft.com/office/powerpoint/2010/main" val="2590727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example is our fence sign sponsorship program. Businesses sponsor signage displayed INSIDE recycling lot. Sponsors receive community visibility while their support helps fund recycling operations.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11</a:t>
            </a:fld>
            <a:endParaRPr lang="en-US"/>
          </a:p>
        </p:txBody>
      </p:sp>
    </p:spTree>
    <p:extLst>
      <p:ext uri="{BB962C8B-B14F-4D97-AF65-F5344CB8AC3E}">
        <p14:creationId xmlns:p14="http://schemas.microsoft.com/office/powerpoint/2010/main" val="130097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initiative is our reusable recycling bag program. Businesses sponsor reusable bags that are distributed to residents. These bags encourage recycling participation while reducing single‑use materials.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12</a:t>
            </a:fld>
            <a:endParaRPr lang="en-US"/>
          </a:p>
        </p:txBody>
      </p:sp>
    </p:spTree>
    <p:extLst>
      <p:ext uri="{BB962C8B-B14F-4D97-AF65-F5344CB8AC3E}">
        <p14:creationId xmlns:p14="http://schemas.microsoft.com/office/powerpoint/2010/main" val="3488051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programs create a win‑win model. Businesses gain positive community visibility. Residents receive improved environmental programs. And the Authority gains sustainable funding to support operations.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13</a:t>
            </a:fld>
            <a:endParaRPr lang="en-US"/>
          </a:p>
        </p:txBody>
      </p:sp>
    </p:spTree>
    <p:extLst>
      <p:ext uri="{BB962C8B-B14F-4D97-AF65-F5344CB8AC3E}">
        <p14:creationId xmlns:p14="http://schemas.microsoft.com/office/powerpoint/2010/main" val="107193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we are a public entity, transparency and accountability are essential. Any partnership involving funding must be handled carefully and ethically to maintain public trust.</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14</a:t>
            </a:fld>
            <a:endParaRPr lang="en-US"/>
          </a:p>
        </p:txBody>
      </p:sp>
    </p:spTree>
    <p:extLst>
      <p:ext uri="{BB962C8B-B14F-4D97-AF65-F5344CB8AC3E}">
        <p14:creationId xmlns:p14="http://schemas.microsoft.com/office/powerpoint/2010/main" val="94436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implementing our sponsorship programs, the Authority sought a formal opinion from the West Virginia Ethics Commission. This ensured our approach complied with state ethics rules and helped reinforce public accountability.</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15</a:t>
            </a:fld>
            <a:endParaRPr lang="en-US"/>
          </a:p>
        </p:txBody>
      </p:sp>
    </p:spTree>
    <p:extLst>
      <p:ext uri="{BB962C8B-B14F-4D97-AF65-F5344CB8AC3E}">
        <p14:creationId xmlns:p14="http://schemas.microsoft.com/office/powerpoint/2010/main" val="112544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partnerships allow us to reinvest resources back into the community through environmental education and outreach programs.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16</a:t>
            </a:fld>
            <a:endParaRPr lang="en-US"/>
          </a:p>
        </p:txBody>
      </p:sp>
    </p:spTree>
    <p:extLst>
      <p:ext uri="{BB962C8B-B14F-4D97-AF65-F5344CB8AC3E}">
        <p14:creationId xmlns:p14="http://schemas.microsoft.com/office/powerpoint/2010/main" val="375889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long‑term goal is supporting youth environmental initiatives and potential scholarships. Operational success today can help support the next generation of environmental leaders.</a:t>
            </a:r>
          </a:p>
          <a:p>
            <a:r>
              <a:rPr lang="en-US" dirty="0"/>
              <a:t>By rolling our “Emergency Hauling Fund” over each year into YEP scholarships, we can retain emergency funding year around, while also providing opportunities to local youth.  (These funds ARE NOT AN ASSET) they are emptied each year on the renewal of their sign. </a:t>
            </a:r>
          </a:p>
        </p:txBody>
      </p:sp>
      <p:sp>
        <p:nvSpPr>
          <p:cNvPr id="4" name="Slide Number Placeholder 3"/>
          <p:cNvSpPr>
            <a:spLocks noGrp="1"/>
          </p:cNvSpPr>
          <p:nvPr>
            <p:ph type="sldNum" sz="quarter" idx="5"/>
          </p:nvPr>
        </p:nvSpPr>
        <p:spPr/>
        <p:txBody>
          <a:bodyPr/>
          <a:lstStyle/>
          <a:p>
            <a:fld id="{09BB8A6B-25AD-4BDB-AAD6-EEDA11EB8C5C}" type="slidenum">
              <a:rPr lang="en-US" smtClean="0"/>
              <a:t>17</a:t>
            </a:fld>
            <a:endParaRPr lang="en-US"/>
          </a:p>
        </p:txBody>
      </p:sp>
    </p:spTree>
    <p:extLst>
      <p:ext uri="{BB962C8B-B14F-4D97-AF65-F5344CB8AC3E}">
        <p14:creationId xmlns:p14="http://schemas.microsoft.com/office/powerpoint/2010/main" val="2544131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key lessons from our experience: partnerships multiply resources, creativity can overcome limited funding, sponsorships can sustain public programs, and transparency protects public trust.</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18</a:t>
            </a:fld>
            <a:endParaRPr lang="en-US"/>
          </a:p>
        </p:txBody>
      </p:sp>
    </p:spTree>
    <p:extLst>
      <p:ext uri="{BB962C8B-B14F-4D97-AF65-F5344CB8AC3E}">
        <p14:creationId xmlns:p14="http://schemas.microsoft.com/office/powerpoint/2010/main" val="376856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small organizations can create meaningful environmental infrastructure when communities work together. Collaboration allows us to accomplish far more than any organization could do alone.</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19</a:t>
            </a:fld>
            <a:endParaRPr lang="en-US"/>
          </a:p>
        </p:txBody>
      </p:sp>
    </p:spTree>
    <p:extLst>
      <p:ext uri="{BB962C8B-B14F-4D97-AF65-F5344CB8AC3E}">
        <p14:creationId xmlns:p14="http://schemas.microsoft.com/office/powerpoint/2010/main" val="104068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Putnam County Solid Waste Authority provides recycling access and environmental education across our county in West Virginia. Like many solid waste authorities, we operate with limited staff and limited funding. Because of that reality, we rely heavily on partnerships and collaboration to deliver services and expand programs.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2</a:t>
            </a:fld>
            <a:endParaRPr lang="en-US"/>
          </a:p>
        </p:txBody>
      </p:sp>
    </p:spTree>
    <p:extLst>
      <p:ext uri="{BB962C8B-B14F-4D97-AF65-F5344CB8AC3E}">
        <p14:creationId xmlns:p14="http://schemas.microsoft.com/office/powerpoint/2010/main" val="3845948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your time today. I’d be happy to answer any questions and discuss ideas about partnership models that might work in your communities.</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20</a:t>
            </a:fld>
            <a:endParaRPr lang="en-US"/>
          </a:p>
        </p:txBody>
      </p:sp>
    </p:spTree>
    <p:extLst>
      <p:ext uri="{BB962C8B-B14F-4D97-AF65-F5344CB8AC3E}">
        <p14:creationId xmlns:p14="http://schemas.microsoft.com/office/powerpoint/2010/main" val="260927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solid waste authorities face similar challenges. Funding is limited, yet expectations from the community continue to grow. Residents want better recycling access, more environmental education, and improved services. At the same time staffing and budgets often remain flat. That creates a gap between what communities want and what agencies can realistically fund.</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3</a:t>
            </a:fld>
            <a:endParaRPr lang="en-US"/>
          </a:p>
        </p:txBody>
      </p:sp>
    </p:spTree>
    <p:extLst>
      <p:ext uri="{BB962C8B-B14F-4D97-AF65-F5344CB8AC3E}">
        <p14:creationId xmlns:p14="http://schemas.microsoft.com/office/powerpoint/2010/main" val="401181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response to those challenges has been to build strong partnerships. We work closely with municipalities across the county, coordinate with county government, engage local businesses, and involve volunteers and community organizations. By combining resources from many partners, a small organization can accomplish much more.</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4</a:t>
            </a:fld>
            <a:endParaRPr lang="en-US"/>
          </a:p>
        </p:txBody>
      </p:sp>
    </p:spTree>
    <p:extLst>
      <p:ext uri="{BB962C8B-B14F-4D97-AF65-F5344CB8AC3E}">
        <p14:creationId xmlns:p14="http://schemas.microsoft.com/office/powerpoint/2010/main" val="116093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Partnerships work because they allow organizations to share resources. One partner may provide equipment, another may contribute labor, and another may provide materials or logistical support. These shared contributions reduce costs, speed up projects, and create a stronger sense of community ownership.</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5</a:t>
            </a:fld>
            <a:endParaRPr lang="en-US"/>
          </a:p>
        </p:txBody>
      </p:sp>
    </p:spTree>
    <p:extLst>
      <p:ext uri="{BB962C8B-B14F-4D97-AF65-F5344CB8AC3E}">
        <p14:creationId xmlns:p14="http://schemas.microsoft.com/office/powerpoint/2010/main" val="406026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examples of this approach was the development of one of our recycling drop sites. The community clearly needed better recycling access. However, traditional funding for building a site simply wasn’t available. Instead of shelving the project, we began asking partners what they could contribute.</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6</a:t>
            </a:fld>
            <a:endParaRPr lang="en-US"/>
          </a:p>
        </p:txBody>
      </p:sp>
    </p:spTree>
    <p:extLst>
      <p:ext uri="{BB962C8B-B14F-4D97-AF65-F5344CB8AC3E}">
        <p14:creationId xmlns:p14="http://schemas.microsoft.com/office/powerpoint/2010/main" val="212889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came together through collaboration. Municipal partners provided equipment and labor to help prepare the site. As well as providing the land use for the pilot center. Community members and volunteers contributed their time in helping spread the word. While each contribution by itself seems small, together they made the project possible.</a:t>
            </a:r>
          </a:p>
          <a:p>
            <a:endParaRPr lang="en-US" dirty="0"/>
          </a:p>
        </p:txBody>
      </p:sp>
      <p:sp>
        <p:nvSpPr>
          <p:cNvPr id="4" name="Slide Number Placeholder 3"/>
          <p:cNvSpPr>
            <a:spLocks noGrp="1"/>
          </p:cNvSpPr>
          <p:nvPr>
            <p:ph type="sldNum" sz="quarter" idx="5"/>
          </p:nvPr>
        </p:nvSpPr>
        <p:spPr/>
        <p:txBody>
          <a:bodyPr/>
          <a:lstStyle/>
          <a:p>
            <a:fld id="{09BB8A6B-25AD-4BDB-AAD6-EEDA11EB8C5C}" type="slidenum">
              <a:rPr lang="en-US" smtClean="0"/>
              <a:t>7</a:t>
            </a:fld>
            <a:endParaRPr lang="en-US"/>
          </a:p>
        </p:txBody>
      </p:sp>
    </p:spTree>
    <p:extLst>
      <p:ext uri="{BB962C8B-B14F-4D97-AF65-F5344CB8AC3E}">
        <p14:creationId xmlns:p14="http://schemas.microsoft.com/office/powerpoint/2010/main" val="147912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2 full loads of cardboard a week, plastics once every other week, mixed paper once a month, and cans once every two to three months. </a:t>
            </a:r>
          </a:p>
        </p:txBody>
      </p:sp>
      <p:sp>
        <p:nvSpPr>
          <p:cNvPr id="4" name="Slide Number Placeholder 3"/>
          <p:cNvSpPr>
            <a:spLocks noGrp="1"/>
          </p:cNvSpPr>
          <p:nvPr>
            <p:ph type="sldNum" sz="quarter" idx="5"/>
          </p:nvPr>
        </p:nvSpPr>
        <p:spPr/>
        <p:txBody>
          <a:bodyPr/>
          <a:lstStyle/>
          <a:p>
            <a:fld id="{09BB8A6B-25AD-4BDB-AAD6-EEDA11EB8C5C}" type="slidenum">
              <a:rPr lang="en-US" smtClean="0"/>
              <a:t>8</a:t>
            </a:fld>
            <a:endParaRPr lang="en-US"/>
          </a:p>
        </p:txBody>
      </p:sp>
    </p:spTree>
    <p:extLst>
      <p:ext uri="{BB962C8B-B14F-4D97-AF65-F5344CB8AC3E}">
        <p14:creationId xmlns:p14="http://schemas.microsoft.com/office/powerpoint/2010/main" val="395242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result was a functioning recycling drop site created with minimal direct funding. More importantly, the community felt a sense of pride and ownership in something they helped build. This project demonstrated that partnership is not just a philosophy — it is a practical strategy that produces real results.</a:t>
            </a:r>
          </a:p>
        </p:txBody>
      </p:sp>
      <p:sp>
        <p:nvSpPr>
          <p:cNvPr id="4" name="Slide Number Placeholder 3"/>
          <p:cNvSpPr>
            <a:spLocks noGrp="1"/>
          </p:cNvSpPr>
          <p:nvPr>
            <p:ph type="sldNum" sz="quarter" idx="5"/>
          </p:nvPr>
        </p:nvSpPr>
        <p:spPr/>
        <p:txBody>
          <a:bodyPr/>
          <a:lstStyle/>
          <a:p>
            <a:fld id="{09BB8A6B-25AD-4BDB-AAD6-EEDA11EB8C5C}" type="slidenum">
              <a:rPr lang="en-US" smtClean="0"/>
              <a:t>9</a:t>
            </a:fld>
            <a:endParaRPr lang="en-US"/>
          </a:p>
        </p:txBody>
      </p:sp>
    </p:spTree>
    <p:extLst>
      <p:ext uri="{BB962C8B-B14F-4D97-AF65-F5344CB8AC3E}">
        <p14:creationId xmlns:p14="http://schemas.microsoft.com/office/powerpoint/2010/main" val="34573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7.jpeg"/><Relationship Id="rId4" Type="http://schemas.openxmlformats.org/officeDocument/2006/relationships/image" Target="../media/image8.sv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sv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jpeg"/><Relationship Id="rId7" Type="http://schemas.openxmlformats.org/officeDocument/2006/relationships/image" Target="../media/image1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9.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444" b="-13444"/>
            </a:stretch>
          </a:blipFill>
        </p:spPr>
        <p:txBody>
          <a:bodyPr/>
          <a:lstStyle/>
          <a:p>
            <a:endParaRPr lang="en-US"/>
          </a:p>
        </p:txBody>
      </p:sp>
      <p:sp>
        <p:nvSpPr>
          <p:cNvPr id="3" name="Freeform 3"/>
          <p:cNvSpPr/>
          <p:nvPr/>
        </p:nvSpPr>
        <p:spPr>
          <a:xfrm>
            <a:off x="-280158" y="1943100"/>
            <a:ext cx="18848316" cy="7086600"/>
          </a:xfrm>
          <a:custGeom>
            <a:avLst/>
            <a:gdLst/>
            <a:ahLst/>
            <a:cxnLst/>
            <a:rect l="l" t="t" r="r" b="b"/>
            <a:pathLst>
              <a:path w="18848316" h="6434813">
                <a:moveTo>
                  <a:pt x="0" y="0"/>
                </a:moveTo>
                <a:lnTo>
                  <a:pt x="18848316" y="0"/>
                </a:lnTo>
                <a:lnTo>
                  <a:pt x="18848316" y="6434812"/>
                </a:lnTo>
                <a:lnTo>
                  <a:pt x="0" y="6434812"/>
                </a:lnTo>
                <a:lnTo>
                  <a:pt x="0" y="0"/>
                </a:lnTo>
                <a:close/>
              </a:path>
            </a:pathLst>
          </a:custGeom>
          <a:blipFill>
            <a:blip r:embed="rId4"/>
            <a:stretch>
              <a:fillRect l="-21411" r="-15148"/>
            </a:stretch>
          </a:blipFill>
        </p:spPr>
        <p:txBody>
          <a:bodyPr/>
          <a:lstStyle/>
          <a:p>
            <a:endParaRPr lang="en-US"/>
          </a:p>
        </p:txBody>
      </p:sp>
      <p:sp>
        <p:nvSpPr>
          <p:cNvPr id="4" name="Freeform 4"/>
          <p:cNvSpPr/>
          <p:nvPr/>
        </p:nvSpPr>
        <p:spPr>
          <a:xfrm>
            <a:off x="394259" y="3038889"/>
            <a:ext cx="3927661" cy="3927661"/>
          </a:xfrm>
          <a:custGeom>
            <a:avLst/>
            <a:gdLst/>
            <a:ahLst/>
            <a:cxnLst/>
            <a:rect l="l" t="t" r="r" b="b"/>
            <a:pathLst>
              <a:path w="3927661" h="3927661">
                <a:moveTo>
                  <a:pt x="0" y="0"/>
                </a:moveTo>
                <a:lnTo>
                  <a:pt x="3927661" y="0"/>
                </a:lnTo>
                <a:lnTo>
                  <a:pt x="3927661" y="3927660"/>
                </a:lnTo>
                <a:lnTo>
                  <a:pt x="0" y="3927660"/>
                </a:lnTo>
                <a:lnTo>
                  <a:pt x="0" y="0"/>
                </a:lnTo>
                <a:close/>
              </a:path>
            </a:pathLst>
          </a:custGeom>
          <a:blipFill>
            <a:blip r:embed="rId5"/>
            <a:stretch>
              <a:fillRect/>
            </a:stretch>
          </a:blipFill>
        </p:spPr>
        <p:txBody>
          <a:bodyPr/>
          <a:lstStyle/>
          <a:p>
            <a:endParaRPr lang="en-US"/>
          </a:p>
        </p:txBody>
      </p:sp>
      <p:sp>
        <p:nvSpPr>
          <p:cNvPr id="5" name="Freeform 5"/>
          <p:cNvSpPr/>
          <p:nvPr/>
        </p:nvSpPr>
        <p:spPr>
          <a:xfrm>
            <a:off x="13844267" y="2857500"/>
            <a:ext cx="4180418" cy="4180418"/>
          </a:xfrm>
          <a:custGeom>
            <a:avLst/>
            <a:gdLst/>
            <a:ahLst/>
            <a:cxnLst/>
            <a:rect l="l" t="t" r="r" b="b"/>
            <a:pathLst>
              <a:path w="4180418" h="4180418">
                <a:moveTo>
                  <a:pt x="0" y="0"/>
                </a:moveTo>
                <a:lnTo>
                  <a:pt x="4180418" y="0"/>
                </a:lnTo>
                <a:lnTo>
                  <a:pt x="4180418" y="4180418"/>
                </a:lnTo>
                <a:lnTo>
                  <a:pt x="0" y="4180418"/>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957707" y="2768683"/>
            <a:ext cx="8692020" cy="1756800"/>
          </a:xfrm>
          <a:prstGeom prst="rect">
            <a:avLst/>
          </a:prstGeom>
        </p:spPr>
        <p:txBody>
          <a:bodyPr lIns="0" tIns="0" rIns="0" bIns="0" rtlCol="0" anchor="t">
            <a:spAutoFit/>
          </a:bodyPr>
          <a:lstStyle/>
          <a:p>
            <a:pPr algn="ctr">
              <a:lnSpc>
                <a:spcPts val="6760"/>
              </a:lnSpc>
            </a:pPr>
            <a:r>
              <a:rPr lang="en-US" sz="5541">
                <a:solidFill>
                  <a:srgbClr val="47AD9F"/>
                </a:solidFill>
                <a:latin typeface="Horizon"/>
                <a:ea typeface="Horizon"/>
                <a:cs typeface="Horizon"/>
                <a:sym typeface="Horizon"/>
              </a:rPr>
              <a:t>PARTNERSHIPS </a:t>
            </a:r>
          </a:p>
          <a:p>
            <a:pPr algn="ctr">
              <a:lnSpc>
                <a:spcPts val="6760"/>
              </a:lnSpc>
            </a:pPr>
            <a:r>
              <a:rPr lang="en-US" sz="5541">
                <a:solidFill>
                  <a:srgbClr val="47AD9F"/>
                </a:solidFill>
                <a:latin typeface="Horizon"/>
                <a:ea typeface="Horizon"/>
                <a:cs typeface="Horizon"/>
                <a:sym typeface="Horizon"/>
              </a:rPr>
              <a:t>THAT WORK</a:t>
            </a:r>
          </a:p>
        </p:txBody>
      </p:sp>
      <p:sp>
        <p:nvSpPr>
          <p:cNvPr id="7" name="TextBox 7"/>
          <p:cNvSpPr txBox="1"/>
          <p:nvPr/>
        </p:nvSpPr>
        <p:spPr>
          <a:xfrm>
            <a:off x="4813704" y="4544533"/>
            <a:ext cx="8660592" cy="1140785"/>
          </a:xfrm>
          <a:prstGeom prst="rect">
            <a:avLst/>
          </a:prstGeom>
        </p:spPr>
        <p:txBody>
          <a:bodyPr lIns="0" tIns="0" rIns="0" bIns="0" rtlCol="0" anchor="t">
            <a:spAutoFit/>
          </a:bodyPr>
          <a:lstStyle/>
          <a:p>
            <a:pPr algn="ctr">
              <a:lnSpc>
                <a:spcPts val="4597"/>
              </a:lnSpc>
            </a:pPr>
            <a:r>
              <a:rPr lang="en-US" sz="3284">
                <a:solidFill>
                  <a:srgbClr val="000000"/>
                </a:solidFill>
                <a:latin typeface="Canva Sans"/>
                <a:ea typeface="Canva Sans"/>
                <a:cs typeface="Canva Sans"/>
                <a:sym typeface="Canva Sans"/>
              </a:rPr>
              <a:t>Building Sustainable Solid Waste Programs </a:t>
            </a:r>
          </a:p>
          <a:p>
            <a:pPr algn="ctr">
              <a:lnSpc>
                <a:spcPts val="4597"/>
              </a:lnSpc>
            </a:pPr>
            <a:r>
              <a:rPr lang="en-US" sz="3284">
                <a:solidFill>
                  <a:srgbClr val="000000"/>
                </a:solidFill>
                <a:latin typeface="Canva Sans"/>
                <a:ea typeface="Canva Sans"/>
                <a:cs typeface="Canva Sans"/>
                <a:sym typeface="Canva Sans"/>
              </a:rPr>
              <a:t>Through Community Collaboration</a:t>
            </a:r>
          </a:p>
        </p:txBody>
      </p:sp>
      <p:sp>
        <p:nvSpPr>
          <p:cNvPr id="8" name="TextBox 8"/>
          <p:cNvSpPr txBox="1"/>
          <p:nvPr/>
        </p:nvSpPr>
        <p:spPr>
          <a:xfrm>
            <a:off x="4597217" y="5713892"/>
            <a:ext cx="9093566" cy="422676"/>
          </a:xfrm>
          <a:prstGeom prst="rect">
            <a:avLst/>
          </a:prstGeom>
        </p:spPr>
        <p:txBody>
          <a:bodyPr lIns="0" tIns="0" rIns="0" bIns="0" rtlCol="0" anchor="t">
            <a:spAutoFit/>
          </a:bodyPr>
          <a:lstStyle/>
          <a:p>
            <a:pPr algn="ctr">
              <a:lnSpc>
                <a:spcPts val="3477"/>
              </a:lnSpc>
            </a:pPr>
            <a:r>
              <a:rPr lang="en-US" sz="2484" b="1">
                <a:solidFill>
                  <a:srgbClr val="000000"/>
                </a:solidFill>
                <a:latin typeface="Canva Sans Bold"/>
                <a:ea typeface="Canva Sans Bold"/>
                <a:cs typeface="Canva Sans Bold"/>
                <a:sym typeface="Canva Sans Bold"/>
              </a:rPr>
              <a:t>Rob Vanater (ED) / Putnam County Solid Waste Authority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EDD"/>
        </a:solidFill>
        <a:effectLst/>
      </p:bgPr>
    </p:bg>
    <p:spTree>
      <p:nvGrpSpPr>
        <p:cNvPr id="1" name=""/>
        <p:cNvGrpSpPr/>
        <p:nvPr/>
      </p:nvGrpSpPr>
      <p:grpSpPr>
        <a:xfrm>
          <a:off x="0" y="0"/>
          <a:ext cx="0" cy="0"/>
          <a:chOff x="0" y="0"/>
          <a:chExt cx="0" cy="0"/>
        </a:xfrm>
      </p:grpSpPr>
      <p:sp>
        <p:nvSpPr>
          <p:cNvPr id="2" name="Freeform 2"/>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2975905" y="3059507"/>
            <a:ext cx="31730762" cy="5312083"/>
            <a:chOff x="0" y="0"/>
            <a:chExt cx="8357073" cy="1399067"/>
          </a:xfrm>
        </p:grpSpPr>
        <p:sp>
          <p:nvSpPr>
            <p:cNvPr id="4" name="Freeform 4"/>
            <p:cNvSpPr/>
            <p:nvPr/>
          </p:nvSpPr>
          <p:spPr>
            <a:xfrm>
              <a:off x="0" y="0"/>
              <a:ext cx="8357073" cy="1399067"/>
            </a:xfrm>
            <a:custGeom>
              <a:avLst/>
              <a:gdLst/>
              <a:ahLst/>
              <a:cxnLst/>
              <a:rect l="l" t="t" r="r" b="b"/>
              <a:pathLst>
                <a:path w="8357073" h="1399067">
                  <a:moveTo>
                    <a:pt x="0" y="0"/>
                  </a:moveTo>
                  <a:lnTo>
                    <a:pt x="8357073" y="0"/>
                  </a:lnTo>
                  <a:lnTo>
                    <a:pt x="8357073" y="1399067"/>
                  </a:lnTo>
                  <a:lnTo>
                    <a:pt x="0" y="1399067"/>
                  </a:lnTo>
                  <a:close/>
                </a:path>
              </a:pathLst>
            </a:custGeom>
            <a:solidFill>
              <a:srgbClr val="2A5C5C"/>
            </a:solidFill>
          </p:spPr>
          <p:txBody>
            <a:bodyPr/>
            <a:lstStyle/>
            <a:p>
              <a:endParaRPr lang="en-US"/>
            </a:p>
          </p:txBody>
        </p:sp>
        <p:sp>
          <p:nvSpPr>
            <p:cNvPr id="5" name="TextBox 5"/>
            <p:cNvSpPr txBox="1"/>
            <p:nvPr/>
          </p:nvSpPr>
          <p:spPr>
            <a:xfrm>
              <a:off x="0" y="-57150"/>
              <a:ext cx="8357073" cy="1456217"/>
            </a:xfrm>
            <a:prstGeom prst="rect">
              <a:avLst/>
            </a:prstGeom>
          </p:spPr>
          <p:txBody>
            <a:bodyPr lIns="50800" tIns="50800" rIns="50800" bIns="50800" rtlCol="0" anchor="ctr"/>
            <a:lstStyle/>
            <a:p>
              <a:pPr algn="ctr">
                <a:lnSpc>
                  <a:spcPts val="2148"/>
                </a:lnSpc>
              </a:pPr>
              <a:endParaRPr/>
            </a:p>
          </p:txBody>
        </p:sp>
      </p:grpSp>
      <p:grpSp>
        <p:nvGrpSpPr>
          <p:cNvPr id="6" name="Group 6"/>
          <p:cNvGrpSpPr/>
          <p:nvPr/>
        </p:nvGrpSpPr>
        <p:grpSpPr>
          <a:xfrm>
            <a:off x="15722050" y="3059507"/>
            <a:ext cx="31730762" cy="5312083"/>
            <a:chOff x="0" y="0"/>
            <a:chExt cx="8357073" cy="1399067"/>
          </a:xfrm>
        </p:grpSpPr>
        <p:sp>
          <p:nvSpPr>
            <p:cNvPr id="7" name="Freeform 7"/>
            <p:cNvSpPr/>
            <p:nvPr/>
          </p:nvSpPr>
          <p:spPr>
            <a:xfrm>
              <a:off x="0" y="0"/>
              <a:ext cx="8357073" cy="1399067"/>
            </a:xfrm>
            <a:custGeom>
              <a:avLst/>
              <a:gdLst/>
              <a:ahLst/>
              <a:cxnLst/>
              <a:rect l="l" t="t" r="r" b="b"/>
              <a:pathLst>
                <a:path w="8357073" h="1399067">
                  <a:moveTo>
                    <a:pt x="0" y="0"/>
                  </a:moveTo>
                  <a:lnTo>
                    <a:pt x="8357073" y="0"/>
                  </a:lnTo>
                  <a:lnTo>
                    <a:pt x="8357073" y="1399067"/>
                  </a:lnTo>
                  <a:lnTo>
                    <a:pt x="0" y="1399067"/>
                  </a:lnTo>
                  <a:close/>
                </a:path>
              </a:pathLst>
            </a:custGeom>
            <a:solidFill>
              <a:srgbClr val="DE6B40"/>
            </a:solidFill>
          </p:spPr>
          <p:txBody>
            <a:bodyPr/>
            <a:lstStyle/>
            <a:p>
              <a:endParaRPr lang="en-US"/>
            </a:p>
          </p:txBody>
        </p:sp>
        <p:sp>
          <p:nvSpPr>
            <p:cNvPr id="8" name="TextBox 8"/>
            <p:cNvSpPr txBox="1"/>
            <p:nvPr/>
          </p:nvSpPr>
          <p:spPr>
            <a:xfrm>
              <a:off x="0" y="-57150"/>
              <a:ext cx="8357073" cy="1456217"/>
            </a:xfrm>
            <a:prstGeom prst="rect">
              <a:avLst/>
            </a:prstGeom>
          </p:spPr>
          <p:txBody>
            <a:bodyPr lIns="50800" tIns="50800" rIns="50800" bIns="50800" rtlCol="0" anchor="ctr"/>
            <a:lstStyle/>
            <a:p>
              <a:pPr algn="ctr">
                <a:lnSpc>
                  <a:spcPts val="2148"/>
                </a:lnSpc>
              </a:pPr>
              <a:endParaRPr/>
            </a:p>
          </p:txBody>
        </p:sp>
      </p:grpSp>
      <p:grpSp>
        <p:nvGrpSpPr>
          <p:cNvPr id="9" name="Group 9"/>
          <p:cNvGrpSpPr>
            <a:grpSpLocks noChangeAspect="1"/>
          </p:cNvGrpSpPr>
          <p:nvPr/>
        </p:nvGrpSpPr>
        <p:grpSpPr>
          <a:xfrm>
            <a:off x="13461189" y="3107132"/>
            <a:ext cx="5264458" cy="5264458"/>
            <a:chOff x="0" y="0"/>
            <a:chExt cx="14840029" cy="14840029"/>
          </a:xfrm>
        </p:grpSpPr>
        <p:sp>
          <p:nvSpPr>
            <p:cNvPr id="10" name="Freeform 10"/>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1" name="Freeform 11"/>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2" name="Freeform 12"/>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5"/>
              <a:stretch>
                <a:fillRect l="-24801" r="-24801"/>
              </a:stretch>
            </a:blipFill>
          </p:spPr>
          <p:txBody>
            <a:bodyPr/>
            <a:lstStyle/>
            <a:p>
              <a:endParaRPr lang="en-US"/>
            </a:p>
          </p:txBody>
        </p:sp>
      </p:grpSp>
      <p:grpSp>
        <p:nvGrpSpPr>
          <p:cNvPr id="13" name="Group 13"/>
          <p:cNvGrpSpPr/>
          <p:nvPr/>
        </p:nvGrpSpPr>
        <p:grpSpPr>
          <a:xfrm>
            <a:off x="1632289" y="8049658"/>
            <a:ext cx="1037795" cy="877903"/>
            <a:chOff x="0" y="0"/>
            <a:chExt cx="346215" cy="292874"/>
          </a:xfrm>
        </p:grpSpPr>
        <p:sp>
          <p:nvSpPr>
            <p:cNvPr id="14" name="Freeform 14"/>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AF40"/>
            </a:solidFill>
          </p:spPr>
          <p:txBody>
            <a:bodyPr/>
            <a:lstStyle/>
            <a:p>
              <a:endParaRPr lang="en-US"/>
            </a:p>
          </p:txBody>
        </p:sp>
        <p:sp>
          <p:nvSpPr>
            <p:cNvPr id="15" name="TextBox 15"/>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grpSp>
        <p:nvGrpSpPr>
          <p:cNvPr id="16" name="Group 16"/>
          <p:cNvGrpSpPr/>
          <p:nvPr/>
        </p:nvGrpSpPr>
        <p:grpSpPr>
          <a:xfrm>
            <a:off x="3108868" y="8049658"/>
            <a:ext cx="1037795" cy="877903"/>
            <a:chOff x="0" y="0"/>
            <a:chExt cx="346215" cy="292874"/>
          </a:xfrm>
        </p:grpSpPr>
        <p:sp>
          <p:nvSpPr>
            <p:cNvPr id="17" name="Freeform 17"/>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6B40"/>
            </a:solidFill>
          </p:spPr>
          <p:txBody>
            <a:bodyPr/>
            <a:lstStyle/>
            <a:p>
              <a:endParaRPr lang="en-US"/>
            </a:p>
          </p:txBody>
        </p:sp>
        <p:sp>
          <p:nvSpPr>
            <p:cNvPr id="18" name="TextBox 18"/>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sp>
        <p:nvSpPr>
          <p:cNvPr id="19" name="Freeform 19"/>
          <p:cNvSpPr/>
          <p:nvPr/>
        </p:nvSpPr>
        <p:spPr>
          <a:xfrm>
            <a:off x="520302" y="493109"/>
            <a:ext cx="4376046" cy="1588343"/>
          </a:xfrm>
          <a:custGeom>
            <a:avLst/>
            <a:gdLst/>
            <a:ahLst/>
            <a:cxnLst/>
            <a:rect l="l" t="t" r="r" b="b"/>
            <a:pathLst>
              <a:path w="4376046" h="1588343">
                <a:moveTo>
                  <a:pt x="0" y="0"/>
                </a:moveTo>
                <a:lnTo>
                  <a:pt x="4376046" y="0"/>
                </a:lnTo>
                <a:lnTo>
                  <a:pt x="4376046" y="1588343"/>
                </a:lnTo>
                <a:lnTo>
                  <a:pt x="0" y="1588343"/>
                </a:lnTo>
                <a:lnTo>
                  <a:pt x="0" y="0"/>
                </a:lnTo>
                <a:close/>
              </a:path>
            </a:pathLst>
          </a:custGeom>
          <a:blipFill>
            <a:blip r:embed="rId6"/>
            <a:stretch>
              <a:fillRect/>
            </a:stretch>
          </a:blipFill>
        </p:spPr>
        <p:txBody>
          <a:bodyPr/>
          <a:lstStyle/>
          <a:p>
            <a:endParaRPr lang="en-US"/>
          </a:p>
        </p:txBody>
      </p:sp>
      <p:sp>
        <p:nvSpPr>
          <p:cNvPr id="20" name="TextBox 20"/>
          <p:cNvSpPr txBox="1"/>
          <p:nvPr/>
        </p:nvSpPr>
        <p:spPr>
          <a:xfrm>
            <a:off x="788899" y="2428875"/>
            <a:ext cx="11143607" cy="1419225"/>
          </a:xfrm>
          <a:prstGeom prst="rect">
            <a:avLst/>
          </a:prstGeom>
        </p:spPr>
        <p:txBody>
          <a:bodyPr lIns="0" tIns="0" rIns="0" bIns="0" rtlCol="0" anchor="t">
            <a:spAutoFit/>
          </a:bodyPr>
          <a:lstStyle/>
          <a:p>
            <a:pPr algn="l">
              <a:lnSpc>
                <a:spcPts val="5457"/>
              </a:lnSpc>
            </a:pPr>
            <a:r>
              <a:rPr lang="en-US" sz="4547" dirty="0">
                <a:solidFill>
                  <a:srgbClr val="DEAF40"/>
                </a:solidFill>
                <a:latin typeface="Horizon"/>
                <a:ea typeface="Horizon"/>
                <a:cs typeface="Horizon"/>
                <a:sym typeface="Horizon"/>
              </a:rPr>
              <a:t>SUSTAINING PROGRAM REQUIRES FUNDING </a:t>
            </a:r>
          </a:p>
        </p:txBody>
      </p:sp>
      <p:sp>
        <p:nvSpPr>
          <p:cNvPr id="21" name="TextBox 21"/>
          <p:cNvSpPr txBox="1"/>
          <p:nvPr/>
        </p:nvSpPr>
        <p:spPr>
          <a:xfrm>
            <a:off x="520302" y="4470471"/>
            <a:ext cx="12074619" cy="2452055"/>
          </a:xfrm>
          <a:prstGeom prst="rect">
            <a:avLst/>
          </a:prstGeom>
        </p:spPr>
        <p:txBody>
          <a:bodyPr lIns="0" tIns="0" rIns="0" bIns="0" rtlCol="0" anchor="t">
            <a:spAutoFit/>
          </a:bodyPr>
          <a:lstStyle/>
          <a:p>
            <a:pPr marL="1017404" lvl="1" indent="-508702" algn="l">
              <a:lnSpc>
                <a:spcPts val="6597"/>
              </a:lnSpc>
              <a:buFont typeface="Arial"/>
              <a:buChar char="•"/>
            </a:pPr>
            <a:r>
              <a:rPr lang="en-US" sz="4712">
                <a:solidFill>
                  <a:srgbClr val="F2F1EB"/>
                </a:solidFill>
                <a:latin typeface="Garet"/>
                <a:ea typeface="Garet"/>
                <a:cs typeface="Garet"/>
                <a:sym typeface="Garet"/>
              </a:rPr>
              <a:t>Infrastructure is only the beginning</a:t>
            </a:r>
          </a:p>
          <a:p>
            <a:pPr marL="1017404" lvl="1" indent="-508702" algn="l">
              <a:lnSpc>
                <a:spcPts val="6597"/>
              </a:lnSpc>
              <a:buFont typeface="Arial"/>
              <a:buChar char="•"/>
            </a:pPr>
            <a:r>
              <a:rPr lang="en-US" sz="4712">
                <a:solidFill>
                  <a:srgbClr val="F2F1EB"/>
                </a:solidFill>
                <a:latin typeface="Garet"/>
                <a:ea typeface="Garet"/>
                <a:cs typeface="Garet"/>
                <a:sym typeface="Garet"/>
              </a:rPr>
              <a:t>Programs require ongoing support</a:t>
            </a:r>
          </a:p>
          <a:p>
            <a:pPr marL="1017404" lvl="1" indent="-508702" algn="l">
              <a:lnSpc>
                <a:spcPts val="6597"/>
              </a:lnSpc>
              <a:spcBef>
                <a:spcPct val="0"/>
              </a:spcBef>
              <a:buFont typeface="Arial"/>
              <a:buChar char="•"/>
            </a:pPr>
            <a:r>
              <a:rPr lang="en-US" sz="4712">
                <a:solidFill>
                  <a:srgbClr val="F2F1EB"/>
                </a:solidFill>
                <a:latin typeface="Garet"/>
                <a:ea typeface="Garet"/>
                <a:cs typeface="Garet"/>
                <a:sym typeface="Garet"/>
              </a:rPr>
              <a:t>Need for sustainable funding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5C5C"/>
        </a:solidFill>
        <a:effectLst/>
      </p:bgPr>
    </p:bg>
    <p:spTree>
      <p:nvGrpSpPr>
        <p:cNvPr id="1" name=""/>
        <p:cNvGrpSpPr/>
        <p:nvPr/>
      </p:nvGrpSpPr>
      <p:grpSpPr>
        <a:xfrm>
          <a:off x="0" y="0"/>
          <a:ext cx="0" cy="0"/>
          <a:chOff x="0" y="0"/>
          <a:chExt cx="0" cy="0"/>
        </a:xfrm>
      </p:grpSpPr>
      <p:sp>
        <p:nvSpPr>
          <p:cNvPr id="2" name="Freeform 2"/>
          <p:cNvSpPr/>
          <p:nvPr/>
        </p:nvSpPr>
        <p:spPr>
          <a:xfrm>
            <a:off x="10200859" y="-2485293"/>
            <a:ext cx="8595491" cy="15269103"/>
          </a:xfrm>
          <a:custGeom>
            <a:avLst/>
            <a:gdLst/>
            <a:ahLst/>
            <a:cxnLst/>
            <a:rect l="l" t="t" r="r" b="b"/>
            <a:pathLst>
              <a:path w="8595491" h="15269103">
                <a:moveTo>
                  <a:pt x="0" y="0"/>
                </a:moveTo>
                <a:lnTo>
                  <a:pt x="8595491" y="0"/>
                </a:lnTo>
                <a:lnTo>
                  <a:pt x="8595491" y="15269103"/>
                </a:lnTo>
                <a:lnTo>
                  <a:pt x="0" y="15269103"/>
                </a:lnTo>
                <a:lnTo>
                  <a:pt x="0" y="0"/>
                </a:lnTo>
                <a:close/>
              </a:path>
            </a:pathLst>
          </a:custGeom>
          <a:blipFill>
            <a:blip r:embed="rId3"/>
            <a:stretch>
              <a:fillRect l="-16804" r="-16426"/>
            </a:stretch>
          </a:blipFill>
        </p:spPr>
        <p:txBody>
          <a:bodyPr/>
          <a:lstStyle/>
          <a:p>
            <a:endParaRPr lang="en-US"/>
          </a:p>
        </p:txBody>
      </p:sp>
      <p:grpSp>
        <p:nvGrpSpPr>
          <p:cNvPr id="3" name="Group 3"/>
          <p:cNvGrpSpPr/>
          <p:nvPr/>
        </p:nvGrpSpPr>
        <p:grpSpPr>
          <a:xfrm>
            <a:off x="-13541797" y="4698797"/>
            <a:ext cx="23742656" cy="2615128"/>
            <a:chOff x="0" y="0"/>
            <a:chExt cx="6253210" cy="688758"/>
          </a:xfrm>
        </p:grpSpPr>
        <p:sp>
          <p:nvSpPr>
            <p:cNvPr id="4" name="Freeform 4"/>
            <p:cNvSpPr/>
            <p:nvPr/>
          </p:nvSpPr>
          <p:spPr>
            <a:xfrm>
              <a:off x="0" y="0"/>
              <a:ext cx="6253210" cy="688758"/>
            </a:xfrm>
            <a:custGeom>
              <a:avLst/>
              <a:gdLst/>
              <a:ahLst/>
              <a:cxnLst/>
              <a:rect l="l" t="t" r="r" b="b"/>
              <a:pathLst>
                <a:path w="6253210" h="688758">
                  <a:moveTo>
                    <a:pt x="0" y="0"/>
                  </a:moveTo>
                  <a:lnTo>
                    <a:pt x="6253210" y="0"/>
                  </a:lnTo>
                  <a:lnTo>
                    <a:pt x="6253210" y="688758"/>
                  </a:lnTo>
                  <a:lnTo>
                    <a:pt x="0" y="688758"/>
                  </a:lnTo>
                  <a:close/>
                </a:path>
              </a:pathLst>
            </a:custGeom>
            <a:solidFill>
              <a:srgbClr val="DEAF40"/>
            </a:solidFill>
          </p:spPr>
          <p:txBody>
            <a:bodyPr/>
            <a:lstStyle/>
            <a:p>
              <a:endParaRPr lang="en-US"/>
            </a:p>
          </p:txBody>
        </p:sp>
        <p:sp>
          <p:nvSpPr>
            <p:cNvPr id="5" name="TextBox 5"/>
            <p:cNvSpPr txBox="1"/>
            <p:nvPr/>
          </p:nvSpPr>
          <p:spPr>
            <a:xfrm>
              <a:off x="0" y="-57150"/>
              <a:ext cx="6253210" cy="745908"/>
            </a:xfrm>
            <a:prstGeom prst="rect">
              <a:avLst/>
            </a:prstGeom>
          </p:spPr>
          <p:txBody>
            <a:bodyPr lIns="50800" tIns="50800" rIns="50800" bIns="50800" rtlCol="0" anchor="ctr"/>
            <a:lstStyle/>
            <a:p>
              <a:pPr algn="ctr">
                <a:lnSpc>
                  <a:spcPts val="2148"/>
                </a:lnSpc>
              </a:pPr>
              <a:endParaRPr/>
            </a:p>
          </p:txBody>
        </p:sp>
      </p:grpSp>
      <p:grpSp>
        <p:nvGrpSpPr>
          <p:cNvPr id="6" name="Group 6"/>
          <p:cNvGrpSpPr/>
          <p:nvPr/>
        </p:nvGrpSpPr>
        <p:grpSpPr>
          <a:xfrm>
            <a:off x="-13541797" y="2153130"/>
            <a:ext cx="23742656" cy="2615128"/>
            <a:chOff x="0" y="0"/>
            <a:chExt cx="6253210" cy="688758"/>
          </a:xfrm>
        </p:grpSpPr>
        <p:sp>
          <p:nvSpPr>
            <p:cNvPr id="7" name="Freeform 7"/>
            <p:cNvSpPr/>
            <p:nvPr/>
          </p:nvSpPr>
          <p:spPr>
            <a:xfrm>
              <a:off x="0" y="0"/>
              <a:ext cx="6253210" cy="688758"/>
            </a:xfrm>
            <a:custGeom>
              <a:avLst/>
              <a:gdLst/>
              <a:ahLst/>
              <a:cxnLst/>
              <a:rect l="l" t="t" r="r" b="b"/>
              <a:pathLst>
                <a:path w="6253210" h="688758">
                  <a:moveTo>
                    <a:pt x="0" y="0"/>
                  </a:moveTo>
                  <a:lnTo>
                    <a:pt x="6253210" y="0"/>
                  </a:lnTo>
                  <a:lnTo>
                    <a:pt x="6253210" y="688758"/>
                  </a:lnTo>
                  <a:lnTo>
                    <a:pt x="0" y="688758"/>
                  </a:lnTo>
                  <a:close/>
                </a:path>
              </a:pathLst>
            </a:custGeom>
            <a:solidFill>
              <a:srgbClr val="DE6B40"/>
            </a:solidFill>
          </p:spPr>
          <p:txBody>
            <a:bodyPr/>
            <a:lstStyle/>
            <a:p>
              <a:endParaRPr lang="en-US"/>
            </a:p>
          </p:txBody>
        </p:sp>
        <p:sp>
          <p:nvSpPr>
            <p:cNvPr id="8" name="TextBox 8"/>
            <p:cNvSpPr txBox="1"/>
            <p:nvPr/>
          </p:nvSpPr>
          <p:spPr>
            <a:xfrm>
              <a:off x="0" y="-57150"/>
              <a:ext cx="6253210" cy="745908"/>
            </a:xfrm>
            <a:prstGeom prst="rect">
              <a:avLst/>
            </a:prstGeom>
          </p:spPr>
          <p:txBody>
            <a:bodyPr lIns="50800" tIns="50800" rIns="50800" bIns="50800" rtlCol="0" anchor="ctr"/>
            <a:lstStyle/>
            <a:p>
              <a:pPr algn="ctr">
                <a:lnSpc>
                  <a:spcPts val="2148"/>
                </a:lnSpc>
              </a:pPr>
              <a:endParaRPr/>
            </a:p>
          </p:txBody>
        </p:sp>
      </p:grpSp>
      <p:sp>
        <p:nvSpPr>
          <p:cNvPr id="9" name="Freeform 9"/>
          <p:cNvSpPr/>
          <p:nvPr/>
        </p:nvSpPr>
        <p:spPr>
          <a:xfrm>
            <a:off x="8814960" y="8509819"/>
            <a:ext cx="2771798" cy="2664391"/>
          </a:xfrm>
          <a:custGeom>
            <a:avLst/>
            <a:gdLst/>
            <a:ahLst/>
            <a:cxnLst/>
            <a:rect l="l" t="t" r="r" b="b"/>
            <a:pathLst>
              <a:path w="2771798" h="2664391">
                <a:moveTo>
                  <a:pt x="0" y="0"/>
                </a:moveTo>
                <a:lnTo>
                  <a:pt x="2771798" y="0"/>
                </a:lnTo>
                <a:lnTo>
                  <a:pt x="2771798" y="2664391"/>
                </a:lnTo>
                <a:lnTo>
                  <a:pt x="0" y="2664391"/>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991617" y="5215933"/>
            <a:ext cx="709465" cy="709465"/>
          </a:xfrm>
          <a:custGeom>
            <a:avLst/>
            <a:gdLst/>
            <a:ahLst/>
            <a:cxnLst/>
            <a:rect l="l" t="t" r="r" b="b"/>
            <a:pathLst>
              <a:path w="709465" h="709465">
                <a:moveTo>
                  <a:pt x="0" y="0"/>
                </a:moveTo>
                <a:lnTo>
                  <a:pt x="709465" y="0"/>
                </a:lnTo>
                <a:lnTo>
                  <a:pt x="709465" y="709466"/>
                </a:lnTo>
                <a:lnTo>
                  <a:pt x="0" y="709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992831" y="6373074"/>
            <a:ext cx="709465" cy="709465"/>
          </a:xfrm>
          <a:custGeom>
            <a:avLst/>
            <a:gdLst/>
            <a:ahLst/>
            <a:cxnLst/>
            <a:rect l="l" t="t" r="r" b="b"/>
            <a:pathLst>
              <a:path w="709465" h="709465">
                <a:moveTo>
                  <a:pt x="0" y="0"/>
                </a:moveTo>
                <a:lnTo>
                  <a:pt x="709465" y="0"/>
                </a:lnTo>
                <a:lnTo>
                  <a:pt x="709465" y="709465"/>
                </a:lnTo>
                <a:lnTo>
                  <a:pt x="0" y="709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994045" y="7851722"/>
            <a:ext cx="709465" cy="709465"/>
          </a:xfrm>
          <a:custGeom>
            <a:avLst/>
            <a:gdLst/>
            <a:ahLst/>
            <a:cxnLst/>
            <a:rect l="l" t="t" r="r" b="b"/>
            <a:pathLst>
              <a:path w="709465" h="709465">
                <a:moveTo>
                  <a:pt x="0" y="0"/>
                </a:moveTo>
                <a:lnTo>
                  <a:pt x="709465" y="0"/>
                </a:lnTo>
                <a:lnTo>
                  <a:pt x="709465" y="709465"/>
                </a:lnTo>
                <a:lnTo>
                  <a:pt x="0" y="709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317459" y="351494"/>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10"/>
            <a:stretch>
              <a:fillRect/>
            </a:stretch>
          </a:blipFill>
        </p:spPr>
        <p:txBody>
          <a:bodyPr/>
          <a:lstStyle/>
          <a:p>
            <a:endParaRPr lang="en-US"/>
          </a:p>
        </p:txBody>
      </p:sp>
      <p:sp>
        <p:nvSpPr>
          <p:cNvPr id="15" name="TextBox 15"/>
          <p:cNvSpPr txBox="1"/>
          <p:nvPr/>
        </p:nvSpPr>
        <p:spPr>
          <a:xfrm>
            <a:off x="1953906" y="2377483"/>
            <a:ext cx="6995141" cy="2105025"/>
          </a:xfrm>
          <a:prstGeom prst="rect">
            <a:avLst/>
          </a:prstGeom>
        </p:spPr>
        <p:txBody>
          <a:bodyPr lIns="0" tIns="0" rIns="0" bIns="0" rtlCol="0" anchor="t">
            <a:spAutoFit/>
          </a:bodyPr>
          <a:lstStyle/>
          <a:p>
            <a:pPr algn="l">
              <a:lnSpc>
                <a:spcPts val="5457"/>
              </a:lnSpc>
            </a:pPr>
            <a:r>
              <a:rPr lang="en-US" sz="4547">
                <a:solidFill>
                  <a:srgbClr val="F2F1EB"/>
                </a:solidFill>
                <a:latin typeface="Horizon"/>
                <a:ea typeface="Horizon"/>
                <a:cs typeface="Horizon"/>
                <a:sym typeface="Horizon"/>
              </a:rPr>
              <a:t>FENCE SIGN SPONSORSHIP PROGRAM</a:t>
            </a:r>
          </a:p>
        </p:txBody>
      </p:sp>
      <p:sp>
        <p:nvSpPr>
          <p:cNvPr id="16" name="TextBox 16"/>
          <p:cNvSpPr txBox="1"/>
          <p:nvPr/>
        </p:nvSpPr>
        <p:spPr>
          <a:xfrm>
            <a:off x="2990123" y="5092108"/>
            <a:ext cx="5426039" cy="994483"/>
          </a:xfrm>
          <a:prstGeom prst="rect">
            <a:avLst/>
          </a:prstGeom>
        </p:spPr>
        <p:txBody>
          <a:bodyPr lIns="0" tIns="0" rIns="0" bIns="0" rtlCol="0" anchor="t">
            <a:spAutoFit/>
          </a:bodyPr>
          <a:lstStyle/>
          <a:p>
            <a:pPr algn="l">
              <a:lnSpc>
                <a:spcPts val="3985"/>
              </a:lnSpc>
              <a:spcBef>
                <a:spcPct val="0"/>
              </a:spcBef>
            </a:pPr>
            <a:r>
              <a:rPr lang="en-US" sz="2847" b="1">
                <a:solidFill>
                  <a:srgbClr val="F5EEDD"/>
                </a:solidFill>
                <a:latin typeface="Garet Bold"/>
                <a:ea typeface="Garet Bold"/>
                <a:cs typeface="Garet Bold"/>
                <a:sym typeface="Garet Bold"/>
              </a:rPr>
              <a:t>BUSINESSES SPONSOR FENCE SIGNAGE</a:t>
            </a:r>
          </a:p>
        </p:txBody>
      </p:sp>
      <p:sp>
        <p:nvSpPr>
          <p:cNvPr id="17" name="TextBox 17"/>
          <p:cNvSpPr txBox="1"/>
          <p:nvPr/>
        </p:nvSpPr>
        <p:spPr>
          <a:xfrm>
            <a:off x="2991337" y="6201990"/>
            <a:ext cx="4353186" cy="994483"/>
          </a:xfrm>
          <a:prstGeom prst="rect">
            <a:avLst/>
          </a:prstGeom>
        </p:spPr>
        <p:txBody>
          <a:bodyPr lIns="0" tIns="0" rIns="0" bIns="0" rtlCol="0" anchor="t">
            <a:spAutoFit/>
          </a:bodyPr>
          <a:lstStyle/>
          <a:p>
            <a:pPr algn="l">
              <a:lnSpc>
                <a:spcPts val="3985"/>
              </a:lnSpc>
              <a:spcBef>
                <a:spcPct val="0"/>
              </a:spcBef>
            </a:pPr>
            <a:r>
              <a:rPr lang="en-US" sz="2847" b="1">
                <a:solidFill>
                  <a:srgbClr val="F5EEDD"/>
                </a:solidFill>
                <a:latin typeface="Garet Bold"/>
                <a:ea typeface="Garet Bold"/>
                <a:cs typeface="Garet Bold"/>
                <a:sym typeface="Garet Bold"/>
              </a:rPr>
              <a:t>VISIBLE COMMUNITY RECOGNITION</a:t>
            </a:r>
          </a:p>
        </p:txBody>
      </p:sp>
      <p:sp>
        <p:nvSpPr>
          <p:cNvPr id="18" name="TextBox 18"/>
          <p:cNvSpPr txBox="1"/>
          <p:nvPr/>
        </p:nvSpPr>
        <p:spPr>
          <a:xfrm>
            <a:off x="2992551" y="7428225"/>
            <a:ext cx="5822409" cy="1499308"/>
          </a:xfrm>
          <a:prstGeom prst="rect">
            <a:avLst/>
          </a:prstGeom>
        </p:spPr>
        <p:txBody>
          <a:bodyPr lIns="0" tIns="0" rIns="0" bIns="0" rtlCol="0" anchor="t">
            <a:spAutoFit/>
          </a:bodyPr>
          <a:lstStyle/>
          <a:p>
            <a:pPr algn="l">
              <a:lnSpc>
                <a:spcPts val="3985"/>
              </a:lnSpc>
              <a:spcBef>
                <a:spcPct val="0"/>
              </a:spcBef>
            </a:pPr>
            <a:r>
              <a:rPr lang="en-US" sz="2847" b="1">
                <a:solidFill>
                  <a:srgbClr val="F5EEDD"/>
                </a:solidFill>
                <a:latin typeface="Garet Bold"/>
                <a:ea typeface="Garet Bold"/>
                <a:cs typeface="Garet Bold"/>
                <a:sym typeface="Garet Bold"/>
              </a:rPr>
              <a:t>REVENUE SUPPORTS RECYCLING PROGRAMS AND YOUTH SCHOLRSHIPS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EDD"/>
        </a:solidFill>
        <a:effectLst/>
      </p:bgPr>
    </p:bg>
    <p:spTree>
      <p:nvGrpSpPr>
        <p:cNvPr id="1" name=""/>
        <p:cNvGrpSpPr/>
        <p:nvPr/>
      </p:nvGrpSpPr>
      <p:grpSpPr>
        <a:xfrm>
          <a:off x="0" y="0"/>
          <a:ext cx="0" cy="0"/>
          <a:chOff x="0" y="0"/>
          <a:chExt cx="0" cy="0"/>
        </a:xfrm>
      </p:grpSpPr>
      <p:grpSp>
        <p:nvGrpSpPr>
          <p:cNvPr id="2" name="Group 2"/>
          <p:cNvGrpSpPr/>
          <p:nvPr/>
        </p:nvGrpSpPr>
        <p:grpSpPr>
          <a:xfrm>
            <a:off x="-1219200" y="4341132"/>
            <a:ext cx="20212276" cy="6211703"/>
            <a:chOff x="0" y="0"/>
            <a:chExt cx="3131410" cy="962355"/>
          </a:xfrm>
        </p:grpSpPr>
        <p:sp>
          <p:nvSpPr>
            <p:cNvPr id="3" name="Freeform 3"/>
            <p:cNvSpPr/>
            <p:nvPr/>
          </p:nvSpPr>
          <p:spPr>
            <a:xfrm>
              <a:off x="0" y="0"/>
              <a:ext cx="3131410" cy="962355"/>
            </a:xfrm>
            <a:custGeom>
              <a:avLst/>
              <a:gdLst/>
              <a:ahLst/>
              <a:cxnLst/>
              <a:rect l="l" t="t" r="r" b="b"/>
              <a:pathLst>
                <a:path w="3131410" h="962355">
                  <a:moveTo>
                    <a:pt x="0" y="0"/>
                  </a:moveTo>
                  <a:lnTo>
                    <a:pt x="3131410" y="0"/>
                  </a:lnTo>
                  <a:lnTo>
                    <a:pt x="3131410" y="962355"/>
                  </a:lnTo>
                  <a:lnTo>
                    <a:pt x="0" y="962355"/>
                  </a:lnTo>
                  <a:close/>
                </a:path>
              </a:pathLst>
            </a:custGeom>
            <a:blipFill>
              <a:blip r:embed="rId3"/>
              <a:stretch>
                <a:fillRect t="-43206" b="-73585"/>
              </a:stretch>
            </a:blipFill>
          </p:spPr>
          <p:txBody>
            <a:bodyPr/>
            <a:lstStyle/>
            <a:p>
              <a:endParaRPr lang="en-US"/>
            </a:p>
          </p:txBody>
        </p:sp>
      </p:grpSp>
      <p:grpSp>
        <p:nvGrpSpPr>
          <p:cNvPr id="4" name="Group 4"/>
          <p:cNvGrpSpPr/>
          <p:nvPr/>
        </p:nvGrpSpPr>
        <p:grpSpPr>
          <a:xfrm>
            <a:off x="1359899" y="3952194"/>
            <a:ext cx="1037795" cy="877903"/>
            <a:chOff x="0" y="0"/>
            <a:chExt cx="346215" cy="292874"/>
          </a:xfrm>
        </p:grpSpPr>
        <p:sp>
          <p:nvSpPr>
            <p:cNvPr id="5" name="Freeform 5"/>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AF40"/>
            </a:solidFill>
          </p:spPr>
          <p:txBody>
            <a:bodyPr/>
            <a:lstStyle/>
            <a:p>
              <a:endParaRPr lang="en-US"/>
            </a:p>
          </p:txBody>
        </p:sp>
        <p:sp>
          <p:nvSpPr>
            <p:cNvPr id="6" name="TextBox 6"/>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grpSp>
        <p:nvGrpSpPr>
          <p:cNvPr id="7" name="Group 7"/>
          <p:cNvGrpSpPr/>
          <p:nvPr/>
        </p:nvGrpSpPr>
        <p:grpSpPr>
          <a:xfrm>
            <a:off x="2836479" y="3952194"/>
            <a:ext cx="1037795" cy="877903"/>
            <a:chOff x="0" y="0"/>
            <a:chExt cx="346215" cy="292874"/>
          </a:xfrm>
        </p:grpSpPr>
        <p:sp>
          <p:nvSpPr>
            <p:cNvPr id="8" name="Freeform 8"/>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6B40"/>
            </a:solidFill>
          </p:spPr>
          <p:txBody>
            <a:bodyPr/>
            <a:lstStyle/>
            <a:p>
              <a:endParaRPr lang="en-US"/>
            </a:p>
          </p:txBody>
        </p:sp>
        <p:sp>
          <p:nvSpPr>
            <p:cNvPr id="9" name="TextBox 9"/>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sp>
        <p:nvSpPr>
          <p:cNvPr id="10" name="Freeform 10"/>
          <p:cNvSpPr/>
          <p:nvPr/>
        </p:nvSpPr>
        <p:spPr>
          <a:xfrm>
            <a:off x="317459" y="1714500"/>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991576" y="981075"/>
            <a:ext cx="22271152" cy="733425"/>
          </a:xfrm>
          <a:prstGeom prst="rect">
            <a:avLst/>
          </a:prstGeom>
        </p:spPr>
        <p:txBody>
          <a:bodyPr lIns="0" tIns="0" rIns="0" bIns="0" rtlCol="0" anchor="t">
            <a:spAutoFit/>
          </a:bodyPr>
          <a:lstStyle/>
          <a:p>
            <a:pPr algn="ctr">
              <a:lnSpc>
                <a:spcPts val="5457"/>
              </a:lnSpc>
            </a:pPr>
            <a:r>
              <a:rPr lang="en-US" sz="4547">
                <a:solidFill>
                  <a:srgbClr val="2A5C5C"/>
                </a:solidFill>
                <a:latin typeface="Horizon"/>
                <a:ea typeface="Horizon"/>
                <a:cs typeface="Horizon"/>
                <a:sym typeface="Horizon"/>
              </a:rPr>
              <a:t> REUSABLE RECYCLING BAG PROGRAM</a:t>
            </a:r>
          </a:p>
        </p:txBody>
      </p:sp>
      <p:sp>
        <p:nvSpPr>
          <p:cNvPr id="12" name="TextBox 12"/>
          <p:cNvSpPr txBox="1"/>
          <p:nvPr/>
        </p:nvSpPr>
        <p:spPr>
          <a:xfrm>
            <a:off x="4916714" y="1800556"/>
            <a:ext cx="12456886" cy="2220736"/>
          </a:xfrm>
          <a:prstGeom prst="rect">
            <a:avLst/>
          </a:prstGeom>
        </p:spPr>
        <p:txBody>
          <a:bodyPr wrap="square" lIns="0" tIns="0" rIns="0" bIns="0" rtlCol="0" anchor="t">
            <a:spAutoFit/>
          </a:bodyPr>
          <a:lstStyle/>
          <a:p>
            <a:pPr marL="913247" lvl="1" indent="-456624" algn="l">
              <a:lnSpc>
                <a:spcPts val="5921"/>
              </a:lnSpc>
              <a:buFont typeface="Arial"/>
              <a:buChar char="•"/>
            </a:pPr>
            <a:r>
              <a:rPr lang="en-US" sz="4229" dirty="0">
                <a:solidFill>
                  <a:srgbClr val="2A5C5C"/>
                </a:solidFill>
                <a:latin typeface="Canva Sans"/>
                <a:ea typeface="Canva Sans"/>
                <a:cs typeface="Canva Sans"/>
                <a:sym typeface="Canva Sans"/>
              </a:rPr>
              <a:t>SPONSORED REUSABLE BAGS</a:t>
            </a:r>
          </a:p>
          <a:p>
            <a:pPr marL="913247" lvl="1" indent="-456624" algn="l">
              <a:lnSpc>
                <a:spcPts val="5921"/>
              </a:lnSpc>
              <a:buFont typeface="Arial"/>
              <a:buChar char="•"/>
            </a:pPr>
            <a:r>
              <a:rPr lang="en-US" sz="4229" dirty="0">
                <a:solidFill>
                  <a:srgbClr val="2A5C5C"/>
                </a:solidFill>
                <a:latin typeface="Canva Sans"/>
                <a:ea typeface="Canva Sans"/>
                <a:cs typeface="Canva Sans"/>
                <a:sym typeface="Canva Sans"/>
              </a:rPr>
              <a:t>PROMOTES RECYCLING PARTICIPATION</a:t>
            </a:r>
          </a:p>
          <a:p>
            <a:pPr marL="913247" lvl="1" indent="-456624" algn="l">
              <a:lnSpc>
                <a:spcPts val="5921"/>
              </a:lnSpc>
              <a:buFont typeface="Arial"/>
              <a:buChar char="•"/>
            </a:pPr>
            <a:r>
              <a:rPr lang="en-US" sz="4229" dirty="0">
                <a:solidFill>
                  <a:srgbClr val="2A5C5C"/>
                </a:solidFill>
                <a:latin typeface="Canva Sans"/>
                <a:ea typeface="Canva Sans"/>
                <a:cs typeface="Canva Sans"/>
                <a:sym typeface="Canva Sans"/>
              </a:rPr>
              <a:t>BUSINESS VISIBILITY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8B8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95195"/>
            <a:ext cx="16230600" cy="8563105"/>
            <a:chOff x="0" y="0"/>
            <a:chExt cx="4274726" cy="2255303"/>
          </a:xfrm>
        </p:grpSpPr>
        <p:sp>
          <p:nvSpPr>
            <p:cNvPr id="3" name="Freeform 3"/>
            <p:cNvSpPr/>
            <p:nvPr/>
          </p:nvSpPr>
          <p:spPr>
            <a:xfrm>
              <a:off x="0" y="0"/>
              <a:ext cx="4274726" cy="2255303"/>
            </a:xfrm>
            <a:custGeom>
              <a:avLst/>
              <a:gdLst/>
              <a:ahLst/>
              <a:cxnLst/>
              <a:rect l="l" t="t" r="r" b="b"/>
              <a:pathLst>
                <a:path w="4274726" h="2255303">
                  <a:moveTo>
                    <a:pt x="0" y="0"/>
                  </a:moveTo>
                  <a:lnTo>
                    <a:pt x="4274726" y="0"/>
                  </a:lnTo>
                  <a:lnTo>
                    <a:pt x="4274726" y="2255303"/>
                  </a:lnTo>
                  <a:lnTo>
                    <a:pt x="0" y="2255303"/>
                  </a:lnTo>
                  <a:close/>
                </a:path>
              </a:pathLst>
            </a:custGeom>
            <a:ln w="19050" cap="sq">
              <a:solidFill>
                <a:srgbClr val="DEAF40"/>
              </a:solidFill>
              <a:prstDash val="solid"/>
              <a:miter/>
            </a:ln>
          </p:spPr>
          <p:txBody>
            <a:bodyPr/>
            <a:lstStyle/>
            <a:p>
              <a:endParaRPr lang="en-US"/>
            </a:p>
          </p:txBody>
        </p:sp>
        <p:sp>
          <p:nvSpPr>
            <p:cNvPr id="4" name="TextBox 4"/>
            <p:cNvSpPr txBox="1"/>
            <p:nvPr/>
          </p:nvSpPr>
          <p:spPr>
            <a:xfrm>
              <a:off x="0" y="-57150"/>
              <a:ext cx="4274726" cy="2312453"/>
            </a:xfrm>
            <a:prstGeom prst="rect">
              <a:avLst/>
            </a:prstGeom>
          </p:spPr>
          <p:txBody>
            <a:bodyPr lIns="50800" tIns="50800" rIns="50800" bIns="50800" rtlCol="0" anchor="ctr"/>
            <a:lstStyle/>
            <a:p>
              <a:pPr algn="ctr">
                <a:lnSpc>
                  <a:spcPts val="2148"/>
                </a:lnSpc>
              </a:pPr>
              <a:endParaRPr/>
            </a:p>
          </p:txBody>
        </p:sp>
      </p:grpSp>
      <p:grpSp>
        <p:nvGrpSpPr>
          <p:cNvPr id="5" name="Group 5"/>
          <p:cNvGrpSpPr/>
          <p:nvPr/>
        </p:nvGrpSpPr>
        <p:grpSpPr>
          <a:xfrm>
            <a:off x="-599381" y="6658167"/>
            <a:ext cx="20518804" cy="3855080"/>
            <a:chOff x="0" y="0"/>
            <a:chExt cx="3178900" cy="597253"/>
          </a:xfrm>
        </p:grpSpPr>
        <p:sp>
          <p:nvSpPr>
            <p:cNvPr id="6" name="Freeform 6"/>
            <p:cNvSpPr/>
            <p:nvPr/>
          </p:nvSpPr>
          <p:spPr>
            <a:xfrm>
              <a:off x="0" y="0"/>
              <a:ext cx="3178900" cy="597253"/>
            </a:xfrm>
            <a:custGeom>
              <a:avLst/>
              <a:gdLst/>
              <a:ahLst/>
              <a:cxnLst/>
              <a:rect l="l" t="t" r="r" b="b"/>
              <a:pathLst>
                <a:path w="3178900" h="597253">
                  <a:moveTo>
                    <a:pt x="0" y="0"/>
                  </a:moveTo>
                  <a:lnTo>
                    <a:pt x="3178900" y="0"/>
                  </a:lnTo>
                  <a:lnTo>
                    <a:pt x="3178900" y="597253"/>
                  </a:lnTo>
                  <a:lnTo>
                    <a:pt x="0" y="597253"/>
                  </a:lnTo>
                  <a:close/>
                </a:path>
              </a:pathLst>
            </a:custGeom>
            <a:blipFill>
              <a:blip r:embed="rId3"/>
              <a:stretch>
                <a:fillRect l="-29224" t="-215872" b="-199352"/>
              </a:stretch>
            </a:blipFill>
          </p:spPr>
          <p:txBody>
            <a:bodyPr/>
            <a:lstStyle/>
            <a:p>
              <a:endParaRPr lang="en-US"/>
            </a:p>
          </p:txBody>
        </p:sp>
      </p:grpSp>
      <p:sp>
        <p:nvSpPr>
          <p:cNvPr id="7" name="Freeform 7"/>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389462" y="899092"/>
            <a:ext cx="16072867" cy="1349777"/>
          </a:xfrm>
          <a:prstGeom prst="rect">
            <a:avLst/>
          </a:prstGeom>
        </p:spPr>
        <p:txBody>
          <a:bodyPr lIns="0" tIns="0" rIns="0" bIns="0" rtlCol="0" anchor="t">
            <a:spAutoFit/>
          </a:bodyPr>
          <a:lstStyle/>
          <a:p>
            <a:pPr algn="l">
              <a:lnSpc>
                <a:spcPts val="10058"/>
              </a:lnSpc>
            </a:pPr>
            <a:r>
              <a:rPr lang="en-US" sz="8381">
                <a:solidFill>
                  <a:srgbClr val="F2F1EB"/>
                </a:solidFill>
                <a:latin typeface="Horizon"/>
                <a:ea typeface="Horizon"/>
                <a:cs typeface="Horizon"/>
                <a:sym typeface="Horizon"/>
              </a:rPr>
              <a:t>A WIN-WIN MODEL</a:t>
            </a:r>
          </a:p>
        </p:txBody>
      </p:sp>
      <p:grpSp>
        <p:nvGrpSpPr>
          <p:cNvPr id="9" name="Group 9"/>
          <p:cNvGrpSpPr/>
          <p:nvPr/>
        </p:nvGrpSpPr>
        <p:grpSpPr>
          <a:xfrm>
            <a:off x="-2433586" y="4818624"/>
            <a:ext cx="21486229" cy="1839543"/>
            <a:chOff x="0" y="0"/>
            <a:chExt cx="5658924" cy="484489"/>
          </a:xfrm>
        </p:grpSpPr>
        <p:sp>
          <p:nvSpPr>
            <p:cNvPr id="10" name="Freeform 10"/>
            <p:cNvSpPr/>
            <p:nvPr/>
          </p:nvSpPr>
          <p:spPr>
            <a:xfrm>
              <a:off x="0" y="0"/>
              <a:ext cx="5658924" cy="484489"/>
            </a:xfrm>
            <a:custGeom>
              <a:avLst/>
              <a:gdLst/>
              <a:ahLst/>
              <a:cxnLst/>
              <a:rect l="l" t="t" r="r" b="b"/>
              <a:pathLst>
                <a:path w="5658924" h="484489">
                  <a:moveTo>
                    <a:pt x="0" y="0"/>
                  </a:moveTo>
                  <a:lnTo>
                    <a:pt x="5658924" y="0"/>
                  </a:lnTo>
                  <a:lnTo>
                    <a:pt x="5658924" y="484489"/>
                  </a:lnTo>
                  <a:lnTo>
                    <a:pt x="0" y="484489"/>
                  </a:lnTo>
                  <a:close/>
                </a:path>
              </a:pathLst>
            </a:custGeom>
            <a:solidFill>
              <a:srgbClr val="DE6B40"/>
            </a:solidFill>
          </p:spPr>
          <p:txBody>
            <a:bodyPr/>
            <a:lstStyle/>
            <a:p>
              <a:endParaRPr lang="en-US"/>
            </a:p>
          </p:txBody>
        </p:sp>
        <p:sp>
          <p:nvSpPr>
            <p:cNvPr id="11" name="TextBox 11"/>
            <p:cNvSpPr txBox="1"/>
            <p:nvPr/>
          </p:nvSpPr>
          <p:spPr>
            <a:xfrm>
              <a:off x="0" y="-57150"/>
              <a:ext cx="5658924" cy="541639"/>
            </a:xfrm>
            <a:prstGeom prst="rect">
              <a:avLst/>
            </a:prstGeom>
          </p:spPr>
          <p:txBody>
            <a:bodyPr lIns="50800" tIns="50800" rIns="50800" bIns="50800" rtlCol="0" anchor="ctr"/>
            <a:lstStyle/>
            <a:p>
              <a:pPr algn="ctr">
                <a:lnSpc>
                  <a:spcPts val="2148"/>
                </a:lnSpc>
              </a:pPr>
              <a:endParaRPr/>
            </a:p>
          </p:txBody>
        </p:sp>
      </p:grpSp>
      <p:grpSp>
        <p:nvGrpSpPr>
          <p:cNvPr id="12" name="Group 12"/>
          <p:cNvGrpSpPr/>
          <p:nvPr/>
        </p:nvGrpSpPr>
        <p:grpSpPr>
          <a:xfrm>
            <a:off x="-18937605" y="4818624"/>
            <a:ext cx="21486229" cy="1839543"/>
            <a:chOff x="0" y="0"/>
            <a:chExt cx="5658924" cy="484489"/>
          </a:xfrm>
        </p:grpSpPr>
        <p:sp>
          <p:nvSpPr>
            <p:cNvPr id="13" name="Freeform 13"/>
            <p:cNvSpPr/>
            <p:nvPr/>
          </p:nvSpPr>
          <p:spPr>
            <a:xfrm>
              <a:off x="0" y="0"/>
              <a:ext cx="5658924" cy="484489"/>
            </a:xfrm>
            <a:custGeom>
              <a:avLst/>
              <a:gdLst/>
              <a:ahLst/>
              <a:cxnLst/>
              <a:rect l="l" t="t" r="r" b="b"/>
              <a:pathLst>
                <a:path w="5658924" h="484489">
                  <a:moveTo>
                    <a:pt x="0" y="0"/>
                  </a:moveTo>
                  <a:lnTo>
                    <a:pt x="5658924" y="0"/>
                  </a:lnTo>
                  <a:lnTo>
                    <a:pt x="5658924" y="484489"/>
                  </a:lnTo>
                  <a:lnTo>
                    <a:pt x="0" y="484489"/>
                  </a:lnTo>
                  <a:close/>
                </a:path>
              </a:pathLst>
            </a:custGeom>
            <a:solidFill>
              <a:srgbClr val="DEAF40"/>
            </a:solidFill>
          </p:spPr>
          <p:txBody>
            <a:bodyPr/>
            <a:lstStyle/>
            <a:p>
              <a:endParaRPr lang="en-US"/>
            </a:p>
          </p:txBody>
        </p:sp>
        <p:sp>
          <p:nvSpPr>
            <p:cNvPr id="14" name="TextBox 14"/>
            <p:cNvSpPr txBox="1"/>
            <p:nvPr/>
          </p:nvSpPr>
          <p:spPr>
            <a:xfrm>
              <a:off x="0" y="-57150"/>
              <a:ext cx="5658924" cy="541639"/>
            </a:xfrm>
            <a:prstGeom prst="rect">
              <a:avLst/>
            </a:prstGeom>
          </p:spPr>
          <p:txBody>
            <a:bodyPr lIns="50800" tIns="50800" rIns="50800" bIns="50800" rtlCol="0" anchor="ctr"/>
            <a:lstStyle/>
            <a:p>
              <a:pPr algn="ctr">
                <a:lnSpc>
                  <a:spcPts val="2148"/>
                </a:lnSpc>
              </a:pPr>
              <a:endParaRPr/>
            </a:p>
          </p:txBody>
        </p:sp>
      </p:grpSp>
      <p:sp>
        <p:nvSpPr>
          <p:cNvPr id="15" name="Freeform 15"/>
          <p:cNvSpPr/>
          <p:nvPr/>
        </p:nvSpPr>
        <p:spPr>
          <a:xfrm>
            <a:off x="1028700" y="2527323"/>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9550093" y="3266752"/>
            <a:ext cx="7709207" cy="3019940"/>
          </a:xfrm>
          <a:prstGeom prst="rect">
            <a:avLst/>
          </a:prstGeom>
        </p:spPr>
        <p:txBody>
          <a:bodyPr lIns="0" tIns="0" rIns="0" bIns="0" rtlCol="0" anchor="t">
            <a:spAutoFit/>
          </a:bodyPr>
          <a:lstStyle/>
          <a:p>
            <a:pPr marL="942620" lvl="1" indent="-471310" algn="l">
              <a:lnSpc>
                <a:spcPts val="6112"/>
              </a:lnSpc>
              <a:buFont typeface="Arial"/>
              <a:buChar char="•"/>
            </a:pPr>
            <a:r>
              <a:rPr lang="en-US" sz="4366">
                <a:solidFill>
                  <a:srgbClr val="F2F1EB"/>
                </a:solidFill>
                <a:latin typeface="Helvetica World"/>
                <a:ea typeface="Helvetica World"/>
                <a:cs typeface="Helvetica World"/>
                <a:sym typeface="Helvetica World"/>
              </a:rPr>
              <a:t>COMMUNITY BENEFIT</a:t>
            </a:r>
          </a:p>
          <a:p>
            <a:pPr marL="942620" lvl="1" indent="-471310" algn="l">
              <a:lnSpc>
                <a:spcPts val="6112"/>
              </a:lnSpc>
              <a:buFont typeface="Arial"/>
              <a:buChar char="•"/>
            </a:pPr>
            <a:r>
              <a:rPr lang="en-US" sz="4366">
                <a:solidFill>
                  <a:srgbClr val="F2F1EB"/>
                </a:solidFill>
                <a:latin typeface="Helvetica World"/>
                <a:ea typeface="Helvetica World"/>
                <a:cs typeface="Helvetica World"/>
                <a:sym typeface="Helvetica World"/>
              </a:rPr>
              <a:t>BUSINESS VISIBILITY</a:t>
            </a:r>
          </a:p>
          <a:p>
            <a:pPr marL="942620" lvl="1" indent="-471310" algn="l">
              <a:lnSpc>
                <a:spcPts val="6112"/>
              </a:lnSpc>
              <a:buFont typeface="Arial"/>
              <a:buChar char="•"/>
            </a:pPr>
            <a:r>
              <a:rPr lang="en-US" sz="4366">
                <a:solidFill>
                  <a:srgbClr val="F2F1EB"/>
                </a:solidFill>
                <a:latin typeface="Helvetica World"/>
                <a:ea typeface="Helvetica World"/>
                <a:cs typeface="Helvetica World"/>
                <a:sym typeface="Helvetica World"/>
              </a:rPr>
              <a:t>SUSTAINABLE FUNDING</a:t>
            </a:r>
          </a:p>
          <a:p>
            <a:pPr marL="942620" lvl="1" indent="-471310" algn="l">
              <a:lnSpc>
                <a:spcPts val="6112"/>
              </a:lnSpc>
              <a:buFont typeface="Arial"/>
              <a:buChar char="•"/>
            </a:pPr>
            <a:r>
              <a:rPr lang="en-US" sz="4366">
                <a:solidFill>
                  <a:srgbClr val="F2F1EB"/>
                </a:solidFill>
                <a:latin typeface="Helvetica World"/>
                <a:ea typeface="Helvetica World"/>
                <a:cs typeface="Helvetica World"/>
                <a:sym typeface="Helvetica World"/>
              </a:rPr>
              <a:t>YOUTH IMPACT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7321" y="-1028700"/>
            <a:ext cx="21979072" cy="6172200"/>
            <a:chOff x="0" y="0"/>
            <a:chExt cx="5788727" cy="1625600"/>
          </a:xfrm>
        </p:grpSpPr>
        <p:sp>
          <p:nvSpPr>
            <p:cNvPr id="3" name="Freeform 3"/>
            <p:cNvSpPr/>
            <p:nvPr/>
          </p:nvSpPr>
          <p:spPr>
            <a:xfrm>
              <a:off x="0" y="0"/>
              <a:ext cx="5788727" cy="1625600"/>
            </a:xfrm>
            <a:custGeom>
              <a:avLst/>
              <a:gdLst/>
              <a:ahLst/>
              <a:cxnLst/>
              <a:rect l="l" t="t" r="r" b="b"/>
              <a:pathLst>
                <a:path w="5788727" h="1625600">
                  <a:moveTo>
                    <a:pt x="0" y="0"/>
                  </a:moveTo>
                  <a:lnTo>
                    <a:pt x="5788727" y="0"/>
                  </a:lnTo>
                  <a:lnTo>
                    <a:pt x="5788727" y="1625600"/>
                  </a:lnTo>
                  <a:lnTo>
                    <a:pt x="0" y="1625600"/>
                  </a:lnTo>
                  <a:close/>
                </a:path>
              </a:pathLst>
            </a:custGeom>
            <a:solidFill>
              <a:srgbClr val="2A5C5C"/>
            </a:solidFill>
          </p:spPr>
          <p:txBody>
            <a:bodyPr/>
            <a:lstStyle/>
            <a:p>
              <a:endParaRPr lang="en-US"/>
            </a:p>
          </p:txBody>
        </p:sp>
        <p:sp>
          <p:nvSpPr>
            <p:cNvPr id="4" name="TextBox 4"/>
            <p:cNvSpPr txBox="1"/>
            <p:nvPr/>
          </p:nvSpPr>
          <p:spPr>
            <a:xfrm>
              <a:off x="0" y="-57150"/>
              <a:ext cx="5788727" cy="1682750"/>
            </a:xfrm>
            <a:prstGeom prst="rect">
              <a:avLst/>
            </a:prstGeom>
          </p:spPr>
          <p:txBody>
            <a:bodyPr lIns="50800" tIns="50800" rIns="50800" bIns="50800" rtlCol="0" anchor="ctr"/>
            <a:lstStyle/>
            <a:p>
              <a:pPr algn="ctr">
                <a:lnSpc>
                  <a:spcPts val="2148"/>
                </a:lnSpc>
              </a:pPr>
              <a:endParaRPr/>
            </a:p>
          </p:txBody>
        </p:sp>
      </p:grpSp>
      <p:sp>
        <p:nvSpPr>
          <p:cNvPr id="5" name="Freeform 5"/>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845543" y="3216803"/>
            <a:ext cx="8364898" cy="3162505"/>
            <a:chOff x="0" y="0"/>
            <a:chExt cx="2790586" cy="1055033"/>
          </a:xfrm>
        </p:grpSpPr>
        <p:sp>
          <p:nvSpPr>
            <p:cNvPr id="7" name="Freeform 7"/>
            <p:cNvSpPr/>
            <p:nvPr/>
          </p:nvSpPr>
          <p:spPr>
            <a:xfrm>
              <a:off x="0" y="0"/>
              <a:ext cx="2790586" cy="1055033"/>
            </a:xfrm>
            <a:custGeom>
              <a:avLst/>
              <a:gdLst/>
              <a:ahLst/>
              <a:cxnLst/>
              <a:rect l="l" t="t" r="r" b="b"/>
              <a:pathLst>
                <a:path w="2790586" h="1055033">
                  <a:moveTo>
                    <a:pt x="0" y="0"/>
                  </a:moveTo>
                  <a:lnTo>
                    <a:pt x="2790586" y="0"/>
                  </a:lnTo>
                  <a:lnTo>
                    <a:pt x="2790586" y="1055033"/>
                  </a:lnTo>
                  <a:lnTo>
                    <a:pt x="0" y="1055033"/>
                  </a:lnTo>
                  <a:close/>
                </a:path>
              </a:pathLst>
            </a:custGeom>
            <a:solidFill>
              <a:srgbClr val="DEAF40"/>
            </a:solidFill>
          </p:spPr>
          <p:txBody>
            <a:bodyPr/>
            <a:lstStyle/>
            <a:p>
              <a:endParaRPr lang="en-US"/>
            </a:p>
          </p:txBody>
        </p:sp>
        <p:sp>
          <p:nvSpPr>
            <p:cNvPr id="8" name="TextBox 8"/>
            <p:cNvSpPr txBox="1"/>
            <p:nvPr/>
          </p:nvSpPr>
          <p:spPr>
            <a:xfrm>
              <a:off x="0" y="-57150"/>
              <a:ext cx="2790586" cy="1112183"/>
            </a:xfrm>
            <a:prstGeom prst="rect">
              <a:avLst/>
            </a:prstGeom>
          </p:spPr>
          <p:txBody>
            <a:bodyPr lIns="50800" tIns="50800" rIns="50800" bIns="50800" rtlCol="0" anchor="ctr"/>
            <a:lstStyle/>
            <a:p>
              <a:pPr algn="ctr">
                <a:lnSpc>
                  <a:spcPts val="2148"/>
                </a:lnSpc>
              </a:pPr>
              <a:endParaRPr/>
            </a:p>
          </p:txBody>
        </p:sp>
      </p:grpSp>
      <p:grpSp>
        <p:nvGrpSpPr>
          <p:cNvPr id="9" name="Group 9"/>
          <p:cNvGrpSpPr>
            <a:grpSpLocks noChangeAspect="1"/>
          </p:cNvGrpSpPr>
          <p:nvPr/>
        </p:nvGrpSpPr>
        <p:grpSpPr>
          <a:xfrm>
            <a:off x="4519886" y="4921639"/>
            <a:ext cx="8175454" cy="8175454"/>
            <a:chOff x="0" y="0"/>
            <a:chExt cx="14840029" cy="14840029"/>
          </a:xfrm>
        </p:grpSpPr>
        <p:sp>
          <p:nvSpPr>
            <p:cNvPr id="10" name="Freeform 10"/>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1" name="Freeform 11"/>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2" name="Freeform 12"/>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5"/>
              <a:stretch>
                <a:fillRect l="-24712" r="-24712"/>
              </a:stretch>
            </a:blipFill>
          </p:spPr>
          <p:txBody>
            <a:bodyPr/>
            <a:lstStyle/>
            <a:p>
              <a:endParaRPr lang="en-US"/>
            </a:p>
          </p:txBody>
        </p:sp>
      </p:grpSp>
      <p:grpSp>
        <p:nvGrpSpPr>
          <p:cNvPr id="13" name="Group 13"/>
          <p:cNvGrpSpPr>
            <a:grpSpLocks noChangeAspect="1"/>
          </p:cNvGrpSpPr>
          <p:nvPr/>
        </p:nvGrpSpPr>
        <p:grpSpPr>
          <a:xfrm>
            <a:off x="11117713" y="3029903"/>
            <a:ext cx="7921194" cy="7921194"/>
            <a:chOff x="0" y="0"/>
            <a:chExt cx="14840029" cy="14840029"/>
          </a:xfrm>
        </p:grpSpPr>
        <p:sp>
          <p:nvSpPr>
            <p:cNvPr id="14" name="Freeform 14"/>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5" name="Freeform 15"/>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6" name="Freeform 16"/>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6"/>
              <a:stretch>
                <a:fillRect l="223" t="-16665" r="223" b="-16666"/>
              </a:stretch>
            </a:blipFill>
          </p:spPr>
          <p:txBody>
            <a:bodyPr/>
            <a:lstStyle/>
            <a:p>
              <a:endParaRPr lang="en-US"/>
            </a:p>
          </p:txBody>
        </p:sp>
      </p:grpSp>
      <p:sp>
        <p:nvSpPr>
          <p:cNvPr id="17" name="Freeform 17"/>
          <p:cNvSpPr/>
          <p:nvPr/>
        </p:nvSpPr>
        <p:spPr>
          <a:xfrm>
            <a:off x="985165" y="3461220"/>
            <a:ext cx="743667" cy="743667"/>
          </a:xfrm>
          <a:custGeom>
            <a:avLst/>
            <a:gdLst/>
            <a:ahLst/>
            <a:cxnLst/>
            <a:rect l="l" t="t" r="r" b="b"/>
            <a:pathLst>
              <a:path w="743667" h="743667">
                <a:moveTo>
                  <a:pt x="0" y="0"/>
                </a:moveTo>
                <a:lnTo>
                  <a:pt x="743667" y="0"/>
                </a:lnTo>
                <a:lnTo>
                  <a:pt x="743667" y="743667"/>
                </a:lnTo>
                <a:lnTo>
                  <a:pt x="0" y="7436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985165" y="5246309"/>
            <a:ext cx="743667" cy="743667"/>
          </a:xfrm>
          <a:custGeom>
            <a:avLst/>
            <a:gdLst/>
            <a:ahLst/>
            <a:cxnLst/>
            <a:rect l="l" t="t" r="r" b="b"/>
            <a:pathLst>
              <a:path w="743667" h="743667">
                <a:moveTo>
                  <a:pt x="0" y="0"/>
                </a:moveTo>
                <a:lnTo>
                  <a:pt x="743667" y="0"/>
                </a:lnTo>
                <a:lnTo>
                  <a:pt x="743667" y="743666"/>
                </a:lnTo>
                <a:lnTo>
                  <a:pt x="0" y="743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985165" y="4336745"/>
            <a:ext cx="743667" cy="743667"/>
          </a:xfrm>
          <a:custGeom>
            <a:avLst/>
            <a:gdLst/>
            <a:ahLst/>
            <a:cxnLst/>
            <a:rect l="l" t="t" r="r" b="b"/>
            <a:pathLst>
              <a:path w="743667" h="743667">
                <a:moveTo>
                  <a:pt x="0" y="0"/>
                </a:moveTo>
                <a:lnTo>
                  <a:pt x="743667" y="0"/>
                </a:lnTo>
                <a:lnTo>
                  <a:pt x="743667" y="743666"/>
                </a:lnTo>
                <a:lnTo>
                  <a:pt x="0" y="743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20"/>
          <p:cNvSpPr txBox="1"/>
          <p:nvPr/>
        </p:nvSpPr>
        <p:spPr>
          <a:xfrm>
            <a:off x="2443806" y="2009775"/>
            <a:ext cx="13400388" cy="733425"/>
          </a:xfrm>
          <a:prstGeom prst="rect">
            <a:avLst/>
          </a:prstGeom>
        </p:spPr>
        <p:txBody>
          <a:bodyPr lIns="0" tIns="0" rIns="0" bIns="0" rtlCol="0" anchor="t">
            <a:spAutoFit/>
          </a:bodyPr>
          <a:lstStyle/>
          <a:p>
            <a:pPr algn="ctr">
              <a:lnSpc>
                <a:spcPts val="5457"/>
              </a:lnSpc>
            </a:pPr>
            <a:r>
              <a:rPr lang="en-US" sz="4547">
                <a:solidFill>
                  <a:srgbClr val="47AD9F"/>
                </a:solidFill>
                <a:latin typeface="Horizon"/>
                <a:ea typeface="Horizon"/>
                <a:cs typeface="Horizon"/>
                <a:sym typeface="Horizon"/>
              </a:rPr>
              <a:t>TRANSPARENCY MATTERS</a:t>
            </a:r>
          </a:p>
        </p:txBody>
      </p:sp>
      <p:sp>
        <p:nvSpPr>
          <p:cNvPr id="21" name="TextBox 21"/>
          <p:cNvSpPr txBox="1"/>
          <p:nvPr/>
        </p:nvSpPr>
        <p:spPr>
          <a:xfrm>
            <a:off x="2031806" y="3554093"/>
            <a:ext cx="8374920" cy="500770"/>
          </a:xfrm>
          <a:prstGeom prst="rect">
            <a:avLst/>
          </a:prstGeom>
        </p:spPr>
        <p:txBody>
          <a:bodyPr lIns="0" tIns="0" rIns="0" bIns="0" rtlCol="0" anchor="t">
            <a:spAutoFit/>
          </a:bodyPr>
          <a:lstStyle/>
          <a:p>
            <a:pPr algn="l">
              <a:lnSpc>
                <a:spcPts val="4178"/>
              </a:lnSpc>
              <a:spcBef>
                <a:spcPct val="0"/>
              </a:spcBef>
            </a:pPr>
            <a:r>
              <a:rPr lang="en-US" sz="2984" b="1">
                <a:solidFill>
                  <a:srgbClr val="2A5C5C"/>
                </a:solidFill>
                <a:latin typeface="Garet Bold"/>
                <a:ea typeface="Garet Bold"/>
                <a:cs typeface="Garet Bold"/>
                <a:sym typeface="Garet Bold"/>
              </a:rPr>
              <a:t>PUBLIC ENTITY RESPONSIBILITIES</a:t>
            </a:r>
          </a:p>
        </p:txBody>
      </p:sp>
      <p:sp>
        <p:nvSpPr>
          <p:cNvPr id="22" name="TextBox 22"/>
          <p:cNvSpPr txBox="1"/>
          <p:nvPr/>
        </p:nvSpPr>
        <p:spPr>
          <a:xfrm>
            <a:off x="2031806" y="5339182"/>
            <a:ext cx="4976159" cy="500770"/>
          </a:xfrm>
          <a:prstGeom prst="rect">
            <a:avLst/>
          </a:prstGeom>
        </p:spPr>
        <p:txBody>
          <a:bodyPr lIns="0" tIns="0" rIns="0" bIns="0" rtlCol="0" anchor="t">
            <a:spAutoFit/>
          </a:bodyPr>
          <a:lstStyle/>
          <a:p>
            <a:pPr algn="just">
              <a:lnSpc>
                <a:spcPts val="4178"/>
              </a:lnSpc>
              <a:spcBef>
                <a:spcPct val="0"/>
              </a:spcBef>
            </a:pPr>
            <a:r>
              <a:rPr lang="en-US" sz="2984" b="1">
                <a:solidFill>
                  <a:srgbClr val="2A5C5C"/>
                </a:solidFill>
                <a:latin typeface="Garet Bold"/>
                <a:ea typeface="Garet Bold"/>
                <a:cs typeface="Garet Bold"/>
                <a:sym typeface="Garet Bold"/>
              </a:rPr>
              <a:t>PUBLIC TRUST</a:t>
            </a:r>
          </a:p>
        </p:txBody>
      </p:sp>
      <p:sp>
        <p:nvSpPr>
          <p:cNvPr id="23" name="TextBox 23"/>
          <p:cNvSpPr txBox="1"/>
          <p:nvPr/>
        </p:nvSpPr>
        <p:spPr>
          <a:xfrm>
            <a:off x="2031806" y="4429618"/>
            <a:ext cx="4976159" cy="500770"/>
          </a:xfrm>
          <a:prstGeom prst="rect">
            <a:avLst/>
          </a:prstGeom>
        </p:spPr>
        <p:txBody>
          <a:bodyPr lIns="0" tIns="0" rIns="0" bIns="0" rtlCol="0" anchor="t">
            <a:spAutoFit/>
          </a:bodyPr>
          <a:lstStyle/>
          <a:p>
            <a:pPr algn="just">
              <a:lnSpc>
                <a:spcPts val="4178"/>
              </a:lnSpc>
              <a:spcBef>
                <a:spcPct val="0"/>
              </a:spcBef>
            </a:pPr>
            <a:r>
              <a:rPr lang="en-US" sz="2984" b="1">
                <a:solidFill>
                  <a:srgbClr val="2A5C5C"/>
                </a:solidFill>
                <a:latin typeface="Garet Bold"/>
                <a:ea typeface="Garet Bold"/>
                <a:cs typeface="Garet Bold"/>
                <a:sym typeface="Garet Bold"/>
              </a:rPr>
              <a:t>ETHICAL OVERSIGHT</a:t>
            </a:r>
          </a:p>
        </p:txBody>
      </p:sp>
      <p:sp>
        <p:nvSpPr>
          <p:cNvPr id="24" name="Freeform 24"/>
          <p:cNvSpPr/>
          <p:nvPr/>
        </p:nvSpPr>
        <p:spPr>
          <a:xfrm>
            <a:off x="567752" y="388041"/>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5C5C"/>
        </a:solidFill>
        <a:effectLst/>
      </p:bgPr>
    </p:bg>
    <p:spTree>
      <p:nvGrpSpPr>
        <p:cNvPr id="1" name=""/>
        <p:cNvGrpSpPr/>
        <p:nvPr/>
      </p:nvGrpSpPr>
      <p:grpSpPr>
        <a:xfrm>
          <a:off x="0" y="0"/>
          <a:ext cx="0" cy="0"/>
          <a:chOff x="0" y="0"/>
          <a:chExt cx="0" cy="0"/>
        </a:xfrm>
      </p:grpSpPr>
      <p:grpSp>
        <p:nvGrpSpPr>
          <p:cNvPr id="2" name="Group 2"/>
          <p:cNvGrpSpPr/>
          <p:nvPr/>
        </p:nvGrpSpPr>
        <p:grpSpPr>
          <a:xfrm>
            <a:off x="8882246" y="0"/>
            <a:ext cx="15840803" cy="5516123"/>
            <a:chOff x="0" y="0"/>
            <a:chExt cx="4172063" cy="1452806"/>
          </a:xfrm>
        </p:grpSpPr>
        <p:sp>
          <p:nvSpPr>
            <p:cNvPr id="3" name="Freeform 3"/>
            <p:cNvSpPr/>
            <p:nvPr/>
          </p:nvSpPr>
          <p:spPr>
            <a:xfrm>
              <a:off x="0" y="0"/>
              <a:ext cx="4172064" cy="1452806"/>
            </a:xfrm>
            <a:custGeom>
              <a:avLst/>
              <a:gdLst/>
              <a:ahLst/>
              <a:cxnLst/>
              <a:rect l="l" t="t" r="r" b="b"/>
              <a:pathLst>
                <a:path w="4172064" h="1452806">
                  <a:moveTo>
                    <a:pt x="0" y="0"/>
                  </a:moveTo>
                  <a:lnTo>
                    <a:pt x="4172064" y="0"/>
                  </a:lnTo>
                  <a:lnTo>
                    <a:pt x="4172064" y="1452806"/>
                  </a:lnTo>
                  <a:lnTo>
                    <a:pt x="0" y="1452806"/>
                  </a:lnTo>
                  <a:close/>
                </a:path>
              </a:pathLst>
            </a:custGeom>
            <a:solidFill>
              <a:srgbClr val="DE6B40"/>
            </a:solidFill>
          </p:spPr>
          <p:txBody>
            <a:bodyPr/>
            <a:lstStyle/>
            <a:p>
              <a:endParaRPr lang="en-US"/>
            </a:p>
          </p:txBody>
        </p:sp>
        <p:sp>
          <p:nvSpPr>
            <p:cNvPr id="4" name="TextBox 4"/>
            <p:cNvSpPr txBox="1"/>
            <p:nvPr/>
          </p:nvSpPr>
          <p:spPr>
            <a:xfrm>
              <a:off x="0" y="-57150"/>
              <a:ext cx="4172063" cy="1509956"/>
            </a:xfrm>
            <a:prstGeom prst="rect">
              <a:avLst/>
            </a:prstGeom>
          </p:spPr>
          <p:txBody>
            <a:bodyPr lIns="50800" tIns="50800" rIns="50800" bIns="50800" rtlCol="0" anchor="ctr"/>
            <a:lstStyle/>
            <a:p>
              <a:pPr algn="ctr">
                <a:lnSpc>
                  <a:spcPts val="2148"/>
                </a:lnSpc>
              </a:pPr>
              <a:endParaRPr/>
            </a:p>
          </p:txBody>
        </p:sp>
      </p:grpSp>
      <p:grpSp>
        <p:nvGrpSpPr>
          <p:cNvPr id="5" name="Group 5"/>
          <p:cNvGrpSpPr/>
          <p:nvPr/>
        </p:nvGrpSpPr>
        <p:grpSpPr>
          <a:xfrm>
            <a:off x="8882246" y="5516123"/>
            <a:ext cx="15840803" cy="6583510"/>
            <a:chOff x="0" y="0"/>
            <a:chExt cx="4172063" cy="1733929"/>
          </a:xfrm>
        </p:grpSpPr>
        <p:sp>
          <p:nvSpPr>
            <p:cNvPr id="6" name="Freeform 6"/>
            <p:cNvSpPr/>
            <p:nvPr/>
          </p:nvSpPr>
          <p:spPr>
            <a:xfrm>
              <a:off x="0" y="0"/>
              <a:ext cx="4172064" cy="1733928"/>
            </a:xfrm>
            <a:custGeom>
              <a:avLst/>
              <a:gdLst/>
              <a:ahLst/>
              <a:cxnLst/>
              <a:rect l="l" t="t" r="r" b="b"/>
              <a:pathLst>
                <a:path w="4172064" h="1733928">
                  <a:moveTo>
                    <a:pt x="0" y="0"/>
                  </a:moveTo>
                  <a:lnTo>
                    <a:pt x="4172064" y="0"/>
                  </a:lnTo>
                  <a:lnTo>
                    <a:pt x="4172064" y="1733928"/>
                  </a:lnTo>
                  <a:lnTo>
                    <a:pt x="0" y="1733928"/>
                  </a:lnTo>
                  <a:close/>
                </a:path>
              </a:pathLst>
            </a:custGeom>
            <a:solidFill>
              <a:srgbClr val="F6F7F8"/>
            </a:solidFill>
          </p:spPr>
          <p:txBody>
            <a:bodyPr/>
            <a:lstStyle/>
            <a:p>
              <a:endParaRPr lang="en-US"/>
            </a:p>
          </p:txBody>
        </p:sp>
        <p:sp>
          <p:nvSpPr>
            <p:cNvPr id="7" name="TextBox 7"/>
            <p:cNvSpPr txBox="1"/>
            <p:nvPr/>
          </p:nvSpPr>
          <p:spPr>
            <a:xfrm>
              <a:off x="0" y="-57150"/>
              <a:ext cx="4172063" cy="1791079"/>
            </a:xfrm>
            <a:prstGeom prst="rect">
              <a:avLst/>
            </a:prstGeom>
          </p:spPr>
          <p:txBody>
            <a:bodyPr lIns="50800" tIns="50800" rIns="50800" bIns="50800" rtlCol="0" anchor="ctr"/>
            <a:lstStyle/>
            <a:p>
              <a:pPr algn="ctr">
                <a:lnSpc>
                  <a:spcPts val="2148"/>
                </a:lnSpc>
              </a:pPr>
              <a:endParaRPr/>
            </a:p>
          </p:txBody>
        </p:sp>
      </p:grpSp>
      <p:sp>
        <p:nvSpPr>
          <p:cNvPr id="8" name="TextBox 8"/>
          <p:cNvSpPr txBox="1"/>
          <p:nvPr/>
        </p:nvSpPr>
        <p:spPr>
          <a:xfrm>
            <a:off x="10291621" y="2313270"/>
            <a:ext cx="7270143" cy="2105025"/>
          </a:xfrm>
          <a:prstGeom prst="rect">
            <a:avLst/>
          </a:prstGeom>
        </p:spPr>
        <p:txBody>
          <a:bodyPr lIns="0" tIns="0" rIns="0" bIns="0" rtlCol="0" anchor="t">
            <a:spAutoFit/>
          </a:bodyPr>
          <a:lstStyle/>
          <a:p>
            <a:pPr algn="l">
              <a:lnSpc>
                <a:spcPts val="5457"/>
              </a:lnSpc>
            </a:pPr>
            <a:r>
              <a:rPr lang="en-US" sz="4547">
                <a:solidFill>
                  <a:srgbClr val="47AD9F"/>
                </a:solidFill>
                <a:latin typeface="Horizon"/>
                <a:ea typeface="Horizon"/>
                <a:cs typeface="Horizon"/>
                <a:sym typeface="Horizon"/>
              </a:rPr>
              <a:t> WV ETHICS COMMISSION GUIDANCE</a:t>
            </a:r>
          </a:p>
        </p:txBody>
      </p:sp>
      <p:sp>
        <p:nvSpPr>
          <p:cNvPr id="9" name="Freeform 9"/>
          <p:cNvSpPr/>
          <p:nvPr/>
        </p:nvSpPr>
        <p:spPr>
          <a:xfrm>
            <a:off x="7496347" y="93670"/>
            <a:ext cx="2771798" cy="2664391"/>
          </a:xfrm>
          <a:custGeom>
            <a:avLst/>
            <a:gdLst/>
            <a:ahLst/>
            <a:cxnLst/>
            <a:rect l="l" t="t" r="r" b="b"/>
            <a:pathLst>
              <a:path w="2771798" h="2664391">
                <a:moveTo>
                  <a:pt x="0" y="0"/>
                </a:moveTo>
                <a:lnTo>
                  <a:pt x="2771798" y="0"/>
                </a:lnTo>
                <a:lnTo>
                  <a:pt x="2771798" y="2664391"/>
                </a:lnTo>
                <a:lnTo>
                  <a:pt x="0" y="2664391"/>
                </a:lnTo>
                <a:lnTo>
                  <a:pt x="0" y="0"/>
                </a:lnTo>
                <a:close/>
              </a:path>
            </a:pathLst>
          </a:custGeom>
          <a:blipFill>
            <a:blip r:embed="rId3">
              <a:alphaModFix amt="10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a:grpSpLocks noChangeAspect="1"/>
          </p:cNvGrpSpPr>
          <p:nvPr/>
        </p:nvGrpSpPr>
        <p:grpSpPr>
          <a:xfrm>
            <a:off x="1378065" y="1706100"/>
            <a:ext cx="8239621" cy="8239621"/>
            <a:chOff x="0" y="0"/>
            <a:chExt cx="14840029" cy="14840029"/>
          </a:xfrm>
        </p:grpSpPr>
        <p:sp>
          <p:nvSpPr>
            <p:cNvPr id="11" name="Freeform 11"/>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2" name="Freeform 12"/>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3" name="Freeform 13"/>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5"/>
              <a:stretch>
                <a:fillRect l="-34891" t="-18519" r="-2423" b="-65609"/>
              </a:stretch>
            </a:blipFill>
          </p:spPr>
          <p:txBody>
            <a:bodyPr/>
            <a:lstStyle/>
            <a:p>
              <a:endParaRPr lang="en-US"/>
            </a:p>
          </p:txBody>
        </p:sp>
      </p:grpSp>
      <p:sp>
        <p:nvSpPr>
          <p:cNvPr id="14" name="Freeform 14"/>
          <p:cNvSpPr/>
          <p:nvPr/>
        </p:nvSpPr>
        <p:spPr>
          <a:xfrm>
            <a:off x="317459" y="452601"/>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9617685" y="6148269"/>
            <a:ext cx="8245525" cy="2887249"/>
          </a:xfrm>
          <a:prstGeom prst="rect">
            <a:avLst/>
          </a:prstGeom>
        </p:spPr>
        <p:txBody>
          <a:bodyPr lIns="0" tIns="0" rIns="0" bIns="0" rtlCol="0" anchor="t">
            <a:spAutoFit/>
          </a:bodyPr>
          <a:lstStyle/>
          <a:p>
            <a:pPr marL="683532" lvl="1" indent="-341766" algn="l">
              <a:lnSpc>
                <a:spcPts val="7914"/>
              </a:lnSpc>
              <a:buFont typeface="Arial"/>
              <a:buChar char="•"/>
            </a:pPr>
            <a:r>
              <a:rPr lang="en-US" sz="3165">
                <a:solidFill>
                  <a:srgbClr val="000000"/>
                </a:solidFill>
                <a:latin typeface="Helvetica World"/>
                <a:ea typeface="Helvetica World"/>
                <a:cs typeface="Helvetica World"/>
                <a:sym typeface="Helvetica World"/>
              </a:rPr>
              <a:t>FORMAL ETHICS OPINION REQUESTED</a:t>
            </a:r>
          </a:p>
          <a:p>
            <a:pPr marL="683532" lvl="1" indent="-341766" algn="l">
              <a:lnSpc>
                <a:spcPts val="7914"/>
              </a:lnSpc>
              <a:buFont typeface="Arial"/>
              <a:buChar char="•"/>
            </a:pPr>
            <a:r>
              <a:rPr lang="en-US" sz="3165">
                <a:solidFill>
                  <a:srgbClr val="000000"/>
                </a:solidFill>
                <a:latin typeface="Helvetica World"/>
                <a:ea typeface="Helvetica World"/>
                <a:cs typeface="Helvetica World"/>
                <a:sym typeface="Helvetica World"/>
              </a:rPr>
              <a:t>ENSURED COMPLIANCE</a:t>
            </a:r>
          </a:p>
          <a:p>
            <a:pPr marL="683532" lvl="1" indent="-341766" algn="l">
              <a:lnSpc>
                <a:spcPts val="7914"/>
              </a:lnSpc>
              <a:buFont typeface="Arial"/>
              <a:buChar char="•"/>
            </a:pPr>
            <a:r>
              <a:rPr lang="en-US" sz="3165">
                <a:solidFill>
                  <a:srgbClr val="000000"/>
                </a:solidFill>
                <a:latin typeface="Helvetica World"/>
                <a:ea typeface="Helvetica World"/>
                <a:cs typeface="Helvetica World"/>
                <a:sym typeface="Helvetica World"/>
              </a:rPr>
              <a:t>REINFORCED PUBLIC TRUST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6B40"/>
        </a:solidFill>
        <a:effectLst/>
      </p:bgPr>
    </p:bg>
    <p:spTree>
      <p:nvGrpSpPr>
        <p:cNvPr id="1" name=""/>
        <p:cNvGrpSpPr/>
        <p:nvPr/>
      </p:nvGrpSpPr>
      <p:grpSpPr>
        <a:xfrm>
          <a:off x="0" y="0"/>
          <a:ext cx="0" cy="0"/>
          <a:chOff x="0" y="0"/>
          <a:chExt cx="0" cy="0"/>
        </a:xfrm>
      </p:grpSpPr>
      <p:grpSp>
        <p:nvGrpSpPr>
          <p:cNvPr id="2" name="Group 2"/>
          <p:cNvGrpSpPr/>
          <p:nvPr/>
        </p:nvGrpSpPr>
        <p:grpSpPr>
          <a:xfrm>
            <a:off x="0" y="4962525"/>
            <a:ext cx="18288000" cy="5938736"/>
            <a:chOff x="0" y="0"/>
            <a:chExt cx="3131410" cy="1114711"/>
          </a:xfrm>
        </p:grpSpPr>
        <p:sp>
          <p:nvSpPr>
            <p:cNvPr id="3" name="Freeform 3"/>
            <p:cNvSpPr/>
            <p:nvPr/>
          </p:nvSpPr>
          <p:spPr>
            <a:xfrm>
              <a:off x="0" y="0"/>
              <a:ext cx="3131410" cy="1114711"/>
            </a:xfrm>
            <a:custGeom>
              <a:avLst/>
              <a:gdLst/>
              <a:ahLst/>
              <a:cxnLst/>
              <a:rect l="l" t="t" r="r" b="b"/>
              <a:pathLst>
                <a:path w="3131410" h="1114711">
                  <a:moveTo>
                    <a:pt x="0" y="0"/>
                  </a:moveTo>
                  <a:lnTo>
                    <a:pt x="3131410" y="0"/>
                  </a:lnTo>
                  <a:lnTo>
                    <a:pt x="3131410" y="1114711"/>
                  </a:lnTo>
                  <a:lnTo>
                    <a:pt x="0" y="1114711"/>
                  </a:lnTo>
                  <a:close/>
                </a:path>
              </a:pathLst>
            </a:custGeom>
            <a:blipFill>
              <a:blip r:embed="rId3"/>
              <a:stretch>
                <a:fillRect t="-63794" b="-23366"/>
              </a:stretch>
            </a:blipFill>
          </p:spPr>
          <p:txBody>
            <a:bodyPr/>
            <a:lstStyle/>
            <a:p>
              <a:endParaRPr lang="en-US"/>
            </a:p>
          </p:txBody>
        </p:sp>
      </p:grpSp>
      <p:grpSp>
        <p:nvGrpSpPr>
          <p:cNvPr id="4" name="Group 4"/>
          <p:cNvGrpSpPr/>
          <p:nvPr/>
        </p:nvGrpSpPr>
        <p:grpSpPr>
          <a:xfrm>
            <a:off x="1359899" y="3952194"/>
            <a:ext cx="1037795" cy="877903"/>
            <a:chOff x="0" y="0"/>
            <a:chExt cx="346215" cy="292874"/>
          </a:xfrm>
        </p:grpSpPr>
        <p:sp>
          <p:nvSpPr>
            <p:cNvPr id="5" name="Freeform 5"/>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AF40"/>
            </a:solidFill>
          </p:spPr>
          <p:txBody>
            <a:bodyPr/>
            <a:lstStyle/>
            <a:p>
              <a:endParaRPr lang="en-US"/>
            </a:p>
          </p:txBody>
        </p:sp>
        <p:sp>
          <p:nvSpPr>
            <p:cNvPr id="6" name="TextBox 6"/>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grpSp>
        <p:nvGrpSpPr>
          <p:cNvPr id="7" name="Group 7"/>
          <p:cNvGrpSpPr/>
          <p:nvPr/>
        </p:nvGrpSpPr>
        <p:grpSpPr>
          <a:xfrm>
            <a:off x="2836479" y="3952194"/>
            <a:ext cx="1037795" cy="877903"/>
            <a:chOff x="0" y="0"/>
            <a:chExt cx="346215" cy="292874"/>
          </a:xfrm>
        </p:grpSpPr>
        <p:sp>
          <p:nvSpPr>
            <p:cNvPr id="8" name="Freeform 8"/>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2A5C5C"/>
            </a:solidFill>
          </p:spPr>
          <p:txBody>
            <a:bodyPr/>
            <a:lstStyle/>
            <a:p>
              <a:endParaRPr lang="en-US"/>
            </a:p>
          </p:txBody>
        </p:sp>
        <p:sp>
          <p:nvSpPr>
            <p:cNvPr id="9" name="TextBox 9"/>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sp>
        <p:nvSpPr>
          <p:cNvPr id="10" name="Freeform 10"/>
          <p:cNvSpPr/>
          <p:nvPr/>
        </p:nvSpPr>
        <p:spPr>
          <a:xfrm>
            <a:off x="317459" y="1714500"/>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991576" y="981075"/>
            <a:ext cx="22271152" cy="733425"/>
          </a:xfrm>
          <a:prstGeom prst="rect">
            <a:avLst/>
          </a:prstGeom>
        </p:spPr>
        <p:txBody>
          <a:bodyPr lIns="0" tIns="0" rIns="0" bIns="0" rtlCol="0" anchor="t">
            <a:spAutoFit/>
          </a:bodyPr>
          <a:lstStyle/>
          <a:p>
            <a:pPr algn="ctr">
              <a:lnSpc>
                <a:spcPts val="5457"/>
              </a:lnSpc>
            </a:pPr>
            <a:r>
              <a:rPr lang="en-US" sz="4547">
                <a:solidFill>
                  <a:srgbClr val="2A5C5C"/>
                </a:solidFill>
                <a:latin typeface="Horizon"/>
                <a:ea typeface="Horizon"/>
                <a:cs typeface="Horizon"/>
                <a:sym typeface="Horizon"/>
              </a:rPr>
              <a:t>LONG-TERM COMMUNITY IMPACT</a:t>
            </a:r>
          </a:p>
        </p:txBody>
      </p:sp>
      <p:sp>
        <p:nvSpPr>
          <p:cNvPr id="12" name="TextBox 12"/>
          <p:cNvSpPr txBox="1"/>
          <p:nvPr/>
        </p:nvSpPr>
        <p:spPr>
          <a:xfrm>
            <a:off x="4916714" y="1800556"/>
            <a:ext cx="8776395" cy="2197609"/>
          </a:xfrm>
          <a:prstGeom prst="rect">
            <a:avLst/>
          </a:prstGeom>
        </p:spPr>
        <p:txBody>
          <a:bodyPr lIns="0" tIns="0" rIns="0" bIns="0" rtlCol="0" anchor="t">
            <a:spAutoFit/>
          </a:bodyPr>
          <a:lstStyle/>
          <a:p>
            <a:pPr marL="913247" lvl="1" indent="-456624" algn="l">
              <a:lnSpc>
                <a:spcPts val="5921"/>
              </a:lnSpc>
              <a:buFont typeface="Arial"/>
              <a:buChar char="•"/>
            </a:pPr>
            <a:r>
              <a:rPr lang="en-US" sz="4229">
                <a:solidFill>
                  <a:srgbClr val="2A5C5C"/>
                </a:solidFill>
                <a:latin typeface="Canva Sans"/>
                <a:ea typeface="Canva Sans"/>
                <a:cs typeface="Canva Sans"/>
                <a:sym typeface="Canva Sans"/>
              </a:rPr>
              <a:t>ENVIRONMENTAL EDUCATION</a:t>
            </a:r>
          </a:p>
          <a:p>
            <a:pPr marL="913247" lvl="1" indent="-456624" algn="l">
              <a:lnSpc>
                <a:spcPts val="5921"/>
              </a:lnSpc>
              <a:buFont typeface="Arial"/>
              <a:buChar char="•"/>
            </a:pPr>
            <a:r>
              <a:rPr lang="en-US" sz="4229">
                <a:solidFill>
                  <a:srgbClr val="2A5C5C"/>
                </a:solidFill>
                <a:latin typeface="Canva Sans"/>
                <a:ea typeface="Canva Sans"/>
                <a:cs typeface="Canva Sans"/>
                <a:sym typeface="Canva Sans"/>
              </a:rPr>
              <a:t>COMMUNITY INVESTMENT</a:t>
            </a:r>
          </a:p>
          <a:p>
            <a:pPr marL="913247" lvl="1" indent="-456624" algn="l">
              <a:lnSpc>
                <a:spcPts val="5921"/>
              </a:lnSpc>
              <a:buFont typeface="Arial"/>
              <a:buChar char="•"/>
            </a:pPr>
            <a:r>
              <a:rPr lang="en-US" sz="4229">
                <a:solidFill>
                  <a:srgbClr val="2A5C5C"/>
                </a:solidFill>
                <a:latin typeface="Canva Sans"/>
                <a:ea typeface="Canva Sans"/>
                <a:cs typeface="Canva Sans"/>
                <a:sym typeface="Canva Sans"/>
              </a:rPr>
              <a:t>YOUTH PROGRAMS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7321" y="-1028700"/>
            <a:ext cx="21979072" cy="6172200"/>
            <a:chOff x="0" y="0"/>
            <a:chExt cx="5788727" cy="1625600"/>
          </a:xfrm>
        </p:grpSpPr>
        <p:sp>
          <p:nvSpPr>
            <p:cNvPr id="3" name="Freeform 3"/>
            <p:cNvSpPr/>
            <p:nvPr/>
          </p:nvSpPr>
          <p:spPr>
            <a:xfrm>
              <a:off x="0" y="0"/>
              <a:ext cx="5788727" cy="1625600"/>
            </a:xfrm>
            <a:custGeom>
              <a:avLst/>
              <a:gdLst/>
              <a:ahLst/>
              <a:cxnLst/>
              <a:rect l="l" t="t" r="r" b="b"/>
              <a:pathLst>
                <a:path w="5788727" h="1625600">
                  <a:moveTo>
                    <a:pt x="0" y="0"/>
                  </a:moveTo>
                  <a:lnTo>
                    <a:pt x="5788727" y="0"/>
                  </a:lnTo>
                  <a:lnTo>
                    <a:pt x="5788727" y="1625600"/>
                  </a:lnTo>
                  <a:lnTo>
                    <a:pt x="0" y="1625600"/>
                  </a:lnTo>
                  <a:close/>
                </a:path>
              </a:pathLst>
            </a:custGeom>
            <a:solidFill>
              <a:srgbClr val="2A5C5C"/>
            </a:solidFill>
          </p:spPr>
          <p:txBody>
            <a:bodyPr/>
            <a:lstStyle/>
            <a:p>
              <a:endParaRPr lang="en-US"/>
            </a:p>
          </p:txBody>
        </p:sp>
        <p:sp>
          <p:nvSpPr>
            <p:cNvPr id="4" name="TextBox 4"/>
            <p:cNvSpPr txBox="1"/>
            <p:nvPr/>
          </p:nvSpPr>
          <p:spPr>
            <a:xfrm>
              <a:off x="0" y="-57150"/>
              <a:ext cx="5788727" cy="1682750"/>
            </a:xfrm>
            <a:prstGeom prst="rect">
              <a:avLst/>
            </a:prstGeom>
          </p:spPr>
          <p:txBody>
            <a:bodyPr lIns="50800" tIns="50800" rIns="50800" bIns="50800" rtlCol="0" anchor="ctr"/>
            <a:lstStyle/>
            <a:p>
              <a:pPr algn="ctr">
                <a:lnSpc>
                  <a:spcPts val="2148"/>
                </a:lnSpc>
              </a:pPr>
              <a:endParaRPr/>
            </a:p>
          </p:txBody>
        </p:sp>
      </p:grpSp>
      <p:sp>
        <p:nvSpPr>
          <p:cNvPr id="5" name="Freeform 5"/>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4211519" y="1143953"/>
            <a:ext cx="13812388" cy="1419225"/>
          </a:xfrm>
          <a:prstGeom prst="rect">
            <a:avLst/>
          </a:prstGeom>
        </p:spPr>
        <p:txBody>
          <a:bodyPr lIns="0" tIns="0" rIns="0" bIns="0" rtlCol="0" anchor="t">
            <a:spAutoFit/>
          </a:bodyPr>
          <a:lstStyle/>
          <a:p>
            <a:pPr algn="ctr">
              <a:lnSpc>
                <a:spcPts val="5457"/>
              </a:lnSpc>
            </a:pPr>
            <a:r>
              <a:rPr lang="en-US" sz="4547">
                <a:solidFill>
                  <a:srgbClr val="47AD9F"/>
                </a:solidFill>
                <a:latin typeface="Horizon"/>
                <a:ea typeface="Horizon"/>
                <a:cs typeface="Horizon"/>
                <a:sym typeface="Horizon"/>
              </a:rPr>
              <a:t>YOUTH ENVIRONMENTAL PROGRAM SCHOLARSHIPS</a:t>
            </a:r>
          </a:p>
        </p:txBody>
      </p:sp>
      <p:grpSp>
        <p:nvGrpSpPr>
          <p:cNvPr id="7" name="Group 7"/>
          <p:cNvGrpSpPr/>
          <p:nvPr/>
        </p:nvGrpSpPr>
        <p:grpSpPr>
          <a:xfrm>
            <a:off x="5167007" y="3179569"/>
            <a:ext cx="14011767" cy="3162505"/>
            <a:chOff x="0" y="0"/>
            <a:chExt cx="4674420" cy="1055033"/>
          </a:xfrm>
        </p:grpSpPr>
        <p:sp>
          <p:nvSpPr>
            <p:cNvPr id="8" name="Freeform 8"/>
            <p:cNvSpPr/>
            <p:nvPr/>
          </p:nvSpPr>
          <p:spPr>
            <a:xfrm>
              <a:off x="0" y="0"/>
              <a:ext cx="4674420" cy="1055033"/>
            </a:xfrm>
            <a:custGeom>
              <a:avLst/>
              <a:gdLst/>
              <a:ahLst/>
              <a:cxnLst/>
              <a:rect l="l" t="t" r="r" b="b"/>
              <a:pathLst>
                <a:path w="4674420" h="1055033">
                  <a:moveTo>
                    <a:pt x="0" y="0"/>
                  </a:moveTo>
                  <a:lnTo>
                    <a:pt x="4674420" y="0"/>
                  </a:lnTo>
                  <a:lnTo>
                    <a:pt x="4674420" y="1055033"/>
                  </a:lnTo>
                  <a:lnTo>
                    <a:pt x="0" y="1055033"/>
                  </a:lnTo>
                  <a:close/>
                </a:path>
              </a:pathLst>
            </a:custGeom>
            <a:solidFill>
              <a:srgbClr val="DEAF40"/>
            </a:solidFill>
          </p:spPr>
          <p:txBody>
            <a:bodyPr/>
            <a:lstStyle/>
            <a:p>
              <a:endParaRPr lang="en-US"/>
            </a:p>
          </p:txBody>
        </p:sp>
        <p:sp>
          <p:nvSpPr>
            <p:cNvPr id="9" name="TextBox 9"/>
            <p:cNvSpPr txBox="1"/>
            <p:nvPr/>
          </p:nvSpPr>
          <p:spPr>
            <a:xfrm>
              <a:off x="0" y="-57150"/>
              <a:ext cx="4674420" cy="1112183"/>
            </a:xfrm>
            <a:prstGeom prst="rect">
              <a:avLst/>
            </a:prstGeom>
          </p:spPr>
          <p:txBody>
            <a:bodyPr lIns="50800" tIns="50800" rIns="50800" bIns="50800" rtlCol="0" anchor="ctr"/>
            <a:lstStyle/>
            <a:p>
              <a:pPr algn="ctr">
                <a:lnSpc>
                  <a:spcPts val="2148"/>
                </a:lnSpc>
              </a:pPr>
              <a:endParaRPr/>
            </a:p>
          </p:txBody>
        </p:sp>
      </p:grpSp>
      <p:sp>
        <p:nvSpPr>
          <p:cNvPr id="10" name="Freeform 10"/>
          <p:cNvSpPr/>
          <p:nvPr/>
        </p:nvSpPr>
        <p:spPr>
          <a:xfrm>
            <a:off x="8977336" y="3423986"/>
            <a:ext cx="743667" cy="743667"/>
          </a:xfrm>
          <a:custGeom>
            <a:avLst/>
            <a:gdLst/>
            <a:ahLst/>
            <a:cxnLst/>
            <a:rect l="l" t="t" r="r" b="b"/>
            <a:pathLst>
              <a:path w="743667" h="743667">
                <a:moveTo>
                  <a:pt x="0" y="0"/>
                </a:moveTo>
                <a:lnTo>
                  <a:pt x="743666" y="0"/>
                </a:lnTo>
                <a:lnTo>
                  <a:pt x="743666" y="743667"/>
                </a:lnTo>
                <a:lnTo>
                  <a:pt x="0" y="7436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977336" y="5209075"/>
            <a:ext cx="743667" cy="743667"/>
          </a:xfrm>
          <a:custGeom>
            <a:avLst/>
            <a:gdLst/>
            <a:ahLst/>
            <a:cxnLst/>
            <a:rect l="l" t="t" r="r" b="b"/>
            <a:pathLst>
              <a:path w="743667" h="743667">
                <a:moveTo>
                  <a:pt x="0" y="0"/>
                </a:moveTo>
                <a:lnTo>
                  <a:pt x="743666" y="0"/>
                </a:lnTo>
                <a:lnTo>
                  <a:pt x="743666" y="743666"/>
                </a:lnTo>
                <a:lnTo>
                  <a:pt x="0" y="743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8977336" y="4299511"/>
            <a:ext cx="743667" cy="743667"/>
          </a:xfrm>
          <a:custGeom>
            <a:avLst/>
            <a:gdLst/>
            <a:ahLst/>
            <a:cxnLst/>
            <a:rect l="l" t="t" r="r" b="b"/>
            <a:pathLst>
              <a:path w="743667" h="743667">
                <a:moveTo>
                  <a:pt x="0" y="0"/>
                </a:moveTo>
                <a:lnTo>
                  <a:pt x="743666" y="0"/>
                </a:lnTo>
                <a:lnTo>
                  <a:pt x="743666" y="743666"/>
                </a:lnTo>
                <a:lnTo>
                  <a:pt x="0" y="743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9906162" y="3516859"/>
            <a:ext cx="8374920" cy="500770"/>
          </a:xfrm>
          <a:prstGeom prst="rect">
            <a:avLst/>
          </a:prstGeom>
        </p:spPr>
        <p:txBody>
          <a:bodyPr lIns="0" tIns="0" rIns="0" bIns="0" rtlCol="0" anchor="t">
            <a:spAutoFit/>
          </a:bodyPr>
          <a:lstStyle/>
          <a:p>
            <a:pPr algn="l">
              <a:lnSpc>
                <a:spcPts val="4178"/>
              </a:lnSpc>
              <a:spcBef>
                <a:spcPct val="0"/>
              </a:spcBef>
            </a:pPr>
            <a:r>
              <a:rPr lang="en-US" sz="2984" b="1">
                <a:solidFill>
                  <a:srgbClr val="2A5C5C"/>
                </a:solidFill>
                <a:latin typeface="Garet Bold"/>
                <a:ea typeface="Garet Bold"/>
                <a:cs typeface="Garet Bold"/>
                <a:sym typeface="Garet Bold"/>
              </a:rPr>
              <a:t>SUPPORT FOR STUDENTS </a:t>
            </a:r>
          </a:p>
        </p:txBody>
      </p:sp>
      <p:sp>
        <p:nvSpPr>
          <p:cNvPr id="14" name="TextBox 14"/>
          <p:cNvSpPr txBox="1"/>
          <p:nvPr/>
        </p:nvSpPr>
        <p:spPr>
          <a:xfrm>
            <a:off x="9906162" y="5301948"/>
            <a:ext cx="7178635" cy="500770"/>
          </a:xfrm>
          <a:prstGeom prst="rect">
            <a:avLst/>
          </a:prstGeom>
        </p:spPr>
        <p:txBody>
          <a:bodyPr lIns="0" tIns="0" rIns="0" bIns="0" rtlCol="0" anchor="t">
            <a:spAutoFit/>
          </a:bodyPr>
          <a:lstStyle/>
          <a:p>
            <a:pPr algn="just">
              <a:lnSpc>
                <a:spcPts val="4178"/>
              </a:lnSpc>
              <a:spcBef>
                <a:spcPct val="0"/>
              </a:spcBef>
            </a:pPr>
            <a:r>
              <a:rPr lang="en-US" sz="2984" b="1">
                <a:solidFill>
                  <a:srgbClr val="2A5C5C"/>
                </a:solidFill>
                <a:latin typeface="Garet Bold"/>
                <a:ea typeface="Garet Bold"/>
                <a:cs typeface="Garet Bold"/>
                <a:sym typeface="Garet Bold"/>
              </a:rPr>
              <a:t>FULL-CIRCLE COMMUNITY BENEFIT</a:t>
            </a:r>
          </a:p>
        </p:txBody>
      </p:sp>
      <p:sp>
        <p:nvSpPr>
          <p:cNvPr id="15" name="TextBox 15"/>
          <p:cNvSpPr txBox="1"/>
          <p:nvPr/>
        </p:nvSpPr>
        <p:spPr>
          <a:xfrm>
            <a:off x="9906162" y="4392384"/>
            <a:ext cx="6741298" cy="500770"/>
          </a:xfrm>
          <a:prstGeom prst="rect">
            <a:avLst/>
          </a:prstGeom>
        </p:spPr>
        <p:txBody>
          <a:bodyPr lIns="0" tIns="0" rIns="0" bIns="0" rtlCol="0" anchor="t">
            <a:spAutoFit/>
          </a:bodyPr>
          <a:lstStyle/>
          <a:p>
            <a:pPr algn="just">
              <a:lnSpc>
                <a:spcPts val="4178"/>
              </a:lnSpc>
              <a:spcBef>
                <a:spcPct val="0"/>
              </a:spcBef>
            </a:pPr>
            <a:r>
              <a:rPr lang="en-US" sz="2984" b="1">
                <a:solidFill>
                  <a:srgbClr val="2A5C5C"/>
                </a:solidFill>
                <a:latin typeface="Garet Bold"/>
                <a:ea typeface="Garet Bold"/>
                <a:cs typeface="Garet Bold"/>
                <a:sym typeface="Garet Bold"/>
              </a:rPr>
              <a:t>ENVIRONMENTAL LEADERSHIP</a:t>
            </a:r>
          </a:p>
        </p:txBody>
      </p:sp>
      <p:sp>
        <p:nvSpPr>
          <p:cNvPr id="16" name="Freeform 16"/>
          <p:cNvSpPr/>
          <p:nvPr/>
        </p:nvSpPr>
        <p:spPr>
          <a:xfrm>
            <a:off x="567752" y="388041"/>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7"/>
            <a:stretch>
              <a:fillRect/>
            </a:stretch>
          </a:blipFill>
        </p:spPr>
        <p:txBody>
          <a:bodyPr/>
          <a:lstStyle/>
          <a:p>
            <a:endParaRPr lang="en-US"/>
          </a:p>
        </p:txBody>
      </p:sp>
      <p:grpSp>
        <p:nvGrpSpPr>
          <p:cNvPr id="17" name="Group 17"/>
          <p:cNvGrpSpPr>
            <a:grpSpLocks noChangeAspect="1"/>
          </p:cNvGrpSpPr>
          <p:nvPr/>
        </p:nvGrpSpPr>
        <p:grpSpPr>
          <a:xfrm>
            <a:off x="-1220348" y="2254346"/>
            <a:ext cx="8175454" cy="8175454"/>
            <a:chOff x="0" y="0"/>
            <a:chExt cx="14840029" cy="14840029"/>
          </a:xfrm>
        </p:grpSpPr>
        <p:sp>
          <p:nvSpPr>
            <p:cNvPr id="18" name="Freeform 18"/>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9" name="Freeform 19"/>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20" name="Freeform 20"/>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8"/>
              <a:stretch>
                <a:fillRect l="-165677" r="-387134"/>
              </a:stretch>
            </a:blipFill>
          </p:spPr>
          <p:txBody>
            <a:bodyPr/>
            <a:lstStyle/>
            <a:p>
              <a:endParaRPr lang="en-US"/>
            </a:p>
          </p:txBody>
        </p:sp>
      </p:grpSp>
      <p:sp>
        <p:nvSpPr>
          <p:cNvPr id="21" name="Freeform 21"/>
          <p:cNvSpPr/>
          <p:nvPr/>
        </p:nvSpPr>
        <p:spPr>
          <a:xfrm>
            <a:off x="9132215" y="6408748"/>
            <a:ext cx="5263720" cy="3710759"/>
          </a:xfrm>
          <a:custGeom>
            <a:avLst/>
            <a:gdLst/>
            <a:ahLst/>
            <a:cxnLst/>
            <a:rect l="l" t="t" r="r" b="b"/>
            <a:pathLst>
              <a:path w="5263720" h="3710759">
                <a:moveTo>
                  <a:pt x="0" y="0"/>
                </a:moveTo>
                <a:lnTo>
                  <a:pt x="5263719" y="0"/>
                </a:lnTo>
                <a:lnTo>
                  <a:pt x="5263719" y="3710759"/>
                </a:lnTo>
                <a:lnTo>
                  <a:pt x="0" y="3710759"/>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5C5C"/>
        </a:solidFill>
        <a:effectLst/>
      </p:bgPr>
    </p:bg>
    <p:spTree>
      <p:nvGrpSpPr>
        <p:cNvPr id="1" name=""/>
        <p:cNvGrpSpPr/>
        <p:nvPr/>
      </p:nvGrpSpPr>
      <p:grpSpPr>
        <a:xfrm>
          <a:off x="0" y="0"/>
          <a:ext cx="0" cy="0"/>
          <a:chOff x="0" y="0"/>
          <a:chExt cx="0" cy="0"/>
        </a:xfrm>
      </p:grpSpPr>
      <p:grpSp>
        <p:nvGrpSpPr>
          <p:cNvPr id="2" name="Group 2"/>
          <p:cNvGrpSpPr/>
          <p:nvPr/>
        </p:nvGrpSpPr>
        <p:grpSpPr>
          <a:xfrm>
            <a:off x="-303118" y="3483914"/>
            <a:ext cx="18894237" cy="4383722"/>
            <a:chOff x="0" y="0"/>
            <a:chExt cx="2927212" cy="679153"/>
          </a:xfrm>
        </p:grpSpPr>
        <p:sp>
          <p:nvSpPr>
            <p:cNvPr id="3" name="Freeform 3"/>
            <p:cNvSpPr/>
            <p:nvPr/>
          </p:nvSpPr>
          <p:spPr>
            <a:xfrm>
              <a:off x="0" y="0"/>
              <a:ext cx="2927212" cy="679153"/>
            </a:xfrm>
            <a:custGeom>
              <a:avLst/>
              <a:gdLst/>
              <a:ahLst/>
              <a:cxnLst/>
              <a:rect l="l" t="t" r="r" b="b"/>
              <a:pathLst>
                <a:path w="2927212" h="679153">
                  <a:moveTo>
                    <a:pt x="0" y="0"/>
                  </a:moveTo>
                  <a:lnTo>
                    <a:pt x="2927212" y="0"/>
                  </a:lnTo>
                  <a:lnTo>
                    <a:pt x="2927212" y="679153"/>
                  </a:lnTo>
                  <a:lnTo>
                    <a:pt x="0" y="679153"/>
                  </a:lnTo>
                  <a:close/>
                </a:path>
              </a:pathLst>
            </a:custGeom>
            <a:blipFill>
              <a:blip r:embed="rId3"/>
              <a:stretch>
                <a:fillRect l="-5714" t="-97123" r="-29350" b="-71389"/>
              </a:stretch>
            </a:blipFill>
          </p:spPr>
          <p:txBody>
            <a:bodyPr/>
            <a:lstStyle/>
            <a:p>
              <a:endParaRPr lang="en-US"/>
            </a:p>
          </p:txBody>
        </p:sp>
      </p:grpSp>
      <p:grpSp>
        <p:nvGrpSpPr>
          <p:cNvPr id="4" name="Group 4"/>
          <p:cNvGrpSpPr/>
          <p:nvPr/>
        </p:nvGrpSpPr>
        <p:grpSpPr>
          <a:xfrm>
            <a:off x="0" y="7867635"/>
            <a:ext cx="18433600" cy="3148181"/>
            <a:chOff x="0" y="0"/>
            <a:chExt cx="6149573" cy="1050254"/>
          </a:xfrm>
        </p:grpSpPr>
        <p:sp>
          <p:nvSpPr>
            <p:cNvPr id="5" name="Freeform 5"/>
            <p:cNvSpPr/>
            <p:nvPr/>
          </p:nvSpPr>
          <p:spPr>
            <a:xfrm>
              <a:off x="0" y="0"/>
              <a:ext cx="6149573" cy="1050254"/>
            </a:xfrm>
            <a:custGeom>
              <a:avLst/>
              <a:gdLst/>
              <a:ahLst/>
              <a:cxnLst/>
              <a:rect l="l" t="t" r="r" b="b"/>
              <a:pathLst>
                <a:path w="6149573" h="1050254">
                  <a:moveTo>
                    <a:pt x="0" y="0"/>
                  </a:moveTo>
                  <a:lnTo>
                    <a:pt x="6149573" y="0"/>
                  </a:lnTo>
                  <a:lnTo>
                    <a:pt x="6149573" y="1050254"/>
                  </a:lnTo>
                  <a:lnTo>
                    <a:pt x="0" y="1050254"/>
                  </a:lnTo>
                  <a:close/>
                </a:path>
              </a:pathLst>
            </a:custGeom>
            <a:solidFill>
              <a:srgbClr val="FF751F"/>
            </a:solidFill>
          </p:spPr>
          <p:txBody>
            <a:bodyPr/>
            <a:lstStyle/>
            <a:p>
              <a:endParaRPr lang="en-US"/>
            </a:p>
          </p:txBody>
        </p:sp>
        <p:sp>
          <p:nvSpPr>
            <p:cNvPr id="6" name="TextBox 6"/>
            <p:cNvSpPr txBox="1"/>
            <p:nvPr/>
          </p:nvSpPr>
          <p:spPr>
            <a:xfrm>
              <a:off x="0" y="-57150"/>
              <a:ext cx="6149573" cy="1107404"/>
            </a:xfrm>
            <a:prstGeom prst="rect">
              <a:avLst/>
            </a:prstGeom>
          </p:spPr>
          <p:txBody>
            <a:bodyPr lIns="50800" tIns="50800" rIns="50800" bIns="50800" rtlCol="0" anchor="ctr"/>
            <a:lstStyle/>
            <a:p>
              <a:pPr algn="ctr">
                <a:lnSpc>
                  <a:spcPts val="2148"/>
                </a:lnSpc>
              </a:pPr>
              <a:endParaRPr/>
            </a:p>
          </p:txBody>
        </p:sp>
      </p:grpSp>
      <p:grpSp>
        <p:nvGrpSpPr>
          <p:cNvPr id="7" name="Group 7"/>
          <p:cNvGrpSpPr/>
          <p:nvPr/>
        </p:nvGrpSpPr>
        <p:grpSpPr>
          <a:xfrm>
            <a:off x="3737579" y="4217604"/>
            <a:ext cx="14853539" cy="4688320"/>
            <a:chOff x="0" y="0"/>
            <a:chExt cx="3912043" cy="1234784"/>
          </a:xfrm>
        </p:grpSpPr>
        <p:sp>
          <p:nvSpPr>
            <p:cNvPr id="8" name="Freeform 8"/>
            <p:cNvSpPr/>
            <p:nvPr/>
          </p:nvSpPr>
          <p:spPr>
            <a:xfrm>
              <a:off x="0" y="0"/>
              <a:ext cx="3912043" cy="1234784"/>
            </a:xfrm>
            <a:custGeom>
              <a:avLst/>
              <a:gdLst/>
              <a:ahLst/>
              <a:cxnLst/>
              <a:rect l="l" t="t" r="r" b="b"/>
              <a:pathLst>
                <a:path w="3912043" h="1234784">
                  <a:moveTo>
                    <a:pt x="0" y="0"/>
                  </a:moveTo>
                  <a:lnTo>
                    <a:pt x="3912043" y="0"/>
                  </a:lnTo>
                  <a:lnTo>
                    <a:pt x="3912043" y="1234784"/>
                  </a:lnTo>
                  <a:lnTo>
                    <a:pt x="0" y="1234784"/>
                  </a:lnTo>
                  <a:close/>
                </a:path>
              </a:pathLst>
            </a:custGeom>
            <a:solidFill>
              <a:srgbClr val="F2F1EB">
                <a:alpha val="84706"/>
              </a:srgbClr>
            </a:solidFill>
          </p:spPr>
          <p:txBody>
            <a:bodyPr/>
            <a:lstStyle/>
            <a:p>
              <a:endParaRPr lang="en-US"/>
            </a:p>
          </p:txBody>
        </p:sp>
        <p:sp>
          <p:nvSpPr>
            <p:cNvPr id="9" name="TextBox 9"/>
            <p:cNvSpPr txBox="1"/>
            <p:nvPr/>
          </p:nvSpPr>
          <p:spPr>
            <a:xfrm>
              <a:off x="0" y="-57150"/>
              <a:ext cx="3912043" cy="1291934"/>
            </a:xfrm>
            <a:prstGeom prst="rect">
              <a:avLst/>
            </a:prstGeom>
          </p:spPr>
          <p:txBody>
            <a:bodyPr lIns="50800" tIns="50800" rIns="50800" bIns="50800" rtlCol="0" anchor="ctr"/>
            <a:lstStyle/>
            <a:p>
              <a:pPr algn="ctr">
                <a:lnSpc>
                  <a:spcPts val="2148"/>
                </a:lnSpc>
              </a:pPr>
              <a:endParaRPr/>
            </a:p>
          </p:txBody>
        </p:sp>
      </p:grpSp>
      <p:grpSp>
        <p:nvGrpSpPr>
          <p:cNvPr id="10" name="Group 10"/>
          <p:cNvGrpSpPr/>
          <p:nvPr/>
        </p:nvGrpSpPr>
        <p:grpSpPr>
          <a:xfrm>
            <a:off x="0" y="4807892"/>
            <a:ext cx="2321222" cy="1735765"/>
            <a:chOff x="0" y="0"/>
            <a:chExt cx="774375" cy="579063"/>
          </a:xfrm>
        </p:grpSpPr>
        <p:sp>
          <p:nvSpPr>
            <p:cNvPr id="11" name="Freeform 11"/>
            <p:cNvSpPr/>
            <p:nvPr/>
          </p:nvSpPr>
          <p:spPr>
            <a:xfrm>
              <a:off x="0" y="0"/>
              <a:ext cx="774375" cy="579063"/>
            </a:xfrm>
            <a:custGeom>
              <a:avLst/>
              <a:gdLst/>
              <a:ahLst/>
              <a:cxnLst/>
              <a:rect l="l" t="t" r="r" b="b"/>
              <a:pathLst>
                <a:path w="774375" h="579063">
                  <a:moveTo>
                    <a:pt x="0" y="0"/>
                  </a:moveTo>
                  <a:lnTo>
                    <a:pt x="774375" y="0"/>
                  </a:lnTo>
                  <a:lnTo>
                    <a:pt x="774375" y="579063"/>
                  </a:lnTo>
                  <a:lnTo>
                    <a:pt x="0" y="579063"/>
                  </a:lnTo>
                  <a:close/>
                </a:path>
              </a:pathLst>
            </a:custGeom>
            <a:solidFill>
              <a:srgbClr val="DEAF40"/>
            </a:solidFill>
          </p:spPr>
          <p:txBody>
            <a:bodyPr/>
            <a:lstStyle/>
            <a:p>
              <a:endParaRPr lang="en-US"/>
            </a:p>
          </p:txBody>
        </p:sp>
        <p:sp>
          <p:nvSpPr>
            <p:cNvPr id="12" name="TextBox 12"/>
            <p:cNvSpPr txBox="1"/>
            <p:nvPr/>
          </p:nvSpPr>
          <p:spPr>
            <a:xfrm>
              <a:off x="0" y="-57150"/>
              <a:ext cx="774375" cy="636213"/>
            </a:xfrm>
            <a:prstGeom prst="rect">
              <a:avLst/>
            </a:prstGeom>
          </p:spPr>
          <p:txBody>
            <a:bodyPr lIns="50800" tIns="50800" rIns="50800" bIns="50800" rtlCol="0" anchor="ctr"/>
            <a:lstStyle/>
            <a:p>
              <a:pPr algn="ctr">
                <a:lnSpc>
                  <a:spcPts val="2148"/>
                </a:lnSpc>
              </a:pPr>
              <a:endParaRPr/>
            </a:p>
          </p:txBody>
        </p:sp>
      </p:grpSp>
      <p:grpSp>
        <p:nvGrpSpPr>
          <p:cNvPr id="13" name="Group 13"/>
          <p:cNvGrpSpPr/>
          <p:nvPr/>
        </p:nvGrpSpPr>
        <p:grpSpPr>
          <a:xfrm>
            <a:off x="1923822" y="5740734"/>
            <a:ext cx="2267240" cy="1780777"/>
            <a:chOff x="0" y="0"/>
            <a:chExt cx="756367" cy="594079"/>
          </a:xfrm>
        </p:grpSpPr>
        <p:sp>
          <p:nvSpPr>
            <p:cNvPr id="14" name="Freeform 14"/>
            <p:cNvSpPr/>
            <p:nvPr/>
          </p:nvSpPr>
          <p:spPr>
            <a:xfrm>
              <a:off x="0" y="0"/>
              <a:ext cx="756367" cy="594079"/>
            </a:xfrm>
            <a:custGeom>
              <a:avLst/>
              <a:gdLst/>
              <a:ahLst/>
              <a:cxnLst/>
              <a:rect l="l" t="t" r="r" b="b"/>
              <a:pathLst>
                <a:path w="756367" h="594079">
                  <a:moveTo>
                    <a:pt x="0" y="0"/>
                  </a:moveTo>
                  <a:lnTo>
                    <a:pt x="756367" y="0"/>
                  </a:lnTo>
                  <a:lnTo>
                    <a:pt x="756367" y="594079"/>
                  </a:lnTo>
                  <a:lnTo>
                    <a:pt x="0" y="594079"/>
                  </a:lnTo>
                  <a:close/>
                </a:path>
              </a:pathLst>
            </a:custGeom>
            <a:solidFill>
              <a:srgbClr val="DE6B40"/>
            </a:solidFill>
          </p:spPr>
          <p:txBody>
            <a:bodyPr/>
            <a:lstStyle/>
            <a:p>
              <a:endParaRPr lang="en-US"/>
            </a:p>
          </p:txBody>
        </p:sp>
        <p:sp>
          <p:nvSpPr>
            <p:cNvPr id="15" name="TextBox 15"/>
            <p:cNvSpPr txBox="1"/>
            <p:nvPr/>
          </p:nvSpPr>
          <p:spPr>
            <a:xfrm>
              <a:off x="0" y="-57150"/>
              <a:ext cx="756367" cy="651229"/>
            </a:xfrm>
            <a:prstGeom prst="rect">
              <a:avLst/>
            </a:prstGeom>
          </p:spPr>
          <p:txBody>
            <a:bodyPr lIns="50800" tIns="50800" rIns="50800" bIns="50800" rtlCol="0" anchor="ctr"/>
            <a:lstStyle/>
            <a:p>
              <a:pPr algn="ctr">
                <a:lnSpc>
                  <a:spcPts val="2148"/>
                </a:lnSpc>
              </a:pPr>
              <a:endParaRPr/>
            </a:p>
          </p:txBody>
        </p:sp>
      </p:grpSp>
      <p:sp>
        <p:nvSpPr>
          <p:cNvPr id="16" name="TextBox 16"/>
          <p:cNvSpPr txBox="1"/>
          <p:nvPr/>
        </p:nvSpPr>
        <p:spPr>
          <a:xfrm>
            <a:off x="3057442" y="1971675"/>
            <a:ext cx="13214710" cy="1171575"/>
          </a:xfrm>
          <a:prstGeom prst="rect">
            <a:avLst/>
          </a:prstGeom>
        </p:spPr>
        <p:txBody>
          <a:bodyPr lIns="0" tIns="0" rIns="0" bIns="0" rtlCol="0" anchor="t">
            <a:spAutoFit/>
          </a:bodyPr>
          <a:lstStyle/>
          <a:p>
            <a:pPr algn="ctr">
              <a:lnSpc>
                <a:spcPts val="8576"/>
              </a:lnSpc>
            </a:pPr>
            <a:r>
              <a:rPr lang="en-US" sz="7147">
                <a:solidFill>
                  <a:srgbClr val="DEAF40"/>
                </a:solidFill>
                <a:latin typeface="Horizon"/>
                <a:ea typeface="Horizon"/>
                <a:cs typeface="Horizon"/>
                <a:sym typeface="Horizon"/>
              </a:rPr>
              <a:t>KEY TAKEAWAYS</a:t>
            </a:r>
          </a:p>
        </p:txBody>
      </p:sp>
      <p:sp>
        <p:nvSpPr>
          <p:cNvPr id="17" name="Freeform 17"/>
          <p:cNvSpPr/>
          <p:nvPr/>
        </p:nvSpPr>
        <p:spPr>
          <a:xfrm>
            <a:off x="567752" y="388041"/>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4338564" y="4886811"/>
            <a:ext cx="12237625" cy="2980824"/>
          </a:xfrm>
          <a:prstGeom prst="rect">
            <a:avLst/>
          </a:prstGeom>
        </p:spPr>
        <p:txBody>
          <a:bodyPr lIns="0" tIns="0" rIns="0" bIns="0" rtlCol="0" anchor="t">
            <a:spAutoFit/>
          </a:bodyPr>
          <a:lstStyle/>
          <a:p>
            <a:pPr marL="918637" lvl="1" indent="-459318" algn="l">
              <a:lnSpc>
                <a:spcPts val="5956"/>
              </a:lnSpc>
              <a:buFont typeface="Arial"/>
              <a:buChar char="•"/>
            </a:pPr>
            <a:r>
              <a:rPr lang="en-US" sz="4254">
                <a:solidFill>
                  <a:srgbClr val="2A5C5C"/>
                </a:solidFill>
                <a:latin typeface="Garet"/>
                <a:ea typeface="Garet"/>
                <a:cs typeface="Garet"/>
                <a:sym typeface="Garet"/>
              </a:rPr>
              <a:t>Partnerships multiply resources</a:t>
            </a:r>
          </a:p>
          <a:p>
            <a:pPr marL="918637" lvl="1" indent="-459318" algn="l">
              <a:lnSpc>
                <a:spcPts val="5956"/>
              </a:lnSpc>
              <a:buFont typeface="Arial"/>
              <a:buChar char="•"/>
            </a:pPr>
            <a:r>
              <a:rPr lang="en-US" sz="4254">
                <a:solidFill>
                  <a:srgbClr val="2A5C5C"/>
                </a:solidFill>
                <a:latin typeface="Garet"/>
                <a:ea typeface="Garet"/>
                <a:cs typeface="Garet"/>
                <a:sym typeface="Garet"/>
              </a:rPr>
              <a:t>Creativity can overcome limited funding</a:t>
            </a:r>
          </a:p>
          <a:p>
            <a:pPr marL="918637" lvl="1" indent="-459318" algn="l">
              <a:lnSpc>
                <a:spcPts val="5956"/>
              </a:lnSpc>
              <a:buFont typeface="Arial"/>
              <a:buChar char="•"/>
            </a:pPr>
            <a:r>
              <a:rPr lang="en-US" sz="4254">
                <a:solidFill>
                  <a:srgbClr val="2A5C5C"/>
                </a:solidFill>
                <a:latin typeface="Garet"/>
                <a:ea typeface="Garet"/>
                <a:cs typeface="Garet"/>
                <a:sym typeface="Garet"/>
              </a:rPr>
              <a:t>Sponsorships can sustain programs</a:t>
            </a:r>
          </a:p>
          <a:p>
            <a:pPr marL="918637" lvl="1" indent="-459318" algn="l">
              <a:lnSpc>
                <a:spcPts val="5956"/>
              </a:lnSpc>
              <a:spcBef>
                <a:spcPct val="0"/>
              </a:spcBef>
              <a:buFont typeface="Arial"/>
              <a:buChar char="•"/>
            </a:pPr>
            <a:r>
              <a:rPr lang="en-US" sz="4254">
                <a:solidFill>
                  <a:srgbClr val="2A5C5C"/>
                </a:solidFill>
                <a:latin typeface="Garet"/>
                <a:ea typeface="Garet"/>
                <a:cs typeface="Garet"/>
                <a:sym typeface="Garet"/>
              </a:rPr>
              <a:t>Transparency protects public trust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7F8"/>
        </a:solidFill>
        <a:effectLst/>
      </p:bgPr>
    </p:bg>
    <p:spTree>
      <p:nvGrpSpPr>
        <p:cNvPr id="1" name=""/>
        <p:cNvGrpSpPr/>
        <p:nvPr/>
      </p:nvGrpSpPr>
      <p:grpSpPr>
        <a:xfrm>
          <a:off x="0" y="0"/>
          <a:ext cx="0" cy="0"/>
          <a:chOff x="0" y="0"/>
          <a:chExt cx="0" cy="0"/>
        </a:xfrm>
      </p:grpSpPr>
      <p:grpSp>
        <p:nvGrpSpPr>
          <p:cNvPr id="2" name="Group 2"/>
          <p:cNvGrpSpPr/>
          <p:nvPr/>
        </p:nvGrpSpPr>
        <p:grpSpPr>
          <a:xfrm>
            <a:off x="5475619" y="0"/>
            <a:ext cx="13499553" cy="10700996"/>
            <a:chOff x="0" y="0"/>
            <a:chExt cx="2091434" cy="1657864"/>
          </a:xfrm>
        </p:grpSpPr>
        <p:sp>
          <p:nvSpPr>
            <p:cNvPr id="3" name="Freeform 3"/>
            <p:cNvSpPr/>
            <p:nvPr/>
          </p:nvSpPr>
          <p:spPr>
            <a:xfrm>
              <a:off x="0" y="0"/>
              <a:ext cx="2091434" cy="1657864"/>
            </a:xfrm>
            <a:custGeom>
              <a:avLst/>
              <a:gdLst/>
              <a:ahLst/>
              <a:cxnLst/>
              <a:rect l="l" t="t" r="r" b="b"/>
              <a:pathLst>
                <a:path w="2091434" h="1657864">
                  <a:moveTo>
                    <a:pt x="0" y="0"/>
                  </a:moveTo>
                  <a:lnTo>
                    <a:pt x="2091434" y="0"/>
                  </a:lnTo>
                  <a:lnTo>
                    <a:pt x="2091434" y="1657864"/>
                  </a:lnTo>
                  <a:lnTo>
                    <a:pt x="0" y="1657864"/>
                  </a:lnTo>
                  <a:close/>
                </a:path>
              </a:pathLst>
            </a:custGeom>
            <a:blipFill>
              <a:blip r:embed="rId3">
                <a:alphaModFix amt="38000"/>
              </a:blip>
              <a:stretch>
                <a:fillRect t="-34101" b="-34101"/>
              </a:stretch>
            </a:blipFill>
          </p:spPr>
          <p:txBody>
            <a:bodyPr/>
            <a:lstStyle/>
            <a:p>
              <a:endParaRPr lang="en-US"/>
            </a:p>
          </p:txBody>
        </p:sp>
      </p:grpSp>
      <p:grpSp>
        <p:nvGrpSpPr>
          <p:cNvPr id="4" name="Group 4"/>
          <p:cNvGrpSpPr/>
          <p:nvPr/>
        </p:nvGrpSpPr>
        <p:grpSpPr>
          <a:xfrm>
            <a:off x="-9709685" y="-413996"/>
            <a:ext cx="15185304" cy="10859571"/>
            <a:chOff x="0" y="0"/>
            <a:chExt cx="3999422" cy="2860134"/>
          </a:xfrm>
        </p:grpSpPr>
        <p:sp>
          <p:nvSpPr>
            <p:cNvPr id="5" name="Freeform 5"/>
            <p:cNvSpPr/>
            <p:nvPr/>
          </p:nvSpPr>
          <p:spPr>
            <a:xfrm>
              <a:off x="0" y="0"/>
              <a:ext cx="3999421" cy="2860134"/>
            </a:xfrm>
            <a:custGeom>
              <a:avLst/>
              <a:gdLst/>
              <a:ahLst/>
              <a:cxnLst/>
              <a:rect l="l" t="t" r="r" b="b"/>
              <a:pathLst>
                <a:path w="3999421" h="2860134">
                  <a:moveTo>
                    <a:pt x="0" y="0"/>
                  </a:moveTo>
                  <a:lnTo>
                    <a:pt x="3999421" y="0"/>
                  </a:lnTo>
                  <a:lnTo>
                    <a:pt x="3999421" y="2860134"/>
                  </a:lnTo>
                  <a:lnTo>
                    <a:pt x="0" y="2860134"/>
                  </a:lnTo>
                  <a:close/>
                </a:path>
              </a:pathLst>
            </a:custGeom>
            <a:solidFill>
              <a:srgbClr val="2A5C5C"/>
            </a:solidFill>
          </p:spPr>
          <p:txBody>
            <a:bodyPr/>
            <a:lstStyle/>
            <a:p>
              <a:endParaRPr lang="en-US"/>
            </a:p>
          </p:txBody>
        </p:sp>
        <p:sp>
          <p:nvSpPr>
            <p:cNvPr id="6" name="TextBox 6"/>
            <p:cNvSpPr txBox="1"/>
            <p:nvPr/>
          </p:nvSpPr>
          <p:spPr>
            <a:xfrm>
              <a:off x="0" y="-57150"/>
              <a:ext cx="3999422" cy="2917284"/>
            </a:xfrm>
            <a:prstGeom prst="rect">
              <a:avLst/>
            </a:prstGeom>
          </p:spPr>
          <p:txBody>
            <a:bodyPr lIns="50800" tIns="50800" rIns="50800" bIns="50800" rtlCol="0" anchor="ctr"/>
            <a:lstStyle/>
            <a:p>
              <a:pPr algn="ctr">
                <a:lnSpc>
                  <a:spcPts val="2148"/>
                </a:lnSpc>
              </a:pPr>
              <a:endParaRPr/>
            </a:p>
          </p:txBody>
        </p:sp>
      </p:grpSp>
      <p:sp>
        <p:nvSpPr>
          <p:cNvPr id="7" name="Freeform 7"/>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54367" y="3519254"/>
            <a:ext cx="4406476" cy="4235725"/>
          </a:xfrm>
          <a:custGeom>
            <a:avLst/>
            <a:gdLst/>
            <a:ahLst/>
            <a:cxnLst/>
            <a:rect l="l" t="t" r="r" b="b"/>
            <a:pathLst>
              <a:path w="4406476" h="4235725">
                <a:moveTo>
                  <a:pt x="0" y="0"/>
                </a:moveTo>
                <a:lnTo>
                  <a:pt x="4406477" y="0"/>
                </a:lnTo>
                <a:lnTo>
                  <a:pt x="4406477" y="4235726"/>
                </a:lnTo>
                <a:lnTo>
                  <a:pt x="0" y="4235726"/>
                </a:lnTo>
                <a:lnTo>
                  <a:pt x="0" y="0"/>
                </a:lnTo>
                <a:close/>
              </a:path>
            </a:pathLst>
          </a:custGeom>
          <a:blipFill>
            <a:blip r:embed="rId6">
              <a:alphaModFix amt="10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11584" y="234120"/>
            <a:ext cx="2975449" cy="2975449"/>
          </a:xfrm>
          <a:custGeom>
            <a:avLst/>
            <a:gdLst/>
            <a:ahLst/>
            <a:cxnLst/>
            <a:rect l="l" t="t" r="r" b="b"/>
            <a:pathLst>
              <a:path w="2975449" h="2975449">
                <a:moveTo>
                  <a:pt x="0" y="0"/>
                </a:moveTo>
                <a:lnTo>
                  <a:pt x="2975449" y="0"/>
                </a:lnTo>
                <a:lnTo>
                  <a:pt x="2975449" y="2975448"/>
                </a:lnTo>
                <a:lnTo>
                  <a:pt x="0" y="2975448"/>
                </a:lnTo>
                <a:lnTo>
                  <a:pt x="0" y="0"/>
                </a:lnTo>
                <a:close/>
              </a:path>
            </a:pathLst>
          </a:custGeom>
          <a:blipFill>
            <a:blip r:embed="rId8"/>
            <a:stretch>
              <a:fillRect/>
            </a:stretch>
          </a:blipFill>
        </p:spPr>
        <p:txBody>
          <a:bodyPr/>
          <a:lstStyle/>
          <a:p>
            <a:endParaRPr lang="en-US"/>
          </a:p>
        </p:txBody>
      </p:sp>
      <p:sp>
        <p:nvSpPr>
          <p:cNvPr id="10" name="TextBox 10"/>
          <p:cNvSpPr txBox="1"/>
          <p:nvPr/>
        </p:nvSpPr>
        <p:spPr>
          <a:xfrm rot="-5400000">
            <a:off x="-666532" y="4719638"/>
            <a:ext cx="10463090" cy="847725"/>
          </a:xfrm>
          <a:prstGeom prst="rect">
            <a:avLst/>
          </a:prstGeom>
        </p:spPr>
        <p:txBody>
          <a:bodyPr lIns="0" tIns="0" rIns="0" bIns="0" rtlCol="0" anchor="t">
            <a:spAutoFit/>
          </a:bodyPr>
          <a:lstStyle/>
          <a:p>
            <a:pPr algn="ctr">
              <a:lnSpc>
                <a:spcPts val="6208"/>
              </a:lnSpc>
            </a:pPr>
            <a:r>
              <a:rPr lang="en-US" sz="5173">
                <a:solidFill>
                  <a:srgbClr val="DEAF40"/>
                </a:solidFill>
                <a:latin typeface="Horizon"/>
                <a:ea typeface="Horizon"/>
                <a:cs typeface="Horizon"/>
                <a:sym typeface="Horizon"/>
              </a:rPr>
              <a:t>FINAL THOUGHTS</a:t>
            </a:r>
          </a:p>
        </p:txBody>
      </p:sp>
      <p:grpSp>
        <p:nvGrpSpPr>
          <p:cNvPr id="11" name="Group 11"/>
          <p:cNvGrpSpPr/>
          <p:nvPr/>
        </p:nvGrpSpPr>
        <p:grpSpPr>
          <a:xfrm>
            <a:off x="5475619" y="3335195"/>
            <a:ext cx="15053488" cy="4030606"/>
            <a:chOff x="0" y="0"/>
            <a:chExt cx="5021945" cy="1344637"/>
          </a:xfrm>
        </p:grpSpPr>
        <p:sp>
          <p:nvSpPr>
            <p:cNvPr id="12" name="Freeform 12"/>
            <p:cNvSpPr/>
            <p:nvPr/>
          </p:nvSpPr>
          <p:spPr>
            <a:xfrm>
              <a:off x="0" y="0"/>
              <a:ext cx="5021945" cy="1344637"/>
            </a:xfrm>
            <a:custGeom>
              <a:avLst/>
              <a:gdLst/>
              <a:ahLst/>
              <a:cxnLst/>
              <a:rect l="l" t="t" r="r" b="b"/>
              <a:pathLst>
                <a:path w="5021945" h="1344637">
                  <a:moveTo>
                    <a:pt x="0" y="0"/>
                  </a:moveTo>
                  <a:lnTo>
                    <a:pt x="5021945" y="0"/>
                  </a:lnTo>
                  <a:lnTo>
                    <a:pt x="5021945" y="1344637"/>
                  </a:lnTo>
                  <a:lnTo>
                    <a:pt x="0" y="1344637"/>
                  </a:lnTo>
                  <a:close/>
                </a:path>
              </a:pathLst>
            </a:custGeom>
            <a:solidFill>
              <a:srgbClr val="DEAF40"/>
            </a:solidFill>
          </p:spPr>
          <p:txBody>
            <a:bodyPr/>
            <a:lstStyle/>
            <a:p>
              <a:endParaRPr lang="en-US"/>
            </a:p>
          </p:txBody>
        </p:sp>
        <p:sp>
          <p:nvSpPr>
            <p:cNvPr id="13" name="TextBox 13"/>
            <p:cNvSpPr txBox="1"/>
            <p:nvPr/>
          </p:nvSpPr>
          <p:spPr>
            <a:xfrm>
              <a:off x="0" y="-57150"/>
              <a:ext cx="5021945" cy="1401787"/>
            </a:xfrm>
            <a:prstGeom prst="rect">
              <a:avLst/>
            </a:prstGeom>
          </p:spPr>
          <p:txBody>
            <a:bodyPr lIns="50800" tIns="50800" rIns="50800" bIns="50800" rtlCol="0" anchor="ctr"/>
            <a:lstStyle/>
            <a:p>
              <a:pPr algn="ctr">
                <a:lnSpc>
                  <a:spcPts val="2148"/>
                </a:lnSpc>
              </a:pPr>
              <a:endParaRPr/>
            </a:p>
          </p:txBody>
        </p:sp>
      </p:grpSp>
      <p:sp>
        <p:nvSpPr>
          <p:cNvPr id="14" name="TextBox 14"/>
          <p:cNvSpPr txBox="1"/>
          <p:nvPr/>
        </p:nvSpPr>
        <p:spPr>
          <a:xfrm>
            <a:off x="5909669" y="3299080"/>
            <a:ext cx="12135843" cy="3740886"/>
          </a:xfrm>
          <a:prstGeom prst="rect">
            <a:avLst/>
          </a:prstGeom>
        </p:spPr>
        <p:txBody>
          <a:bodyPr lIns="0" tIns="0" rIns="0" bIns="0" rtlCol="0" anchor="t">
            <a:spAutoFit/>
          </a:bodyPr>
          <a:lstStyle/>
          <a:p>
            <a:pPr marL="1157905" lvl="1" indent="-578953" algn="l">
              <a:lnSpc>
                <a:spcPts val="10243"/>
              </a:lnSpc>
              <a:buFont typeface="Arial"/>
              <a:buChar char="•"/>
            </a:pPr>
            <a:r>
              <a:rPr lang="en-US" sz="5363" b="1">
                <a:solidFill>
                  <a:srgbClr val="000000"/>
                </a:solidFill>
                <a:latin typeface="Garet Bold"/>
                <a:ea typeface="Garet Bold"/>
                <a:cs typeface="Garet Bold"/>
                <a:sym typeface="Garet Bold"/>
              </a:rPr>
              <a:t>SMALL ORGANIZATION CAN HAVE A BIG IMPACT</a:t>
            </a:r>
          </a:p>
          <a:p>
            <a:pPr marL="1157905" lvl="1" indent="-578953" algn="l">
              <a:lnSpc>
                <a:spcPts val="10243"/>
              </a:lnSpc>
              <a:buFont typeface="Arial"/>
              <a:buChar char="•"/>
            </a:pPr>
            <a:r>
              <a:rPr lang="en-US" sz="5363" b="1">
                <a:solidFill>
                  <a:srgbClr val="000000"/>
                </a:solidFill>
                <a:latin typeface="Garet Bold"/>
                <a:ea typeface="Garet Bold"/>
                <a:cs typeface="Garet Bold"/>
                <a:sym typeface="Garet Bold"/>
              </a:rPr>
              <a:t>COLLABORATION IS THE KEY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8B8B"/>
        </a:solidFill>
        <a:effectLst/>
      </p:bgPr>
    </p:bg>
    <p:spTree>
      <p:nvGrpSpPr>
        <p:cNvPr id="1" name=""/>
        <p:cNvGrpSpPr/>
        <p:nvPr/>
      </p:nvGrpSpPr>
      <p:grpSpPr>
        <a:xfrm>
          <a:off x="0" y="0"/>
          <a:ext cx="0" cy="0"/>
          <a:chOff x="0" y="0"/>
          <a:chExt cx="0" cy="0"/>
        </a:xfrm>
      </p:grpSpPr>
      <p:grpSp>
        <p:nvGrpSpPr>
          <p:cNvPr id="2" name="Group 2"/>
          <p:cNvGrpSpPr/>
          <p:nvPr/>
        </p:nvGrpSpPr>
        <p:grpSpPr>
          <a:xfrm>
            <a:off x="7759335" y="0"/>
            <a:ext cx="2463966" cy="10223177"/>
            <a:chOff x="0" y="0"/>
            <a:chExt cx="399574" cy="1657864"/>
          </a:xfrm>
        </p:grpSpPr>
        <p:sp>
          <p:nvSpPr>
            <p:cNvPr id="3" name="Freeform 3"/>
            <p:cNvSpPr/>
            <p:nvPr/>
          </p:nvSpPr>
          <p:spPr>
            <a:xfrm>
              <a:off x="0" y="0"/>
              <a:ext cx="399574" cy="1657864"/>
            </a:xfrm>
            <a:custGeom>
              <a:avLst/>
              <a:gdLst/>
              <a:ahLst/>
              <a:cxnLst/>
              <a:rect l="l" t="t" r="r" b="b"/>
              <a:pathLst>
                <a:path w="399574" h="1657864">
                  <a:moveTo>
                    <a:pt x="0" y="0"/>
                  </a:moveTo>
                  <a:lnTo>
                    <a:pt x="399574" y="0"/>
                  </a:lnTo>
                  <a:lnTo>
                    <a:pt x="399574" y="1657864"/>
                  </a:lnTo>
                  <a:lnTo>
                    <a:pt x="0" y="1657864"/>
                  </a:lnTo>
                  <a:close/>
                </a:path>
              </a:pathLst>
            </a:custGeom>
            <a:blipFill>
              <a:blip r:embed="rId3"/>
              <a:stretch>
                <a:fillRect l="-105401" r="-105401"/>
              </a:stretch>
            </a:blipFill>
          </p:spPr>
          <p:txBody>
            <a:bodyPr/>
            <a:lstStyle/>
            <a:p>
              <a:endParaRPr lang="en-US"/>
            </a:p>
          </p:txBody>
        </p:sp>
      </p:grpSp>
      <p:grpSp>
        <p:nvGrpSpPr>
          <p:cNvPr id="4" name="Group 4"/>
          <p:cNvGrpSpPr/>
          <p:nvPr/>
        </p:nvGrpSpPr>
        <p:grpSpPr>
          <a:xfrm>
            <a:off x="-14468285" y="673832"/>
            <a:ext cx="17062910" cy="3497276"/>
            <a:chOff x="0" y="0"/>
            <a:chExt cx="3965581" cy="812800"/>
          </a:xfrm>
        </p:grpSpPr>
        <p:sp>
          <p:nvSpPr>
            <p:cNvPr id="5" name="Freeform 5"/>
            <p:cNvSpPr/>
            <p:nvPr/>
          </p:nvSpPr>
          <p:spPr>
            <a:xfrm>
              <a:off x="0" y="0"/>
              <a:ext cx="3965581" cy="812800"/>
            </a:xfrm>
            <a:custGeom>
              <a:avLst/>
              <a:gdLst/>
              <a:ahLst/>
              <a:cxnLst/>
              <a:rect l="l" t="t" r="r" b="b"/>
              <a:pathLst>
                <a:path w="3965581" h="812800">
                  <a:moveTo>
                    <a:pt x="0" y="0"/>
                  </a:moveTo>
                  <a:lnTo>
                    <a:pt x="3965581" y="0"/>
                  </a:lnTo>
                  <a:lnTo>
                    <a:pt x="3965581" y="812800"/>
                  </a:lnTo>
                  <a:lnTo>
                    <a:pt x="0" y="812800"/>
                  </a:lnTo>
                  <a:close/>
                </a:path>
              </a:pathLst>
            </a:custGeom>
            <a:solidFill>
              <a:srgbClr val="DEAF40"/>
            </a:solidFill>
          </p:spPr>
          <p:txBody>
            <a:bodyPr/>
            <a:lstStyle/>
            <a:p>
              <a:endParaRPr lang="en-US"/>
            </a:p>
          </p:txBody>
        </p:sp>
        <p:sp>
          <p:nvSpPr>
            <p:cNvPr id="6" name="TextBox 6"/>
            <p:cNvSpPr txBox="1"/>
            <p:nvPr/>
          </p:nvSpPr>
          <p:spPr>
            <a:xfrm>
              <a:off x="0" y="-57150"/>
              <a:ext cx="3965581" cy="869950"/>
            </a:xfrm>
            <a:prstGeom prst="rect">
              <a:avLst/>
            </a:prstGeom>
          </p:spPr>
          <p:txBody>
            <a:bodyPr lIns="50800" tIns="50800" rIns="50800" bIns="50800" rtlCol="0" anchor="ctr"/>
            <a:lstStyle/>
            <a:p>
              <a:pPr algn="ctr">
                <a:lnSpc>
                  <a:spcPts val="2148"/>
                </a:lnSpc>
              </a:pPr>
              <a:endParaRPr/>
            </a:p>
          </p:txBody>
        </p:sp>
      </p:grpSp>
      <p:grpSp>
        <p:nvGrpSpPr>
          <p:cNvPr id="7" name="Group 7"/>
          <p:cNvGrpSpPr/>
          <p:nvPr/>
        </p:nvGrpSpPr>
        <p:grpSpPr>
          <a:xfrm>
            <a:off x="505125" y="770340"/>
            <a:ext cx="7866369" cy="5274480"/>
            <a:chOff x="0" y="0"/>
            <a:chExt cx="1828218" cy="1225839"/>
          </a:xfrm>
        </p:grpSpPr>
        <p:sp>
          <p:nvSpPr>
            <p:cNvPr id="8" name="Freeform 8"/>
            <p:cNvSpPr/>
            <p:nvPr/>
          </p:nvSpPr>
          <p:spPr>
            <a:xfrm>
              <a:off x="0" y="0"/>
              <a:ext cx="1828218" cy="1225839"/>
            </a:xfrm>
            <a:custGeom>
              <a:avLst/>
              <a:gdLst/>
              <a:ahLst/>
              <a:cxnLst/>
              <a:rect l="l" t="t" r="r" b="b"/>
              <a:pathLst>
                <a:path w="1828218" h="1225839">
                  <a:moveTo>
                    <a:pt x="0" y="0"/>
                  </a:moveTo>
                  <a:lnTo>
                    <a:pt x="1828218" y="0"/>
                  </a:lnTo>
                  <a:lnTo>
                    <a:pt x="1828218" y="1225839"/>
                  </a:lnTo>
                  <a:lnTo>
                    <a:pt x="0" y="1225839"/>
                  </a:lnTo>
                  <a:close/>
                </a:path>
              </a:pathLst>
            </a:custGeom>
            <a:solidFill>
              <a:srgbClr val="F5EEDD"/>
            </a:solidFill>
          </p:spPr>
          <p:txBody>
            <a:bodyPr/>
            <a:lstStyle/>
            <a:p>
              <a:endParaRPr lang="en-US"/>
            </a:p>
          </p:txBody>
        </p:sp>
        <p:sp>
          <p:nvSpPr>
            <p:cNvPr id="9" name="TextBox 9"/>
            <p:cNvSpPr txBox="1"/>
            <p:nvPr/>
          </p:nvSpPr>
          <p:spPr>
            <a:xfrm>
              <a:off x="0" y="-57150"/>
              <a:ext cx="1828218" cy="1282989"/>
            </a:xfrm>
            <a:prstGeom prst="rect">
              <a:avLst/>
            </a:prstGeom>
          </p:spPr>
          <p:txBody>
            <a:bodyPr lIns="50800" tIns="50800" rIns="50800" bIns="50800" rtlCol="0" anchor="ctr"/>
            <a:lstStyle/>
            <a:p>
              <a:pPr algn="ctr">
                <a:lnSpc>
                  <a:spcPts val="2148"/>
                </a:lnSpc>
              </a:pPr>
              <a:endParaRPr/>
            </a:p>
          </p:txBody>
        </p:sp>
      </p:grpSp>
      <p:sp>
        <p:nvSpPr>
          <p:cNvPr id="10" name="Freeform 10"/>
          <p:cNvSpPr/>
          <p:nvPr/>
        </p:nvSpPr>
        <p:spPr>
          <a:xfrm>
            <a:off x="3158002" y="1244748"/>
            <a:ext cx="4993573" cy="4800072"/>
          </a:xfrm>
          <a:custGeom>
            <a:avLst/>
            <a:gdLst/>
            <a:ahLst/>
            <a:cxnLst/>
            <a:rect l="l" t="t" r="r" b="b"/>
            <a:pathLst>
              <a:path w="4993573" h="4800072">
                <a:moveTo>
                  <a:pt x="0" y="0"/>
                </a:moveTo>
                <a:lnTo>
                  <a:pt x="4993572" y="0"/>
                </a:lnTo>
                <a:lnTo>
                  <a:pt x="4993572" y="4800072"/>
                </a:lnTo>
                <a:lnTo>
                  <a:pt x="0" y="4800072"/>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7306925"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962648" y="3644784"/>
            <a:ext cx="3762369" cy="1365601"/>
          </a:xfrm>
          <a:custGeom>
            <a:avLst/>
            <a:gdLst/>
            <a:ahLst/>
            <a:cxnLst/>
            <a:rect l="l" t="t" r="r" b="b"/>
            <a:pathLst>
              <a:path w="3762369" h="1365601">
                <a:moveTo>
                  <a:pt x="0" y="0"/>
                </a:moveTo>
                <a:lnTo>
                  <a:pt x="3762369" y="0"/>
                </a:lnTo>
                <a:lnTo>
                  <a:pt x="3762369" y="1365600"/>
                </a:lnTo>
                <a:lnTo>
                  <a:pt x="0" y="1365600"/>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9514259" y="2835088"/>
            <a:ext cx="7061931" cy="3869459"/>
          </a:xfrm>
          <a:prstGeom prst="rect">
            <a:avLst/>
          </a:prstGeom>
        </p:spPr>
        <p:txBody>
          <a:bodyPr lIns="0" tIns="0" rIns="0" bIns="0" rtlCol="0" anchor="t">
            <a:spAutoFit/>
          </a:bodyPr>
          <a:lstStyle/>
          <a:p>
            <a:pPr marL="787128" lvl="1" indent="-393564" algn="l">
              <a:lnSpc>
                <a:spcPts val="5104"/>
              </a:lnSpc>
              <a:buFont typeface="Arial"/>
              <a:buChar char="•"/>
            </a:pPr>
            <a:r>
              <a:rPr lang="en-US" sz="3645">
                <a:solidFill>
                  <a:srgbClr val="FFFFFF"/>
                </a:solidFill>
                <a:latin typeface="Garet"/>
                <a:ea typeface="Garet"/>
                <a:cs typeface="Garet"/>
                <a:sym typeface="Garet"/>
              </a:rPr>
              <a:t>Serves Putnam County, WV’s 60,000+ residents.</a:t>
            </a:r>
          </a:p>
          <a:p>
            <a:pPr marL="787128" lvl="1" indent="-393564" algn="l">
              <a:lnSpc>
                <a:spcPts val="5104"/>
              </a:lnSpc>
              <a:buFont typeface="Arial"/>
              <a:buChar char="•"/>
            </a:pPr>
            <a:r>
              <a:rPr lang="en-US" sz="3645">
                <a:solidFill>
                  <a:srgbClr val="FFFFFF"/>
                </a:solidFill>
                <a:latin typeface="Garet"/>
                <a:ea typeface="Garet"/>
                <a:cs typeface="Garet"/>
                <a:sym typeface="Garet"/>
              </a:rPr>
              <a:t>Recycling access and environmental education. </a:t>
            </a:r>
          </a:p>
          <a:p>
            <a:pPr marL="787128" lvl="1" indent="-393564" algn="l">
              <a:lnSpc>
                <a:spcPts val="5104"/>
              </a:lnSpc>
              <a:buFont typeface="Arial"/>
              <a:buChar char="•"/>
            </a:pPr>
            <a:r>
              <a:rPr lang="en-US" sz="3645">
                <a:solidFill>
                  <a:srgbClr val="FFFFFF"/>
                </a:solidFill>
                <a:latin typeface="Garet"/>
                <a:ea typeface="Garet"/>
                <a:cs typeface="Garet"/>
                <a:sym typeface="Garet"/>
              </a:rPr>
              <a:t>Limited funding and staff</a:t>
            </a:r>
          </a:p>
          <a:p>
            <a:pPr algn="l">
              <a:lnSpc>
                <a:spcPts val="5104"/>
              </a:lnSpc>
            </a:pPr>
            <a:endParaRPr lang="en-US" sz="3645">
              <a:solidFill>
                <a:srgbClr val="FFFFFF"/>
              </a:solidFill>
              <a:latin typeface="Garet"/>
              <a:ea typeface="Garet"/>
              <a:cs typeface="Garet"/>
              <a:sym typeface="Garet"/>
            </a:endParaRPr>
          </a:p>
        </p:txBody>
      </p:sp>
      <p:sp>
        <p:nvSpPr>
          <p:cNvPr id="14" name="TextBox 14"/>
          <p:cNvSpPr txBox="1"/>
          <p:nvPr/>
        </p:nvSpPr>
        <p:spPr>
          <a:xfrm>
            <a:off x="1207362" y="1005261"/>
            <a:ext cx="7035310" cy="2513120"/>
          </a:xfrm>
          <a:prstGeom prst="rect">
            <a:avLst/>
          </a:prstGeom>
        </p:spPr>
        <p:txBody>
          <a:bodyPr lIns="0" tIns="0" rIns="0" bIns="0" rtlCol="0" anchor="t">
            <a:spAutoFit/>
          </a:bodyPr>
          <a:lstStyle/>
          <a:p>
            <a:pPr algn="r">
              <a:lnSpc>
                <a:spcPts val="9548"/>
              </a:lnSpc>
            </a:pPr>
            <a:r>
              <a:rPr lang="en-US" sz="7957">
                <a:solidFill>
                  <a:srgbClr val="2A5C5C"/>
                </a:solidFill>
                <a:latin typeface="Horizon"/>
                <a:ea typeface="Horizon"/>
                <a:cs typeface="Horizon"/>
                <a:sym typeface="Horizon"/>
              </a:rPr>
              <a:t>ABOUT PCSWA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790" t="-32574" r="-19180" b="-46277"/>
            </a:stretch>
          </a:blipFill>
        </p:spPr>
        <p:txBody>
          <a:bodyPr/>
          <a:lstStyle/>
          <a:p>
            <a:endParaRPr lang="en-US"/>
          </a:p>
        </p:txBody>
      </p:sp>
      <p:sp>
        <p:nvSpPr>
          <p:cNvPr id="3" name="Freeform 3"/>
          <p:cNvSpPr/>
          <p:nvPr/>
        </p:nvSpPr>
        <p:spPr>
          <a:xfrm>
            <a:off x="1728229" y="-1526857"/>
            <a:ext cx="14831542" cy="14292213"/>
          </a:xfrm>
          <a:custGeom>
            <a:avLst/>
            <a:gdLst/>
            <a:ahLst/>
            <a:cxnLst/>
            <a:rect l="l" t="t" r="r" b="b"/>
            <a:pathLst>
              <a:path w="14831542" h="14292213">
                <a:moveTo>
                  <a:pt x="0" y="0"/>
                </a:moveTo>
                <a:lnTo>
                  <a:pt x="14831542" y="0"/>
                </a:lnTo>
                <a:lnTo>
                  <a:pt x="14831542" y="14292213"/>
                </a:lnTo>
                <a:lnTo>
                  <a:pt x="0" y="14292213"/>
                </a:lnTo>
                <a:lnTo>
                  <a:pt x="0" y="0"/>
                </a:lnTo>
                <a:close/>
              </a:path>
            </a:pathLst>
          </a:custGeom>
          <a:blipFill>
            <a:blip r:embed="rId4">
              <a:alphaModFix amt="8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65364" y="7414411"/>
            <a:ext cx="5080103" cy="1843889"/>
          </a:xfrm>
          <a:custGeom>
            <a:avLst/>
            <a:gdLst/>
            <a:ahLst/>
            <a:cxnLst/>
            <a:rect l="l" t="t" r="r" b="b"/>
            <a:pathLst>
              <a:path w="5080103" h="1843889">
                <a:moveTo>
                  <a:pt x="0" y="0"/>
                </a:moveTo>
                <a:lnTo>
                  <a:pt x="5080103" y="0"/>
                </a:lnTo>
                <a:lnTo>
                  <a:pt x="5080103" y="1843889"/>
                </a:lnTo>
                <a:lnTo>
                  <a:pt x="0" y="1843889"/>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3895887" y="2285538"/>
            <a:ext cx="9801744" cy="1462835"/>
          </a:xfrm>
          <a:prstGeom prst="rect">
            <a:avLst/>
          </a:prstGeom>
        </p:spPr>
        <p:txBody>
          <a:bodyPr lIns="0" tIns="0" rIns="0" bIns="0" rtlCol="0" anchor="t">
            <a:spAutoFit/>
          </a:bodyPr>
          <a:lstStyle/>
          <a:p>
            <a:pPr algn="ctr">
              <a:lnSpc>
                <a:spcPts val="9737"/>
              </a:lnSpc>
            </a:pPr>
            <a:r>
              <a:rPr lang="en-US" sz="10941">
                <a:solidFill>
                  <a:srgbClr val="6D9466"/>
                </a:solidFill>
                <a:latin typeface="Horizon"/>
                <a:ea typeface="Horizon"/>
                <a:cs typeface="Horizon"/>
                <a:sym typeface="Horizon"/>
              </a:rPr>
              <a:t>THANK </a:t>
            </a:r>
          </a:p>
        </p:txBody>
      </p:sp>
      <p:sp>
        <p:nvSpPr>
          <p:cNvPr id="6" name="TextBox 6"/>
          <p:cNvSpPr txBox="1"/>
          <p:nvPr/>
        </p:nvSpPr>
        <p:spPr>
          <a:xfrm>
            <a:off x="5296495" y="3948398"/>
            <a:ext cx="7000528" cy="1459011"/>
          </a:xfrm>
          <a:prstGeom prst="rect">
            <a:avLst/>
          </a:prstGeom>
        </p:spPr>
        <p:txBody>
          <a:bodyPr lIns="0" tIns="0" rIns="0" bIns="0" rtlCol="0" anchor="t">
            <a:spAutoFit/>
          </a:bodyPr>
          <a:lstStyle/>
          <a:p>
            <a:pPr algn="ctr">
              <a:lnSpc>
                <a:spcPts val="9737"/>
              </a:lnSpc>
            </a:pPr>
            <a:r>
              <a:rPr lang="en-US" sz="10941">
                <a:solidFill>
                  <a:srgbClr val="5D79B1"/>
                </a:solidFill>
                <a:latin typeface="Horizon"/>
                <a:ea typeface="Horizon"/>
                <a:cs typeface="Horizon"/>
                <a:sym typeface="Horizon"/>
              </a:rPr>
              <a:t>YOU!</a:t>
            </a:r>
          </a:p>
        </p:txBody>
      </p:sp>
      <p:sp>
        <p:nvSpPr>
          <p:cNvPr id="7" name="TextBox 7"/>
          <p:cNvSpPr txBox="1"/>
          <p:nvPr/>
        </p:nvSpPr>
        <p:spPr>
          <a:xfrm>
            <a:off x="4779747" y="5562100"/>
            <a:ext cx="8034024" cy="1059443"/>
          </a:xfrm>
          <a:prstGeom prst="rect">
            <a:avLst/>
          </a:prstGeom>
        </p:spPr>
        <p:txBody>
          <a:bodyPr lIns="0" tIns="0" rIns="0" bIns="0" rtlCol="0" anchor="t">
            <a:spAutoFit/>
          </a:bodyPr>
          <a:lstStyle/>
          <a:p>
            <a:pPr algn="ctr">
              <a:lnSpc>
                <a:spcPts val="4282"/>
              </a:lnSpc>
              <a:spcBef>
                <a:spcPct val="0"/>
              </a:spcBef>
            </a:pPr>
            <a:r>
              <a:rPr lang="en-US" sz="3058">
                <a:solidFill>
                  <a:srgbClr val="2A5C5C"/>
                </a:solidFill>
                <a:latin typeface="Garet"/>
                <a:ea typeface="Garet"/>
                <a:cs typeface="Garet"/>
                <a:sym typeface="Garet"/>
              </a:rPr>
              <a:t>Working together for a stable and sustainable ecosystem.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790" t="-32574" r="-19180" b="-46277"/>
            </a:stretch>
          </a:blipFill>
        </p:spPr>
        <p:txBody>
          <a:bodyPr/>
          <a:lstStyle/>
          <a:p>
            <a:endParaRPr lang="en-US"/>
          </a:p>
        </p:txBody>
      </p:sp>
      <p:sp>
        <p:nvSpPr>
          <p:cNvPr id="3" name="Freeform 3"/>
          <p:cNvSpPr/>
          <p:nvPr/>
        </p:nvSpPr>
        <p:spPr>
          <a:xfrm>
            <a:off x="-907434" y="-4542428"/>
            <a:ext cx="20102869" cy="19371855"/>
          </a:xfrm>
          <a:custGeom>
            <a:avLst/>
            <a:gdLst/>
            <a:ahLst/>
            <a:cxnLst/>
            <a:rect l="l" t="t" r="r" b="b"/>
            <a:pathLst>
              <a:path w="20102869" h="19371855">
                <a:moveTo>
                  <a:pt x="0" y="0"/>
                </a:moveTo>
                <a:lnTo>
                  <a:pt x="20102868" y="0"/>
                </a:lnTo>
                <a:lnTo>
                  <a:pt x="20102868" y="19371856"/>
                </a:lnTo>
                <a:lnTo>
                  <a:pt x="0" y="19371856"/>
                </a:lnTo>
                <a:lnTo>
                  <a:pt x="0" y="0"/>
                </a:lnTo>
                <a:close/>
              </a:path>
            </a:pathLst>
          </a:custGeom>
          <a:blipFill>
            <a:blip r:embed="rId3">
              <a:alphaModFix amt="8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821596" y="411727"/>
            <a:ext cx="10644809" cy="3863671"/>
          </a:xfrm>
          <a:custGeom>
            <a:avLst/>
            <a:gdLst/>
            <a:ahLst/>
            <a:cxnLst/>
            <a:rect l="l" t="t" r="r" b="b"/>
            <a:pathLst>
              <a:path w="10644809" h="3863671">
                <a:moveTo>
                  <a:pt x="0" y="0"/>
                </a:moveTo>
                <a:lnTo>
                  <a:pt x="10644808" y="0"/>
                </a:lnTo>
                <a:lnTo>
                  <a:pt x="10644808" y="3863672"/>
                </a:lnTo>
                <a:lnTo>
                  <a:pt x="0" y="386367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200421" y="3919821"/>
            <a:ext cx="11887158" cy="5305201"/>
          </a:xfrm>
          <a:prstGeom prst="rect">
            <a:avLst/>
          </a:prstGeom>
        </p:spPr>
        <p:txBody>
          <a:bodyPr wrap="square" lIns="0" tIns="0" rIns="0" bIns="0" rtlCol="0" anchor="t">
            <a:spAutoFit/>
          </a:bodyPr>
          <a:lstStyle/>
          <a:p>
            <a:pPr algn="ctr">
              <a:lnSpc>
                <a:spcPts val="10545"/>
              </a:lnSpc>
            </a:pPr>
            <a:r>
              <a:rPr lang="en-US" sz="7532" b="1" dirty="0">
                <a:solidFill>
                  <a:srgbClr val="2A5C5C"/>
                </a:solidFill>
                <a:latin typeface="Canva Sans Bold"/>
                <a:ea typeface="Canva Sans Bold"/>
                <a:cs typeface="Canva Sans Bold"/>
                <a:sym typeface="Canva Sans Bold"/>
              </a:rPr>
              <a:t>Rob Vanater </a:t>
            </a:r>
          </a:p>
          <a:p>
            <a:pPr algn="ctr">
              <a:lnSpc>
                <a:spcPts val="10545"/>
              </a:lnSpc>
            </a:pPr>
            <a:r>
              <a:rPr lang="en-US" sz="7532" b="1" dirty="0">
                <a:solidFill>
                  <a:srgbClr val="2A5C5C"/>
                </a:solidFill>
                <a:latin typeface="Canva Sans Bold"/>
                <a:ea typeface="Canva Sans Bold"/>
                <a:cs typeface="Canva Sans Bold"/>
                <a:sym typeface="Canva Sans Bold"/>
              </a:rPr>
              <a:t>Executive Director</a:t>
            </a:r>
          </a:p>
          <a:p>
            <a:pPr algn="ctr">
              <a:lnSpc>
                <a:spcPts val="10545"/>
              </a:lnSpc>
            </a:pPr>
            <a:r>
              <a:rPr lang="en-US" sz="7532" b="1" dirty="0">
                <a:solidFill>
                  <a:srgbClr val="2A5C5C"/>
                </a:solidFill>
                <a:latin typeface="Canva Sans Bold"/>
                <a:ea typeface="Canva Sans Bold"/>
                <a:cs typeface="Canva Sans Bold"/>
                <a:sym typeface="Canva Sans Bold"/>
              </a:rPr>
              <a:t>rob.vanater@pcswa.org</a:t>
            </a:r>
          </a:p>
          <a:p>
            <a:pPr algn="ctr">
              <a:lnSpc>
                <a:spcPts val="10545"/>
              </a:lnSpc>
            </a:pPr>
            <a:r>
              <a:rPr lang="en-US" sz="7532" b="1" dirty="0">
                <a:solidFill>
                  <a:srgbClr val="2A5C5C"/>
                </a:solidFill>
                <a:latin typeface="Canva Sans Bold"/>
                <a:ea typeface="Canva Sans Bold"/>
                <a:cs typeface="Canva Sans Bold"/>
                <a:sym typeface="Canva Sans Bold"/>
              </a:rPr>
              <a:t>681-235-3276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7F8"/>
        </a:solidFill>
        <a:effectLst/>
      </p:bgPr>
    </p:bg>
    <p:spTree>
      <p:nvGrpSpPr>
        <p:cNvPr id="1" name=""/>
        <p:cNvGrpSpPr/>
        <p:nvPr/>
      </p:nvGrpSpPr>
      <p:grpSpPr>
        <a:xfrm>
          <a:off x="0" y="0"/>
          <a:ext cx="0" cy="0"/>
          <a:chOff x="0" y="0"/>
          <a:chExt cx="0" cy="0"/>
        </a:xfrm>
      </p:grpSpPr>
      <p:grpSp>
        <p:nvGrpSpPr>
          <p:cNvPr id="2" name="Group 2"/>
          <p:cNvGrpSpPr/>
          <p:nvPr/>
        </p:nvGrpSpPr>
        <p:grpSpPr>
          <a:xfrm>
            <a:off x="5361319" y="-295043"/>
            <a:ext cx="13499553" cy="10700996"/>
            <a:chOff x="0" y="0"/>
            <a:chExt cx="2091434" cy="1657864"/>
          </a:xfrm>
        </p:grpSpPr>
        <p:sp>
          <p:nvSpPr>
            <p:cNvPr id="3" name="Freeform 3"/>
            <p:cNvSpPr/>
            <p:nvPr/>
          </p:nvSpPr>
          <p:spPr>
            <a:xfrm>
              <a:off x="0" y="0"/>
              <a:ext cx="2091434" cy="1657864"/>
            </a:xfrm>
            <a:custGeom>
              <a:avLst/>
              <a:gdLst/>
              <a:ahLst/>
              <a:cxnLst/>
              <a:rect l="l" t="t" r="r" b="b"/>
              <a:pathLst>
                <a:path w="2091434" h="1657864">
                  <a:moveTo>
                    <a:pt x="0" y="0"/>
                  </a:moveTo>
                  <a:lnTo>
                    <a:pt x="2091434" y="0"/>
                  </a:lnTo>
                  <a:lnTo>
                    <a:pt x="2091434" y="1657864"/>
                  </a:lnTo>
                  <a:lnTo>
                    <a:pt x="0" y="1657864"/>
                  </a:lnTo>
                  <a:close/>
                </a:path>
              </a:pathLst>
            </a:custGeom>
            <a:blipFill>
              <a:blip r:embed="rId3">
                <a:alphaModFix amt="38000"/>
              </a:blip>
              <a:stretch>
                <a:fillRect l="-5820"/>
              </a:stretch>
            </a:blipFill>
          </p:spPr>
          <p:txBody>
            <a:bodyPr/>
            <a:lstStyle/>
            <a:p>
              <a:endParaRPr lang="en-US"/>
            </a:p>
          </p:txBody>
        </p:sp>
      </p:grpSp>
      <p:grpSp>
        <p:nvGrpSpPr>
          <p:cNvPr id="4" name="Group 4"/>
          <p:cNvGrpSpPr/>
          <p:nvPr/>
        </p:nvGrpSpPr>
        <p:grpSpPr>
          <a:xfrm>
            <a:off x="-9709685" y="-413996"/>
            <a:ext cx="15185304" cy="10859571"/>
            <a:chOff x="0" y="0"/>
            <a:chExt cx="3999422" cy="2860134"/>
          </a:xfrm>
        </p:grpSpPr>
        <p:sp>
          <p:nvSpPr>
            <p:cNvPr id="5" name="Freeform 5"/>
            <p:cNvSpPr/>
            <p:nvPr/>
          </p:nvSpPr>
          <p:spPr>
            <a:xfrm>
              <a:off x="0" y="0"/>
              <a:ext cx="3999421" cy="2860134"/>
            </a:xfrm>
            <a:custGeom>
              <a:avLst/>
              <a:gdLst/>
              <a:ahLst/>
              <a:cxnLst/>
              <a:rect l="l" t="t" r="r" b="b"/>
              <a:pathLst>
                <a:path w="3999421" h="2860134">
                  <a:moveTo>
                    <a:pt x="0" y="0"/>
                  </a:moveTo>
                  <a:lnTo>
                    <a:pt x="3999421" y="0"/>
                  </a:lnTo>
                  <a:lnTo>
                    <a:pt x="3999421" y="2860134"/>
                  </a:lnTo>
                  <a:lnTo>
                    <a:pt x="0" y="2860134"/>
                  </a:lnTo>
                  <a:close/>
                </a:path>
              </a:pathLst>
            </a:custGeom>
            <a:solidFill>
              <a:srgbClr val="2A5C5C"/>
            </a:solidFill>
          </p:spPr>
          <p:txBody>
            <a:bodyPr/>
            <a:lstStyle/>
            <a:p>
              <a:endParaRPr lang="en-US"/>
            </a:p>
          </p:txBody>
        </p:sp>
        <p:sp>
          <p:nvSpPr>
            <p:cNvPr id="6" name="TextBox 6"/>
            <p:cNvSpPr txBox="1"/>
            <p:nvPr/>
          </p:nvSpPr>
          <p:spPr>
            <a:xfrm>
              <a:off x="0" y="-57150"/>
              <a:ext cx="3999422" cy="2917284"/>
            </a:xfrm>
            <a:prstGeom prst="rect">
              <a:avLst/>
            </a:prstGeom>
          </p:spPr>
          <p:txBody>
            <a:bodyPr lIns="50800" tIns="50800" rIns="50800" bIns="50800" rtlCol="0" anchor="ctr"/>
            <a:lstStyle/>
            <a:p>
              <a:pPr algn="ctr">
                <a:lnSpc>
                  <a:spcPts val="2148"/>
                </a:lnSpc>
              </a:pPr>
              <a:endParaRPr/>
            </a:p>
          </p:txBody>
        </p:sp>
      </p:grpSp>
      <p:sp>
        <p:nvSpPr>
          <p:cNvPr id="7" name="Freeform 7"/>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54367" y="3519254"/>
            <a:ext cx="4406476" cy="4235725"/>
          </a:xfrm>
          <a:custGeom>
            <a:avLst/>
            <a:gdLst/>
            <a:ahLst/>
            <a:cxnLst/>
            <a:rect l="l" t="t" r="r" b="b"/>
            <a:pathLst>
              <a:path w="4406476" h="4235725">
                <a:moveTo>
                  <a:pt x="0" y="0"/>
                </a:moveTo>
                <a:lnTo>
                  <a:pt x="4406477" y="0"/>
                </a:lnTo>
                <a:lnTo>
                  <a:pt x="4406477" y="4235726"/>
                </a:lnTo>
                <a:lnTo>
                  <a:pt x="0" y="4235726"/>
                </a:lnTo>
                <a:lnTo>
                  <a:pt x="0" y="0"/>
                </a:lnTo>
                <a:close/>
              </a:path>
            </a:pathLst>
          </a:custGeom>
          <a:blipFill>
            <a:blip r:embed="rId6">
              <a:alphaModFix amt="10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11584" y="234120"/>
            <a:ext cx="2975449" cy="2975449"/>
          </a:xfrm>
          <a:custGeom>
            <a:avLst/>
            <a:gdLst/>
            <a:ahLst/>
            <a:cxnLst/>
            <a:rect l="l" t="t" r="r" b="b"/>
            <a:pathLst>
              <a:path w="2975449" h="2975449">
                <a:moveTo>
                  <a:pt x="0" y="0"/>
                </a:moveTo>
                <a:lnTo>
                  <a:pt x="2975449" y="0"/>
                </a:lnTo>
                <a:lnTo>
                  <a:pt x="2975449" y="2975448"/>
                </a:lnTo>
                <a:lnTo>
                  <a:pt x="0" y="2975448"/>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5475619" y="5570638"/>
            <a:ext cx="8222706" cy="2936816"/>
          </a:xfrm>
          <a:prstGeom prst="rect">
            <a:avLst/>
          </a:prstGeom>
        </p:spPr>
        <p:txBody>
          <a:bodyPr lIns="0" tIns="0" rIns="0" bIns="0" rtlCol="0" anchor="t">
            <a:spAutoFit/>
          </a:bodyPr>
          <a:lstStyle/>
          <a:p>
            <a:pPr marL="676728" lvl="1" indent="-338364" algn="l">
              <a:lnSpc>
                <a:spcPts val="5986"/>
              </a:lnSpc>
              <a:buFont typeface="Arial"/>
              <a:buChar char="•"/>
            </a:pPr>
            <a:r>
              <a:rPr lang="en-US" sz="3134" b="1">
                <a:solidFill>
                  <a:srgbClr val="000000"/>
                </a:solidFill>
                <a:latin typeface="Garet Bold"/>
                <a:ea typeface="Garet Bold"/>
                <a:cs typeface="Garet Bold"/>
                <a:sym typeface="Garet Bold"/>
              </a:rPr>
              <a:t>Limited operational funding</a:t>
            </a:r>
          </a:p>
          <a:p>
            <a:pPr marL="676728" lvl="1" indent="-338364" algn="l">
              <a:lnSpc>
                <a:spcPts val="5986"/>
              </a:lnSpc>
              <a:buFont typeface="Arial"/>
              <a:buChar char="•"/>
            </a:pPr>
            <a:r>
              <a:rPr lang="en-US" sz="3134" b="1">
                <a:solidFill>
                  <a:srgbClr val="000000"/>
                </a:solidFill>
                <a:latin typeface="Garet Bold"/>
                <a:ea typeface="Garet Bold"/>
                <a:cs typeface="Garet Bold"/>
                <a:sym typeface="Garet Bold"/>
              </a:rPr>
              <a:t>Growing community expectations</a:t>
            </a:r>
          </a:p>
          <a:p>
            <a:pPr marL="676728" lvl="1" indent="-338364" algn="l">
              <a:lnSpc>
                <a:spcPts val="5986"/>
              </a:lnSpc>
              <a:buFont typeface="Arial"/>
              <a:buChar char="•"/>
            </a:pPr>
            <a:r>
              <a:rPr lang="en-US" sz="3134" b="1">
                <a:solidFill>
                  <a:srgbClr val="000000"/>
                </a:solidFill>
                <a:latin typeface="Garet Bold"/>
                <a:ea typeface="Garet Bold"/>
                <a:cs typeface="Garet Bold"/>
                <a:sym typeface="Garet Bold"/>
              </a:rPr>
              <a:t>Need for recycling infrastructure</a:t>
            </a:r>
          </a:p>
          <a:p>
            <a:pPr marL="676728" lvl="1" indent="-338364" algn="l">
              <a:lnSpc>
                <a:spcPts val="5986"/>
              </a:lnSpc>
              <a:buFont typeface="Arial"/>
              <a:buChar char="•"/>
            </a:pPr>
            <a:r>
              <a:rPr lang="en-US" sz="3134" b="1">
                <a:solidFill>
                  <a:srgbClr val="000000"/>
                </a:solidFill>
                <a:latin typeface="Garet Bold"/>
                <a:ea typeface="Garet Bold"/>
                <a:cs typeface="Garet Bold"/>
                <a:sym typeface="Garet Bold"/>
              </a:rPr>
              <a:t>Staffing Limitations </a:t>
            </a:r>
          </a:p>
        </p:txBody>
      </p:sp>
      <p:sp>
        <p:nvSpPr>
          <p:cNvPr id="11" name="TextBox 11"/>
          <p:cNvSpPr txBox="1"/>
          <p:nvPr/>
        </p:nvSpPr>
        <p:spPr>
          <a:xfrm rot="-5400000">
            <a:off x="-227627" y="4712163"/>
            <a:ext cx="10463090" cy="686584"/>
          </a:xfrm>
          <a:prstGeom prst="rect">
            <a:avLst/>
          </a:prstGeom>
        </p:spPr>
        <p:txBody>
          <a:bodyPr lIns="0" tIns="0" rIns="0" bIns="0" rtlCol="0" anchor="t">
            <a:spAutoFit/>
          </a:bodyPr>
          <a:lstStyle/>
          <a:p>
            <a:pPr algn="ctr">
              <a:lnSpc>
                <a:spcPts val="5008"/>
              </a:lnSpc>
            </a:pPr>
            <a:r>
              <a:rPr lang="en-US" sz="4173">
                <a:solidFill>
                  <a:srgbClr val="DEAF40"/>
                </a:solidFill>
                <a:latin typeface="Horizon"/>
                <a:ea typeface="Horizon"/>
                <a:cs typeface="Horizon"/>
                <a:sym typeface="Horizon"/>
              </a:rPr>
              <a:t>COMMON CHALLENGES</a:t>
            </a:r>
          </a:p>
        </p:txBody>
      </p:sp>
      <p:sp>
        <p:nvSpPr>
          <p:cNvPr id="12" name="TextBox 12"/>
          <p:cNvSpPr txBox="1"/>
          <p:nvPr/>
        </p:nvSpPr>
        <p:spPr>
          <a:xfrm>
            <a:off x="5822462" y="5161797"/>
            <a:ext cx="6080674" cy="475320"/>
          </a:xfrm>
          <a:prstGeom prst="rect">
            <a:avLst/>
          </a:prstGeom>
        </p:spPr>
        <p:txBody>
          <a:bodyPr lIns="0" tIns="0" rIns="0" bIns="0" rtlCol="0" anchor="t">
            <a:spAutoFit/>
          </a:bodyPr>
          <a:lstStyle/>
          <a:p>
            <a:pPr algn="l">
              <a:lnSpc>
                <a:spcPts val="3479"/>
              </a:lnSpc>
            </a:pPr>
            <a:r>
              <a:rPr lang="en-US" sz="2899">
                <a:solidFill>
                  <a:srgbClr val="FF751F"/>
                </a:solidFill>
                <a:latin typeface="Horizon"/>
                <a:ea typeface="Horizon"/>
                <a:cs typeface="Horizon"/>
                <a:sym typeface="Horizon"/>
              </a:rPr>
              <a:t>THINGS WE ALL FACE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5C5C"/>
        </a:solidFill>
        <a:effectLst/>
      </p:bgPr>
    </p:bg>
    <p:spTree>
      <p:nvGrpSpPr>
        <p:cNvPr id="1" name=""/>
        <p:cNvGrpSpPr/>
        <p:nvPr/>
      </p:nvGrpSpPr>
      <p:grpSpPr>
        <a:xfrm>
          <a:off x="0" y="0"/>
          <a:ext cx="0" cy="0"/>
          <a:chOff x="0" y="0"/>
          <a:chExt cx="0" cy="0"/>
        </a:xfrm>
      </p:grpSpPr>
      <p:grpSp>
        <p:nvGrpSpPr>
          <p:cNvPr id="2" name="Group 2"/>
          <p:cNvGrpSpPr/>
          <p:nvPr/>
        </p:nvGrpSpPr>
        <p:grpSpPr>
          <a:xfrm>
            <a:off x="7725394" y="0"/>
            <a:ext cx="15840803" cy="4351412"/>
            <a:chOff x="0" y="0"/>
            <a:chExt cx="4172063" cy="1146051"/>
          </a:xfrm>
        </p:grpSpPr>
        <p:sp>
          <p:nvSpPr>
            <p:cNvPr id="3" name="Freeform 3"/>
            <p:cNvSpPr/>
            <p:nvPr/>
          </p:nvSpPr>
          <p:spPr>
            <a:xfrm>
              <a:off x="0" y="0"/>
              <a:ext cx="4172064" cy="1146051"/>
            </a:xfrm>
            <a:custGeom>
              <a:avLst/>
              <a:gdLst/>
              <a:ahLst/>
              <a:cxnLst/>
              <a:rect l="l" t="t" r="r" b="b"/>
              <a:pathLst>
                <a:path w="4172064" h="1146051">
                  <a:moveTo>
                    <a:pt x="0" y="0"/>
                  </a:moveTo>
                  <a:lnTo>
                    <a:pt x="4172064" y="0"/>
                  </a:lnTo>
                  <a:lnTo>
                    <a:pt x="4172064" y="1146051"/>
                  </a:lnTo>
                  <a:lnTo>
                    <a:pt x="0" y="1146051"/>
                  </a:lnTo>
                  <a:close/>
                </a:path>
              </a:pathLst>
            </a:custGeom>
            <a:solidFill>
              <a:srgbClr val="DE6B40"/>
            </a:solidFill>
          </p:spPr>
          <p:txBody>
            <a:bodyPr/>
            <a:lstStyle/>
            <a:p>
              <a:endParaRPr lang="en-US"/>
            </a:p>
          </p:txBody>
        </p:sp>
        <p:sp>
          <p:nvSpPr>
            <p:cNvPr id="4" name="TextBox 4"/>
            <p:cNvSpPr txBox="1"/>
            <p:nvPr/>
          </p:nvSpPr>
          <p:spPr>
            <a:xfrm>
              <a:off x="0" y="-57150"/>
              <a:ext cx="4172063" cy="1203201"/>
            </a:xfrm>
            <a:prstGeom prst="rect">
              <a:avLst/>
            </a:prstGeom>
          </p:spPr>
          <p:txBody>
            <a:bodyPr lIns="50800" tIns="50800" rIns="50800" bIns="50800" rtlCol="0" anchor="ctr"/>
            <a:lstStyle/>
            <a:p>
              <a:pPr algn="ctr">
                <a:lnSpc>
                  <a:spcPts val="2148"/>
                </a:lnSpc>
              </a:pPr>
              <a:endParaRPr/>
            </a:p>
          </p:txBody>
        </p:sp>
      </p:grpSp>
      <p:grpSp>
        <p:nvGrpSpPr>
          <p:cNvPr id="5" name="Group 5"/>
          <p:cNvGrpSpPr/>
          <p:nvPr/>
        </p:nvGrpSpPr>
        <p:grpSpPr>
          <a:xfrm>
            <a:off x="7725394" y="4351412"/>
            <a:ext cx="15840803" cy="6583510"/>
            <a:chOff x="0" y="0"/>
            <a:chExt cx="4172063" cy="1733929"/>
          </a:xfrm>
        </p:grpSpPr>
        <p:sp>
          <p:nvSpPr>
            <p:cNvPr id="6" name="Freeform 6"/>
            <p:cNvSpPr/>
            <p:nvPr/>
          </p:nvSpPr>
          <p:spPr>
            <a:xfrm>
              <a:off x="0" y="0"/>
              <a:ext cx="4172064" cy="1733928"/>
            </a:xfrm>
            <a:custGeom>
              <a:avLst/>
              <a:gdLst/>
              <a:ahLst/>
              <a:cxnLst/>
              <a:rect l="l" t="t" r="r" b="b"/>
              <a:pathLst>
                <a:path w="4172064" h="1733928">
                  <a:moveTo>
                    <a:pt x="0" y="0"/>
                  </a:moveTo>
                  <a:lnTo>
                    <a:pt x="4172064" y="0"/>
                  </a:lnTo>
                  <a:lnTo>
                    <a:pt x="4172064" y="1733928"/>
                  </a:lnTo>
                  <a:lnTo>
                    <a:pt x="0" y="1733928"/>
                  </a:lnTo>
                  <a:close/>
                </a:path>
              </a:pathLst>
            </a:custGeom>
            <a:solidFill>
              <a:srgbClr val="F6F7F8"/>
            </a:solidFill>
          </p:spPr>
          <p:txBody>
            <a:bodyPr/>
            <a:lstStyle/>
            <a:p>
              <a:endParaRPr lang="en-US"/>
            </a:p>
          </p:txBody>
        </p:sp>
        <p:sp>
          <p:nvSpPr>
            <p:cNvPr id="7" name="TextBox 7"/>
            <p:cNvSpPr txBox="1"/>
            <p:nvPr/>
          </p:nvSpPr>
          <p:spPr>
            <a:xfrm>
              <a:off x="0" y="-57150"/>
              <a:ext cx="4172063" cy="1791079"/>
            </a:xfrm>
            <a:prstGeom prst="rect">
              <a:avLst/>
            </a:prstGeom>
          </p:spPr>
          <p:txBody>
            <a:bodyPr lIns="50800" tIns="50800" rIns="50800" bIns="50800" rtlCol="0" anchor="ctr"/>
            <a:lstStyle/>
            <a:p>
              <a:pPr algn="ctr">
                <a:lnSpc>
                  <a:spcPts val="2148"/>
                </a:lnSpc>
              </a:pPr>
              <a:endParaRPr/>
            </a:p>
          </p:txBody>
        </p:sp>
      </p:grpSp>
      <p:sp>
        <p:nvSpPr>
          <p:cNvPr id="8" name="Freeform 8"/>
          <p:cNvSpPr/>
          <p:nvPr/>
        </p:nvSpPr>
        <p:spPr>
          <a:xfrm>
            <a:off x="5660833" y="382294"/>
            <a:ext cx="4129122" cy="3969118"/>
          </a:xfrm>
          <a:custGeom>
            <a:avLst/>
            <a:gdLst/>
            <a:ahLst/>
            <a:cxnLst/>
            <a:rect l="l" t="t" r="r" b="b"/>
            <a:pathLst>
              <a:path w="4129122" h="3969118">
                <a:moveTo>
                  <a:pt x="0" y="0"/>
                </a:moveTo>
                <a:lnTo>
                  <a:pt x="4129122" y="0"/>
                </a:lnTo>
                <a:lnTo>
                  <a:pt x="4129122" y="3969118"/>
                </a:lnTo>
                <a:lnTo>
                  <a:pt x="0" y="3969118"/>
                </a:lnTo>
                <a:lnTo>
                  <a:pt x="0" y="0"/>
                </a:lnTo>
                <a:close/>
              </a:path>
            </a:pathLst>
          </a:custGeom>
          <a:blipFill>
            <a:blip r:embed="rId3">
              <a:alphaModFix amt="10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a:grpSpLocks noChangeAspect="1"/>
          </p:cNvGrpSpPr>
          <p:nvPr/>
        </p:nvGrpSpPr>
        <p:grpSpPr>
          <a:xfrm>
            <a:off x="271171" y="1787889"/>
            <a:ext cx="8239621" cy="8239621"/>
            <a:chOff x="0" y="0"/>
            <a:chExt cx="14840029" cy="14840029"/>
          </a:xfrm>
        </p:grpSpPr>
        <p:sp>
          <p:nvSpPr>
            <p:cNvPr id="11" name="Freeform 11"/>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2" name="Freeform 12"/>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3" name="Freeform 13"/>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7"/>
              <a:stretch>
                <a:fillRect l="-16369" r="-16369"/>
              </a:stretch>
            </a:blipFill>
          </p:spPr>
          <p:txBody>
            <a:bodyPr/>
            <a:lstStyle/>
            <a:p>
              <a:endParaRPr lang="en-US"/>
            </a:p>
          </p:txBody>
        </p:sp>
      </p:grpSp>
      <p:sp>
        <p:nvSpPr>
          <p:cNvPr id="14" name="Freeform 14"/>
          <p:cNvSpPr/>
          <p:nvPr/>
        </p:nvSpPr>
        <p:spPr>
          <a:xfrm>
            <a:off x="271171" y="382294"/>
            <a:ext cx="3872559" cy="1405596"/>
          </a:xfrm>
          <a:custGeom>
            <a:avLst/>
            <a:gdLst/>
            <a:ahLst/>
            <a:cxnLst/>
            <a:rect l="l" t="t" r="r" b="b"/>
            <a:pathLst>
              <a:path w="3872559" h="1405596">
                <a:moveTo>
                  <a:pt x="0" y="0"/>
                </a:moveTo>
                <a:lnTo>
                  <a:pt x="3872559" y="0"/>
                </a:lnTo>
                <a:lnTo>
                  <a:pt x="3872559" y="1405595"/>
                </a:lnTo>
                <a:lnTo>
                  <a:pt x="0" y="1405595"/>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8236957" y="3273765"/>
            <a:ext cx="7055805" cy="782372"/>
          </a:xfrm>
          <a:prstGeom prst="rect">
            <a:avLst/>
          </a:prstGeom>
        </p:spPr>
        <p:txBody>
          <a:bodyPr lIns="0" tIns="0" rIns="0" bIns="0" rtlCol="0" anchor="t">
            <a:spAutoFit/>
          </a:bodyPr>
          <a:lstStyle/>
          <a:p>
            <a:pPr algn="l">
              <a:lnSpc>
                <a:spcPts val="5770"/>
              </a:lnSpc>
            </a:pPr>
            <a:r>
              <a:rPr lang="en-US" sz="4808">
                <a:solidFill>
                  <a:srgbClr val="2A5C5C"/>
                </a:solidFill>
                <a:latin typeface="Horizon"/>
                <a:ea typeface="Horizon"/>
                <a:cs typeface="Horizon"/>
                <a:sym typeface="Horizon"/>
              </a:rPr>
              <a:t>OUR SOLUTION: </a:t>
            </a:r>
          </a:p>
        </p:txBody>
      </p:sp>
      <p:sp>
        <p:nvSpPr>
          <p:cNvPr id="16" name="TextBox 16"/>
          <p:cNvSpPr txBox="1"/>
          <p:nvPr/>
        </p:nvSpPr>
        <p:spPr>
          <a:xfrm>
            <a:off x="8435387" y="5831500"/>
            <a:ext cx="9026941" cy="3776410"/>
          </a:xfrm>
          <a:prstGeom prst="rect">
            <a:avLst/>
          </a:prstGeom>
        </p:spPr>
        <p:txBody>
          <a:bodyPr lIns="0" tIns="0" rIns="0" bIns="0" rtlCol="0" anchor="t">
            <a:spAutoFit/>
          </a:bodyPr>
          <a:lstStyle/>
          <a:p>
            <a:pPr marL="933211" lvl="1" indent="-466606" algn="l">
              <a:lnSpc>
                <a:spcPts val="6051"/>
              </a:lnSpc>
              <a:buFont typeface="Arial"/>
              <a:buChar char="•"/>
            </a:pPr>
            <a:r>
              <a:rPr lang="en-US" sz="4322">
                <a:solidFill>
                  <a:srgbClr val="2A5C5C"/>
                </a:solidFill>
                <a:latin typeface="Garet"/>
                <a:ea typeface="Garet"/>
                <a:cs typeface="Garet"/>
                <a:sym typeface="Garet"/>
              </a:rPr>
              <a:t>Municipal partnerships </a:t>
            </a:r>
          </a:p>
          <a:p>
            <a:pPr marL="933211" lvl="1" indent="-466606" algn="l">
              <a:lnSpc>
                <a:spcPts val="6051"/>
              </a:lnSpc>
              <a:buFont typeface="Arial"/>
              <a:buChar char="•"/>
            </a:pPr>
            <a:r>
              <a:rPr lang="en-US" sz="4322">
                <a:solidFill>
                  <a:srgbClr val="2A5C5C"/>
                </a:solidFill>
                <a:latin typeface="Garet"/>
                <a:ea typeface="Garet"/>
                <a:cs typeface="Garet"/>
                <a:sym typeface="Garet"/>
              </a:rPr>
              <a:t>County support</a:t>
            </a:r>
          </a:p>
          <a:p>
            <a:pPr marL="933211" lvl="1" indent="-466606" algn="l">
              <a:lnSpc>
                <a:spcPts val="6051"/>
              </a:lnSpc>
              <a:buFont typeface="Arial"/>
              <a:buChar char="•"/>
            </a:pPr>
            <a:r>
              <a:rPr lang="en-US" sz="4322">
                <a:solidFill>
                  <a:srgbClr val="2A5C5C"/>
                </a:solidFill>
                <a:latin typeface="Garet"/>
                <a:ea typeface="Garet"/>
                <a:cs typeface="Garet"/>
                <a:sym typeface="Garet"/>
              </a:rPr>
              <a:t>Local business engagement  </a:t>
            </a:r>
          </a:p>
          <a:p>
            <a:pPr marL="933211" lvl="1" indent="-466606" algn="l">
              <a:lnSpc>
                <a:spcPts val="6051"/>
              </a:lnSpc>
              <a:spcBef>
                <a:spcPct val="0"/>
              </a:spcBef>
              <a:buFont typeface="Arial"/>
              <a:buChar char="•"/>
            </a:pPr>
            <a:r>
              <a:rPr lang="en-US" sz="4322">
                <a:solidFill>
                  <a:srgbClr val="2A5C5C"/>
                </a:solidFill>
                <a:latin typeface="Garet"/>
                <a:ea typeface="Garet"/>
                <a:cs typeface="Garet"/>
                <a:sym typeface="Garet"/>
              </a:rPr>
              <a:t>Volunteer and community groups</a:t>
            </a:r>
          </a:p>
        </p:txBody>
      </p:sp>
      <p:sp>
        <p:nvSpPr>
          <p:cNvPr id="17" name="TextBox 17"/>
          <p:cNvSpPr txBox="1"/>
          <p:nvPr/>
        </p:nvSpPr>
        <p:spPr>
          <a:xfrm>
            <a:off x="8670806" y="4761105"/>
            <a:ext cx="8890957" cy="660701"/>
          </a:xfrm>
          <a:prstGeom prst="rect">
            <a:avLst/>
          </a:prstGeom>
        </p:spPr>
        <p:txBody>
          <a:bodyPr lIns="0" tIns="0" rIns="0" bIns="0" rtlCol="0" anchor="t">
            <a:spAutoFit/>
          </a:bodyPr>
          <a:lstStyle/>
          <a:p>
            <a:pPr algn="just">
              <a:lnSpc>
                <a:spcPts val="5432"/>
              </a:lnSpc>
              <a:spcBef>
                <a:spcPct val="0"/>
              </a:spcBef>
            </a:pPr>
            <a:r>
              <a:rPr lang="en-US" sz="3880" b="1">
                <a:solidFill>
                  <a:srgbClr val="47AD9F"/>
                </a:solidFill>
                <a:latin typeface="Garet Bold"/>
                <a:ea typeface="Garet Bold"/>
                <a:cs typeface="Garet Bold"/>
                <a:sym typeface="Garet Bold"/>
              </a:rPr>
              <a:t>Partnership-Based Operations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AF40"/>
        </a:solidFill>
        <a:effectLst/>
      </p:bgPr>
    </p:bg>
    <p:spTree>
      <p:nvGrpSpPr>
        <p:cNvPr id="1" name=""/>
        <p:cNvGrpSpPr/>
        <p:nvPr/>
      </p:nvGrpSpPr>
      <p:grpSpPr>
        <a:xfrm>
          <a:off x="0" y="0"/>
          <a:ext cx="0" cy="0"/>
          <a:chOff x="0" y="0"/>
          <a:chExt cx="0" cy="0"/>
        </a:xfrm>
      </p:grpSpPr>
      <p:grpSp>
        <p:nvGrpSpPr>
          <p:cNvPr id="2" name="Group 2"/>
          <p:cNvGrpSpPr/>
          <p:nvPr/>
        </p:nvGrpSpPr>
        <p:grpSpPr>
          <a:xfrm>
            <a:off x="-303118" y="3483914"/>
            <a:ext cx="18894237" cy="4383722"/>
            <a:chOff x="0" y="0"/>
            <a:chExt cx="2927212" cy="679153"/>
          </a:xfrm>
        </p:grpSpPr>
        <p:sp>
          <p:nvSpPr>
            <p:cNvPr id="3" name="Freeform 3"/>
            <p:cNvSpPr/>
            <p:nvPr/>
          </p:nvSpPr>
          <p:spPr>
            <a:xfrm>
              <a:off x="0" y="0"/>
              <a:ext cx="2927212" cy="679153"/>
            </a:xfrm>
            <a:custGeom>
              <a:avLst/>
              <a:gdLst/>
              <a:ahLst/>
              <a:cxnLst/>
              <a:rect l="l" t="t" r="r" b="b"/>
              <a:pathLst>
                <a:path w="2927212" h="679153">
                  <a:moveTo>
                    <a:pt x="0" y="0"/>
                  </a:moveTo>
                  <a:lnTo>
                    <a:pt x="2927212" y="0"/>
                  </a:lnTo>
                  <a:lnTo>
                    <a:pt x="2927212" y="679153"/>
                  </a:lnTo>
                  <a:lnTo>
                    <a:pt x="0" y="679153"/>
                  </a:lnTo>
                  <a:close/>
                </a:path>
              </a:pathLst>
            </a:custGeom>
            <a:blipFill>
              <a:blip r:embed="rId3"/>
              <a:stretch>
                <a:fillRect l="-16639" t="-191393" b="-85651"/>
              </a:stretch>
            </a:blipFill>
          </p:spPr>
          <p:txBody>
            <a:bodyPr/>
            <a:lstStyle/>
            <a:p>
              <a:endParaRPr lang="en-US"/>
            </a:p>
          </p:txBody>
        </p:sp>
      </p:grpSp>
      <p:grpSp>
        <p:nvGrpSpPr>
          <p:cNvPr id="4" name="Group 4"/>
          <p:cNvGrpSpPr/>
          <p:nvPr/>
        </p:nvGrpSpPr>
        <p:grpSpPr>
          <a:xfrm>
            <a:off x="0" y="7867635"/>
            <a:ext cx="18433600" cy="3148181"/>
            <a:chOff x="0" y="0"/>
            <a:chExt cx="6149573" cy="1050254"/>
          </a:xfrm>
        </p:grpSpPr>
        <p:sp>
          <p:nvSpPr>
            <p:cNvPr id="5" name="Freeform 5"/>
            <p:cNvSpPr/>
            <p:nvPr/>
          </p:nvSpPr>
          <p:spPr>
            <a:xfrm>
              <a:off x="0" y="0"/>
              <a:ext cx="6149573" cy="1050254"/>
            </a:xfrm>
            <a:custGeom>
              <a:avLst/>
              <a:gdLst/>
              <a:ahLst/>
              <a:cxnLst/>
              <a:rect l="l" t="t" r="r" b="b"/>
              <a:pathLst>
                <a:path w="6149573" h="1050254">
                  <a:moveTo>
                    <a:pt x="0" y="0"/>
                  </a:moveTo>
                  <a:lnTo>
                    <a:pt x="6149573" y="0"/>
                  </a:lnTo>
                  <a:lnTo>
                    <a:pt x="6149573" y="1050254"/>
                  </a:lnTo>
                  <a:lnTo>
                    <a:pt x="0" y="1050254"/>
                  </a:lnTo>
                  <a:close/>
                </a:path>
              </a:pathLst>
            </a:custGeom>
            <a:solidFill>
              <a:srgbClr val="538B8B"/>
            </a:solidFill>
          </p:spPr>
          <p:txBody>
            <a:bodyPr/>
            <a:lstStyle/>
            <a:p>
              <a:endParaRPr lang="en-US"/>
            </a:p>
          </p:txBody>
        </p:sp>
        <p:sp>
          <p:nvSpPr>
            <p:cNvPr id="6" name="TextBox 6"/>
            <p:cNvSpPr txBox="1"/>
            <p:nvPr/>
          </p:nvSpPr>
          <p:spPr>
            <a:xfrm>
              <a:off x="0" y="-57150"/>
              <a:ext cx="6149573" cy="1107404"/>
            </a:xfrm>
            <a:prstGeom prst="rect">
              <a:avLst/>
            </a:prstGeom>
          </p:spPr>
          <p:txBody>
            <a:bodyPr lIns="50800" tIns="50800" rIns="50800" bIns="50800" rtlCol="0" anchor="ctr"/>
            <a:lstStyle/>
            <a:p>
              <a:pPr algn="ctr">
                <a:lnSpc>
                  <a:spcPts val="2148"/>
                </a:lnSpc>
              </a:pPr>
              <a:endParaRPr/>
            </a:p>
          </p:txBody>
        </p:sp>
      </p:grpSp>
      <p:grpSp>
        <p:nvGrpSpPr>
          <p:cNvPr id="7" name="Group 7"/>
          <p:cNvGrpSpPr/>
          <p:nvPr/>
        </p:nvGrpSpPr>
        <p:grpSpPr>
          <a:xfrm>
            <a:off x="3737579" y="4217604"/>
            <a:ext cx="10915204" cy="4688320"/>
            <a:chOff x="0" y="0"/>
            <a:chExt cx="2874786" cy="1234784"/>
          </a:xfrm>
        </p:grpSpPr>
        <p:sp>
          <p:nvSpPr>
            <p:cNvPr id="8" name="Freeform 8"/>
            <p:cNvSpPr/>
            <p:nvPr/>
          </p:nvSpPr>
          <p:spPr>
            <a:xfrm>
              <a:off x="0" y="0"/>
              <a:ext cx="2874786" cy="1234784"/>
            </a:xfrm>
            <a:custGeom>
              <a:avLst/>
              <a:gdLst/>
              <a:ahLst/>
              <a:cxnLst/>
              <a:rect l="l" t="t" r="r" b="b"/>
              <a:pathLst>
                <a:path w="2874786" h="1234784">
                  <a:moveTo>
                    <a:pt x="0" y="0"/>
                  </a:moveTo>
                  <a:lnTo>
                    <a:pt x="2874786" y="0"/>
                  </a:lnTo>
                  <a:lnTo>
                    <a:pt x="2874786" y="1234784"/>
                  </a:lnTo>
                  <a:lnTo>
                    <a:pt x="0" y="1234784"/>
                  </a:lnTo>
                  <a:close/>
                </a:path>
              </a:pathLst>
            </a:custGeom>
            <a:solidFill>
              <a:srgbClr val="F2F1EB">
                <a:alpha val="84706"/>
              </a:srgbClr>
            </a:solidFill>
          </p:spPr>
          <p:txBody>
            <a:bodyPr/>
            <a:lstStyle/>
            <a:p>
              <a:endParaRPr lang="en-US"/>
            </a:p>
          </p:txBody>
        </p:sp>
        <p:sp>
          <p:nvSpPr>
            <p:cNvPr id="9" name="TextBox 9"/>
            <p:cNvSpPr txBox="1"/>
            <p:nvPr/>
          </p:nvSpPr>
          <p:spPr>
            <a:xfrm>
              <a:off x="0" y="-57150"/>
              <a:ext cx="2874786" cy="1291934"/>
            </a:xfrm>
            <a:prstGeom prst="rect">
              <a:avLst/>
            </a:prstGeom>
          </p:spPr>
          <p:txBody>
            <a:bodyPr lIns="50800" tIns="50800" rIns="50800" bIns="50800" rtlCol="0" anchor="ctr"/>
            <a:lstStyle/>
            <a:p>
              <a:pPr algn="ctr">
                <a:lnSpc>
                  <a:spcPts val="2148"/>
                </a:lnSpc>
              </a:pPr>
              <a:endParaRPr/>
            </a:p>
          </p:txBody>
        </p:sp>
      </p:grpSp>
      <p:grpSp>
        <p:nvGrpSpPr>
          <p:cNvPr id="10" name="Group 10"/>
          <p:cNvGrpSpPr/>
          <p:nvPr/>
        </p:nvGrpSpPr>
        <p:grpSpPr>
          <a:xfrm>
            <a:off x="14254967" y="4558577"/>
            <a:ext cx="2321222" cy="1735765"/>
            <a:chOff x="0" y="0"/>
            <a:chExt cx="774375" cy="579063"/>
          </a:xfrm>
        </p:grpSpPr>
        <p:sp>
          <p:nvSpPr>
            <p:cNvPr id="11" name="Freeform 11"/>
            <p:cNvSpPr/>
            <p:nvPr/>
          </p:nvSpPr>
          <p:spPr>
            <a:xfrm>
              <a:off x="0" y="0"/>
              <a:ext cx="774375" cy="579063"/>
            </a:xfrm>
            <a:custGeom>
              <a:avLst/>
              <a:gdLst/>
              <a:ahLst/>
              <a:cxnLst/>
              <a:rect l="l" t="t" r="r" b="b"/>
              <a:pathLst>
                <a:path w="774375" h="579063">
                  <a:moveTo>
                    <a:pt x="0" y="0"/>
                  </a:moveTo>
                  <a:lnTo>
                    <a:pt x="774375" y="0"/>
                  </a:lnTo>
                  <a:lnTo>
                    <a:pt x="774375" y="579063"/>
                  </a:lnTo>
                  <a:lnTo>
                    <a:pt x="0" y="579063"/>
                  </a:lnTo>
                  <a:close/>
                </a:path>
              </a:pathLst>
            </a:custGeom>
            <a:solidFill>
              <a:srgbClr val="DEAF40"/>
            </a:solidFill>
          </p:spPr>
          <p:txBody>
            <a:bodyPr/>
            <a:lstStyle/>
            <a:p>
              <a:endParaRPr lang="en-US"/>
            </a:p>
          </p:txBody>
        </p:sp>
        <p:sp>
          <p:nvSpPr>
            <p:cNvPr id="12" name="TextBox 12"/>
            <p:cNvSpPr txBox="1"/>
            <p:nvPr/>
          </p:nvSpPr>
          <p:spPr>
            <a:xfrm>
              <a:off x="0" y="-57150"/>
              <a:ext cx="774375" cy="636213"/>
            </a:xfrm>
            <a:prstGeom prst="rect">
              <a:avLst/>
            </a:prstGeom>
          </p:spPr>
          <p:txBody>
            <a:bodyPr lIns="50800" tIns="50800" rIns="50800" bIns="50800" rtlCol="0" anchor="ctr"/>
            <a:lstStyle/>
            <a:p>
              <a:pPr algn="ctr">
                <a:lnSpc>
                  <a:spcPts val="2148"/>
                </a:lnSpc>
              </a:pPr>
              <a:endParaRPr/>
            </a:p>
          </p:txBody>
        </p:sp>
      </p:grpSp>
      <p:grpSp>
        <p:nvGrpSpPr>
          <p:cNvPr id="13" name="Group 13"/>
          <p:cNvGrpSpPr/>
          <p:nvPr/>
        </p:nvGrpSpPr>
        <p:grpSpPr>
          <a:xfrm>
            <a:off x="1923822" y="5740734"/>
            <a:ext cx="2267240" cy="1780777"/>
            <a:chOff x="0" y="0"/>
            <a:chExt cx="756367" cy="594079"/>
          </a:xfrm>
        </p:grpSpPr>
        <p:sp>
          <p:nvSpPr>
            <p:cNvPr id="14" name="Freeform 14"/>
            <p:cNvSpPr/>
            <p:nvPr/>
          </p:nvSpPr>
          <p:spPr>
            <a:xfrm>
              <a:off x="0" y="0"/>
              <a:ext cx="756367" cy="594079"/>
            </a:xfrm>
            <a:custGeom>
              <a:avLst/>
              <a:gdLst/>
              <a:ahLst/>
              <a:cxnLst/>
              <a:rect l="l" t="t" r="r" b="b"/>
              <a:pathLst>
                <a:path w="756367" h="594079">
                  <a:moveTo>
                    <a:pt x="0" y="0"/>
                  </a:moveTo>
                  <a:lnTo>
                    <a:pt x="756367" y="0"/>
                  </a:lnTo>
                  <a:lnTo>
                    <a:pt x="756367" y="594079"/>
                  </a:lnTo>
                  <a:lnTo>
                    <a:pt x="0" y="594079"/>
                  </a:lnTo>
                  <a:close/>
                </a:path>
              </a:pathLst>
            </a:custGeom>
            <a:solidFill>
              <a:srgbClr val="DE6B40"/>
            </a:solidFill>
          </p:spPr>
          <p:txBody>
            <a:bodyPr/>
            <a:lstStyle/>
            <a:p>
              <a:endParaRPr lang="en-US"/>
            </a:p>
          </p:txBody>
        </p:sp>
        <p:sp>
          <p:nvSpPr>
            <p:cNvPr id="15" name="TextBox 15"/>
            <p:cNvSpPr txBox="1"/>
            <p:nvPr/>
          </p:nvSpPr>
          <p:spPr>
            <a:xfrm>
              <a:off x="0" y="-57150"/>
              <a:ext cx="756367" cy="651229"/>
            </a:xfrm>
            <a:prstGeom prst="rect">
              <a:avLst/>
            </a:prstGeom>
          </p:spPr>
          <p:txBody>
            <a:bodyPr lIns="50800" tIns="50800" rIns="50800" bIns="50800" rtlCol="0" anchor="ctr"/>
            <a:lstStyle/>
            <a:p>
              <a:pPr algn="ctr">
                <a:lnSpc>
                  <a:spcPts val="2148"/>
                </a:lnSpc>
              </a:pPr>
              <a:endParaRPr/>
            </a:p>
          </p:txBody>
        </p:sp>
      </p:grpSp>
      <p:sp>
        <p:nvSpPr>
          <p:cNvPr id="16" name="Freeform 16"/>
          <p:cNvSpPr/>
          <p:nvPr/>
        </p:nvSpPr>
        <p:spPr>
          <a:xfrm>
            <a:off x="987731" y="7969832"/>
            <a:ext cx="1872182" cy="1872182"/>
          </a:xfrm>
          <a:custGeom>
            <a:avLst/>
            <a:gdLst/>
            <a:ahLst/>
            <a:cxnLst/>
            <a:rect l="l" t="t" r="r" b="b"/>
            <a:pathLst>
              <a:path w="1872182" h="1872182">
                <a:moveTo>
                  <a:pt x="0" y="0"/>
                </a:moveTo>
                <a:lnTo>
                  <a:pt x="1872182" y="0"/>
                </a:lnTo>
                <a:lnTo>
                  <a:pt x="1872182" y="1872182"/>
                </a:lnTo>
                <a:lnTo>
                  <a:pt x="0" y="1872182"/>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2536645" y="1760948"/>
            <a:ext cx="13214710" cy="733425"/>
          </a:xfrm>
          <a:prstGeom prst="rect">
            <a:avLst/>
          </a:prstGeom>
        </p:spPr>
        <p:txBody>
          <a:bodyPr lIns="0" tIns="0" rIns="0" bIns="0" rtlCol="0" anchor="t">
            <a:spAutoFit/>
          </a:bodyPr>
          <a:lstStyle/>
          <a:p>
            <a:pPr algn="ctr">
              <a:lnSpc>
                <a:spcPts val="5457"/>
              </a:lnSpc>
            </a:pPr>
            <a:r>
              <a:rPr lang="en-US" sz="4547">
                <a:solidFill>
                  <a:srgbClr val="2A5C5C"/>
                </a:solidFill>
                <a:latin typeface="Horizon"/>
                <a:ea typeface="Horizon"/>
                <a:cs typeface="Horizon"/>
                <a:sym typeface="Horizon"/>
              </a:rPr>
              <a:t>WHY PARTNERSHIPS WORK</a:t>
            </a:r>
          </a:p>
        </p:txBody>
      </p:sp>
      <p:sp>
        <p:nvSpPr>
          <p:cNvPr id="18" name="TextBox 18"/>
          <p:cNvSpPr txBox="1"/>
          <p:nvPr/>
        </p:nvSpPr>
        <p:spPr>
          <a:xfrm>
            <a:off x="4338564" y="4861102"/>
            <a:ext cx="10055772" cy="3108730"/>
          </a:xfrm>
          <a:prstGeom prst="rect">
            <a:avLst/>
          </a:prstGeom>
        </p:spPr>
        <p:txBody>
          <a:bodyPr lIns="0" tIns="0" rIns="0" bIns="0" rtlCol="0" anchor="t">
            <a:spAutoFit/>
          </a:bodyPr>
          <a:lstStyle/>
          <a:p>
            <a:pPr marL="952636" lvl="1" indent="-476318" algn="just">
              <a:lnSpc>
                <a:spcPts val="6177"/>
              </a:lnSpc>
              <a:buFont typeface="Arial"/>
              <a:buChar char="•"/>
            </a:pPr>
            <a:r>
              <a:rPr lang="en-US" sz="4412">
                <a:solidFill>
                  <a:srgbClr val="2A5C5C"/>
                </a:solidFill>
                <a:latin typeface="Garet"/>
                <a:ea typeface="Garet"/>
                <a:cs typeface="Garet"/>
                <a:sym typeface="Garet"/>
              </a:rPr>
              <a:t>Shared Maintenance </a:t>
            </a:r>
          </a:p>
          <a:p>
            <a:pPr marL="952636" lvl="1" indent="-476318" algn="just">
              <a:lnSpc>
                <a:spcPts val="6177"/>
              </a:lnSpc>
              <a:buFont typeface="Arial"/>
              <a:buChar char="•"/>
            </a:pPr>
            <a:r>
              <a:rPr lang="en-US" sz="4412">
                <a:solidFill>
                  <a:srgbClr val="2A5C5C"/>
                </a:solidFill>
                <a:latin typeface="Garet"/>
                <a:ea typeface="Garet"/>
                <a:cs typeface="Garet"/>
                <a:sym typeface="Garet"/>
              </a:rPr>
              <a:t>Reduced costs </a:t>
            </a:r>
          </a:p>
          <a:p>
            <a:pPr marL="952636" lvl="1" indent="-476318" algn="just">
              <a:lnSpc>
                <a:spcPts val="6177"/>
              </a:lnSpc>
              <a:buFont typeface="Arial"/>
              <a:buChar char="•"/>
            </a:pPr>
            <a:r>
              <a:rPr lang="en-US" sz="4412">
                <a:solidFill>
                  <a:srgbClr val="2A5C5C"/>
                </a:solidFill>
                <a:latin typeface="Garet"/>
                <a:ea typeface="Garet"/>
                <a:cs typeface="Garet"/>
                <a:sym typeface="Garet"/>
              </a:rPr>
              <a:t>Community Ownership</a:t>
            </a:r>
          </a:p>
          <a:p>
            <a:pPr marL="952636" lvl="1" indent="-476318" algn="just">
              <a:lnSpc>
                <a:spcPts val="6177"/>
              </a:lnSpc>
              <a:spcBef>
                <a:spcPct val="0"/>
              </a:spcBef>
              <a:buFont typeface="Arial"/>
              <a:buChar char="•"/>
            </a:pPr>
            <a:r>
              <a:rPr lang="en-US" sz="4412">
                <a:solidFill>
                  <a:srgbClr val="2A5C5C"/>
                </a:solidFill>
                <a:latin typeface="Garet"/>
                <a:ea typeface="Garet"/>
                <a:cs typeface="Garet"/>
                <a:sym typeface="Garet"/>
              </a:rPr>
              <a:t>Faster project implementation</a:t>
            </a:r>
          </a:p>
        </p:txBody>
      </p:sp>
      <p:sp>
        <p:nvSpPr>
          <p:cNvPr id="19" name="TextBox 19"/>
          <p:cNvSpPr txBox="1"/>
          <p:nvPr/>
        </p:nvSpPr>
        <p:spPr>
          <a:xfrm>
            <a:off x="3885664" y="2503898"/>
            <a:ext cx="10662273" cy="796199"/>
          </a:xfrm>
          <a:prstGeom prst="rect">
            <a:avLst/>
          </a:prstGeom>
        </p:spPr>
        <p:txBody>
          <a:bodyPr lIns="0" tIns="0" rIns="0" bIns="0" rtlCol="0" anchor="t">
            <a:spAutoFit/>
          </a:bodyPr>
          <a:lstStyle/>
          <a:p>
            <a:pPr algn="just">
              <a:lnSpc>
                <a:spcPts val="6515"/>
              </a:lnSpc>
              <a:spcBef>
                <a:spcPct val="0"/>
              </a:spcBef>
            </a:pPr>
            <a:r>
              <a:rPr lang="en-US" sz="4653" b="1">
                <a:solidFill>
                  <a:srgbClr val="2A5C5C"/>
                </a:solidFill>
                <a:latin typeface="Garet Bold"/>
                <a:ea typeface="Garet Bold"/>
                <a:cs typeface="Garet Bold"/>
                <a:sym typeface="Garet Bold"/>
              </a:rPr>
              <a:t>Shared Resources, Shared Goals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EDD"/>
        </a:solidFill>
        <a:effectLst/>
      </p:bgPr>
    </p:bg>
    <p:spTree>
      <p:nvGrpSpPr>
        <p:cNvPr id="1" name=""/>
        <p:cNvGrpSpPr/>
        <p:nvPr/>
      </p:nvGrpSpPr>
      <p:grpSpPr>
        <a:xfrm>
          <a:off x="0" y="0"/>
          <a:ext cx="0" cy="0"/>
          <a:chOff x="0" y="0"/>
          <a:chExt cx="0" cy="0"/>
        </a:xfrm>
      </p:grpSpPr>
      <p:grpSp>
        <p:nvGrpSpPr>
          <p:cNvPr id="2" name="Group 2"/>
          <p:cNvGrpSpPr/>
          <p:nvPr/>
        </p:nvGrpSpPr>
        <p:grpSpPr>
          <a:xfrm>
            <a:off x="12152058" y="-413996"/>
            <a:ext cx="2949505" cy="10700996"/>
            <a:chOff x="0" y="0"/>
            <a:chExt cx="456956" cy="1657864"/>
          </a:xfrm>
        </p:grpSpPr>
        <p:sp>
          <p:nvSpPr>
            <p:cNvPr id="3" name="Freeform 3"/>
            <p:cNvSpPr/>
            <p:nvPr/>
          </p:nvSpPr>
          <p:spPr>
            <a:xfrm>
              <a:off x="0" y="0"/>
              <a:ext cx="456956" cy="1657864"/>
            </a:xfrm>
            <a:custGeom>
              <a:avLst/>
              <a:gdLst/>
              <a:ahLst/>
              <a:cxnLst/>
              <a:rect l="l" t="t" r="r" b="b"/>
              <a:pathLst>
                <a:path w="456956" h="1657864">
                  <a:moveTo>
                    <a:pt x="0" y="0"/>
                  </a:moveTo>
                  <a:lnTo>
                    <a:pt x="456956" y="0"/>
                  </a:lnTo>
                  <a:lnTo>
                    <a:pt x="456956" y="1657864"/>
                  </a:lnTo>
                  <a:lnTo>
                    <a:pt x="0" y="1657864"/>
                  </a:lnTo>
                  <a:close/>
                </a:path>
              </a:pathLst>
            </a:custGeom>
            <a:blipFill>
              <a:blip r:embed="rId3"/>
              <a:stretch>
                <a:fillRect l="-191870" r="-191870"/>
              </a:stretch>
            </a:blipFill>
          </p:spPr>
          <p:txBody>
            <a:bodyPr/>
            <a:lstStyle/>
            <a:p>
              <a:endParaRPr lang="en-US"/>
            </a:p>
          </p:txBody>
        </p:sp>
      </p:grpSp>
      <p:sp>
        <p:nvSpPr>
          <p:cNvPr id="4" name="Freeform 4"/>
          <p:cNvSpPr/>
          <p:nvPr/>
        </p:nvSpPr>
        <p:spPr>
          <a:xfrm>
            <a:off x="551886" y="437838"/>
            <a:ext cx="614681" cy="590862"/>
          </a:xfrm>
          <a:custGeom>
            <a:avLst/>
            <a:gdLst/>
            <a:ahLst/>
            <a:cxnLst/>
            <a:rect l="l" t="t" r="r" b="b"/>
            <a:pathLst>
              <a:path w="614681" h="590862">
                <a:moveTo>
                  <a:pt x="0" y="0"/>
                </a:moveTo>
                <a:lnTo>
                  <a:pt x="614681" y="0"/>
                </a:lnTo>
                <a:lnTo>
                  <a:pt x="614681" y="590862"/>
                </a:lnTo>
                <a:lnTo>
                  <a:pt x="0" y="5908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101563" y="-410887"/>
            <a:ext cx="6959095" cy="10859571"/>
            <a:chOff x="0" y="0"/>
            <a:chExt cx="1832848" cy="2860134"/>
          </a:xfrm>
        </p:grpSpPr>
        <p:sp>
          <p:nvSpPr>
            <p:cNvPr id="6" name="Freeform 6"/>
            <p:cNvSpPr/>
            <p:nvPr/>
          </p:nvSpPr>
          <p:spPr>
            <a:xfrm>
              <a:off x="0" y="0"/>
              <a:ext cx="1832848" cy="2860134"/>
            </a:xfrm>
            <a:custGeom>
              <a:avLst/>
              <a:gdLst/>
              <a:ahLst/>
              <a:cxnLst/>
              <a:rect l="l" t="t" r="r" b="b"/>
              <a:pathLst>
                <a:path w="1832848" h="2860134">
                  <a:moveTo>
                    <a:pt x="0" y="0"/>
                  </a:moveTo>
                  <a:lnTo>
                    <a:pt x="1832848" y="0"/>
                  </a:lnTo>
                  <a:lnTo>
                    <a:pt x="1832848" y="2860134"/>
                  </a:lnTo>
                  <a:lnTo>
                    <a:pt x="0" y="2860134"/>
                  </a:lnTo>
                  <a:close/>
                </a:path>
              </a:pathLst>
            </a:custGeom>
            <a:solidFill>
              <a:srgbClr val="2A5C5C"/>
            </a:solidFill>
          </p:spPr>
          <p:txBody>
            <a:bodyPr/>
            <a:lstStyle/>
            <a:p>
              <a:endParaRPr lang="en-US"/>
            </a:p>
          </p:txBody>
        </p:sp>
        <p:sp>
          <p:nvSpPr>
            <p:cNvPr id="7" name="TextBox 7"/>
            <p:cNvSpPr txBox="1"/>
            <p:nvPr/>
          </p:nvSpPr>
          <p:spPr>
            <a:xfrm>
              <a:off x="0" y="-57150"/>
              <a:ext cx="1832848" cy="2917284"/>
            </a:xfrm>
            <a:prstGeom prst="rect">
              <a:avLst/>
            </a:prstGeom>
          </p:spPr>
          <p:txBody>
            <a:bodyPr lIns="50800" tIns="50800" rIns="50800" bIns="50800" rtlCol="0" anchor="ctr"/>
            <a:lstStyle/>
            <a:p>
              <a:pPr algn="ctr">
                <a:lnSpc>
                  <a:spcPts val="2148"/>
                </a:lnSpc>
              </a:pPr>
              <a:endParaRPr/>
            </a:p>
          </p:txBody>
        </p:sp>
      </p:grpSp>
      <p:sp>
        <p:nvSpPr>
          <p:cNvPr id="8" name="Freeform 8"/>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2640400" y="2323510"/>
            <a:ext cx="24792458" cy="2636115"/>
            <a:chOff x="0" y="0"/>
            <a:chExt cx="6529701" cy="694285"/>
          </a:xfrm>
        </p:grpSpPr>
        <p:sp>
          <p:nvSpPr>
            <p:cNvPr id="10" name="Freeform 10"/>
            <p:cNvSpPr/>
            <p:nvPr/>
          </p:nvSpPr>
          <p:spPr>
            <a:xfrm>
              <a:off x="0" y="0"/>
              <a:ext cx="6529701" cy="694285"/>
            </a:xfrm>
            <a:custGeom>
              <a:avLst/>
              <a:gdLst/>
              <a:ahLst/>
              <a:cxnLst/>
              <a:rect l="l" t="t" r="r" b="b"/>
              <a:pathLst>
                <a:path w="6529701" h="694285">
                  <a:moveTo>
                    <a:pt x="0" y="0"/>
                  </a:moveTo>
                  <a:lnTo>
                    <a:pt x="6529701" y="0"/>
                  </a:lnTo>
                  <a:lnTo>
                    <a:pt x="6529701" y="694285"/>
                  </a:lnTo>
                  <a:lnTo>
                    <a:pt x="0" y="694285"/>
                  </a:lnTo>
                  <a:close/>
                </a:path>
              </a:pathLst>
            </a:custGeom>
            <a:solidFill>
              <a:srgbClr val="DEAF40"/>
            </a:solidFill>
          </p:spPr>
          <p:txBody>
            <a:bodyPr/>
            <a:lstStyle/>
            <a:p>
              <a:endParaRPr lang="en-US"/>
            </a:p>
          </p:txBody>
        </p:sp>
        <p:sp>
          <p:nvSpPr>
            <p:cNvPr id="11" name="TextBox 11"/>
            <p:cNvSpPr txBox="1"/>
            <p:nvPr/>
          </p:nvSpPr>
          <p:spPr>
            <a:xfrm>
              <a:off x="0" y="-57150"/>
              <a:ext cx="6529701" cy="751435"/>
            </a:xfrm>
            <a:prstGeom prst="rect">
              <a:avLst/>
            </a:prstGeom>
          </p:spPr>
          <p:txBody>
            <a:bodyPr lIns="50800" tIns="50800" rIns="50800" bIns="50800" rtlCol="0" anchor="ctr"/>
            <a:lstStyle/>
            <a:p>
              <a:pPr algn="ctr">
                <a:lnSpc>
                  <a:spcPts val="2148"/>
                </a:lnSpc>
              </a:pPr>
              <a:endParaRPr/>
            </a:p>
          </p:txBody>
        </p:sp>
      </p:grpSp>
      <p:grpSp>
        <p:nvGrpSpPr>
          <p:cNvPr id="12" name="Group 12"/>
          <p:cNvGrpSpPr/>
          <p:nvPr/>
        </p:nvGrpSpPr>
        <p:grpSpPr>
          <a:xfrm>
            <a:off x="-12640400" y="4959624"/>
            <a:ext cx="24792458" cy="2656788"/>
            <a:chOff x="0" y="0"/>
            <a:chExt cx="6529701" cy="699730"/>
          </a:xfrm>
        </p:grpSpPr>
        <p:sp>
          <p:nvSpPr>
            <p:cNvPr id="13" name="Freeform 13"/>
            <p:cNvSpPr/>
            <p:nvPr/>
          </p:nvSpPr>
          <p:spPr>
            <a:xfrm>
              <a:off x="0" y="0"/>
              <a:ext cx="6529701" cy="699730"/>
            </a:xfrm>
            <a:custGeom>
              <a:avLst/>
              <a:gdLst/>
              <a:ahLst/>
              <a:cxnLst/>
              <a:rect l="l" t="t" r="r" b="b"/>
              <a:pathLst>
                <a:path w="6529701" h="699730">
                  <a:moveTo>
                    <a:pt x="0" y="0"/>
                  </a:moveTo>
                  <a:lnTo>
                    <a:pt x="6529701" y="0"/>
                  </a:lnTo>
                  <a:lnTo>
                    <a:pt x="6529701" y="699730"/>
                  </a:lnTo>
                  <a:lnTo>
                    <a:pt x="0" y="699730"/>
                  </a:lnTo>
                  <a:close/>
                </a:path>
              </a:pathLst>
            </a:custGeom>
            <a:solidFill>
              <a:srgbClr val="DE6B40"/>
            </a:solidFill>
          </p:spPr>
          <p:txBody>
            <a:bodyPr/>
            <a:lstStyle/>
            <a:p>
              <a:endParaRPr lang="en-US"/>
            </a:p>
          </p:txBody>
        </p:sp>
        <p:sp>
          <p:nvSpPr>
            <p:cNvPr id="14" name="TextBox 14"/>
            <p:cNvSpPr txBox="1"/>
            <p:nvPr/>
          </p:nvSpPr>
          <p:spPr>
            <a:xfrm>
              <a:off x="0" y="-57150"/>
              <a:ext cx="6529701" cy="756880"/>
            </a:xfrm>
            <a:prstGeom prst="rect">
              <a:avLst/>
            </a:prstGeom>
          </p:spPr>
          <p:txBody>
            <a:bodyPr lIns="50800" tIns="50800" rIns="50800" bIns="50800" rtlCol="0" anchor="ctr"/>
            <a:lstStyle/>
            <a:p>
              <a:pPr algn="ctr">
                <a:lnSpc>
                  <a:spcPts val="2148"/>
                </a:lnSpc>
              </a:pPr>
              <a:endParaRPr/>
            </a:p>
          </p:txBody>
        </p:sp>
      </p:grpSp>
      <p:grpSp>
        <p:nvGrpSpPr>
          <p:cNvPr id="15" name="Group 15"/>
          <p:cNvGrpSpPr/>
          <p:nvPr/>
        </p:nvGrpSpPr>
        <p:grpSpPr>
          <a:xfrm>
            <a:off x="-12640400" y="7616412"/>
            <a:ext cx="24792458" cy="2660011"/>
            <a:chOff x="0" y="0"/>
            <a:chExt cx="6529701" cy="700579"/>
          </a:xfrm>
        </p:grpSpPr>
        <p:sp>
          <p:nvSpPr>
            <p:cNvPr id="16" name="Freeform 16"/>
            <p:cNvSpPr/>
            <p:nvPr/>
          </p:nvSpPr>
          <p:spPr>
            <a:xfrm>
              <a:off x="0" y="0"/>
              <a:ext cx="6529701" cy="700579"/>
            </a:xfrm>
            <a:custGeom>
              <a:avLst/>
              <a:gdLst/>
              <a:ahLst/>
              <a:cxnLst/>
              <a:rect l="l" t="t" r="r" b="b"/>
              <a:pathLst>
                <a:path w="6529701" h="700579">
                  <a:moveTo>
                    <a:pt x="0" y="0"/>
                  </a:moveTo>
                  <a:lnTo>
                    <a:pt x="6529701" y="0"/>
                  </a:lnTo>
                  <a:lnTo>
                    <a:pt x="6529701" y="700579"/>
                  </a:lnTo>
                  <a:lnTo>
                    <a:pt x="0" y="700579"/>
                  </a:lnTo>
                  <a:close/>
                </a:path>
              </a:pathLst>
            </a:custGeom>
            <a:solidFill>
              <a:srgbClr val="2A5C5C"/>
            </a:solidFill>
          </p:spPr>
          <p:txBody>
            <a:bodyPr/>
            <a:lstStyle/>
            <a:p>
              <a:endParaRPr lang="en-US"/>
            </a:p>
          </p:txBody>
        </p:sp>
        <p:sp>
          <p:nvSpPr>
            <p:cNvPr id="17" name="TextBox 17"/>
            <p:cNvSpPr txBox="1"/>
            <p:nvPr/>
          </p:nvSpPr>
          <p:spPr>
            <a:xfrm>
              <a:off x="0" y="-57150"/>
              <a:ext cx="6529701" cy="757729"/>
            </a:xfrm>
            <a:prstGeom prst="rect">
              <a:avLst/>
            </a:prstGeom>
          </p:spPr>
          <p:txBody>
            <a:bodyPr lIns="50800" tIns="50800" rIns="50800" bIns="50800" rtlCol="0" anchor="ctr"/>
            <a:lstStyle/>
            <a:p>
              <a:pPr algn="ctr">
                <a:lnSpc>
                  <a:spcPts val="2148"/>
                </a:lnSpc>
              </a:pPr>
              <a:endParaRPr/>
            </a:p>
          </p:txBody>
        </p:sp>
      </p:grpSp>
      <p:sp>
        <p:nvSpPr>
          <p:cNvPr id="18" name="TextBox 18"/>
          <p:cNvSpPr txBox="1"/>
          <p:nvPr/>
        </p:nvSpPr>
        <p:spPr>
          <a:xfrm>
            <a:off x="258791" y="1477780"/>
            <a:ext cx="11142698" cy="733425"/>
          </a:xfrm>
          <a:prstGeom prst="rect">
            <a:avLst/>
          </a:prstGeom>
        </p:spPr>
        <p:txBody>
          <a:bodyPr lIns="0" tIns="0" rIns="0" bIns="0" rtlCol="0" anchor="t">
            <a:spAutoFit/>
          </a:bodyPr>
          <a:lstStyle/>
          <a:p>
            <a:pPr algn="ctr">
              <a:lnSpc>
                <a:spcPts val="5457"/>
              </a:lnSpc>
            </a:pPr>
            <a:r>
              <a:rPr lang="en-US" sz="4547">
                <a:solidFill>
                  <a:srgbClr val="DE6B40"/>
                </a:solidFill>
                <a:latin typeface="Horizon"/>
                <a:ea typeface="Horizon"/>
                <a:cs typeface="Horizon"/>
                <a:sym typeface="Horizon"/>
              </a:rPr>
              <a:t>REAL WORLD EXAMPLE</a:t>
            </a:r>
          </a:p>
        </p:txBody>
      </p:sp>
      <p:sp>
        <p:nvSpPr>
          <p:cNvPr id="19" name="TextBox 19"/>
          <p:cNvSpPr txBox="1"/>
          <p:nvPr/>
        </p:nvSpPr>
        <p:spPr>
          <a:xfrm>
            <a:off x="566173" y="2504319"/>
            <a:ext cx="9394581" cy="638175"/>
          </a:xfrm>
          <a:prstGeom prst="rect">
            <a:avLst/>
          </a:prstGeom>
        </p:spPr>
        <p:txBody>
          <a:bodyPr lIns="0" tIns="0" rIns="0" bIns="0" rtlCol="0" anchor="t">
            <a:spAutoFit/>
          </a:bodyPr>
          <a:lstStyle/>
          <a:p>
            <a:pPr algn="ctr">
              <a:lnSpc>
                <a:spcPts val="4617"/>
              </a:lnSpc>
            </a:pPr>
            <a:r>
              <a:rPr lang="en-US" sz="3847">
                <a:solidFill>
                  <a:srgbClr val="2A5C5C"/>
                </a:solidFill>
                <a:latin typeface="Horizon"/>
                <a:ea typeface="Horizon"/>
                <a:cs typeface="Horizon"/>
                <a:sym typeface="Horizon"/>
              </a:rPr>
              <a:t>A RECYCLING DROP SITE</a:t>
            </a:r>
          </a:p>
        </p:txBody>
      </p:sp>
      <p:sp>
        <p:nvSpPr>
          <p:cNvPr id="20" name="TextBox 20"/>
          <p:cNvSpPr txBox="1"/>
          <p:nvPr/>
        </p:nvSpPr>
        <p:spPr>
          <a:xfrm>
            <a:off x="783044" y="3193211"/>
            <a:ext cx="10094192" cy="3437576"/>
          </a:xfrm>
          <a:prstGeom prst="rect">
            <a:avLst/>
          </a:prstGeom>
        </p:spPr>
        <p:txBody>
          <a:bodyPr lIns="0" tIns="0" rIns="0" bIns="0" rtlCol="0" anchor="t">
            <a:spAutoFit/>
          </a:bodyPr>
          <a:lstStyle/>
          <a:p>
            <a:pPr marL="1060583" lvl="1" indent="-530291" algn="l">
              <a:lnSpc>
                <a:spcPts val="6877"/>
              </a:lnSpc>
              <a:buFont typeface="Arial"/>
              <a:buChar char="•"/>
            </a:pPr>
            <a:r>
              <a:rPr lang="en-US" sz="4912">
                <a:solidFill>
                  <a:srgbClr val="F2F1EB"/>
                </a:solidFill>
                <a:latin typeface="Garet"/>
                <a:ea typeface="Garet"/>
                <a:cs typeface="Garet"/>
                <a:sym typeface="Garet"/>
              </a:rPr>
              <a:t>Community needed easier recycling access</a:t>
            </a:r>
          </a:p>
          <a:p>
            <a:pPr marL="1060583" lvl="1" indent="-530291" algn="l">
              <a:lnSpc>
                <a:spcPts val="6877"/>
              </a:lnSpc>
              <a:buFont typeface="Arial"/>
              <a:buChar char="•"/>
            </a:pPr>
            <a:r>
              <a:rPr lang="en-US" sz="4912">
                <a:solidFill>
                  <a:srgbClr val="F2F1EB"/>
                </a:solidFill>
                <a:latin typeface="Garet"/>
                <a:ea typeface="Garet"/>
                <a:cs typeface="Garet"/>
                <a:sym typeface="Garet"/>
              </a:rPr>
              <a:t>Limited funding access</a:t>
            </a:r>
          </a:p>
          <a:p>
            <a:pPr marL="1060583" lvl="1" indent="-530291" algn="l">
              <a:lnSpc>
                <a:spcPts val="6877"/>
              </a:lnSpc>
              <a:spcBef>
                <a:spcPct val="0"/>
              </a:spcBef>
              <a:buFont typeface="Arial"/>
              <a:buChar char="•"/>
            </a:pPr>
            <a:r>
              <a:rPr lang="en-US" sz="4912">
                <a:solidFill>
                  <a:srgbClr val="F2F1EB"/>
                </a:solidFill>
                <a:latin typeface="Garet"/>
                <a:ea typeface="Garet"/>
                <a:cs typeface="Garet"/>
                <a:sym typeface="Garet"/>
              </a:rPr>
              <a:t>Partnership-driven solution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EDD"/>
        </a:solidFill>
        <a:effectLst/>
      </p:bgPr>
    </p:bg>
    <p:spTree>
      <p:nvGrpSpPr>
        <p:cNvPr id="1" name=""/>
        <p:cNvGrpSpPr/>
        <p:nvPr/>
      </p:nvGrpSpPr>
      <p:grpSpPr>
        <a:xfrm>
          <a:off x="0" y="0"/>
          <a:ext cx="0" cy="0"/>
          <a:chOff x="0" y="0"/>
          <a:chExt cx="0" cy="0"/>
        </a:xfrm>
      </p:grpSpPr>
      <p:grpSp>
        <p:nvGrpSpPr>
          <p:cNvPr id="2" name="Group 2"/>
          <p:cNvGrpSpPr/>
          <p:nvPr/>
        </p:nvGrpSpPr>
        <p:grpSpPr>
          <a:xfrm>
            <a:off x="-17800157" y="2219704"/>
            <a:ext cx="30111509" cy="10746756"/>
            <a:chOff x="0" y="0"/>
            <a:chExt cx="7930603" cy="2830421"/>
          </a:xfrm>
        </p:grpSpPr>
        <p:sp>
          <p:nvSpPr>
            <p:cNvPr id="3" name="Freeform 3"/>
            <p:cNvSpPr/>
            <p:nvPr/>
          </p:nvSpPr>
          <p:spPr>
            <a:xfrm>
              <a:off x="0" y="0"/>
              <a:ext cx="7930604" cy="2830421"/>
            </a:xfrm>
            <a:custGeom>
              <a:avLst/>
              <a:gdLst/>
              <a:ahLst/>
              <a:cxnLst/>
              <a:rect l="l" t="t" r="r" b="b"/>
              <a:pathLst>
                <a:path w="7930604" h="2830421">
                  <a:moveTo>
                    <a:pt x="0" y="0"/>
                  </a:moveTo>
                  <a:lnTo>
                    <a:pt x="7930604" y="0"/>
                  </a:lnTo>
                  <a:lnTo>
                    <a:pt x="7930604" y="2830421"/>
                  </a:lnTo>
                  <a:lnTo>
                    <a:pt x="0" y="2830421"/>
                  </a:lnTo>
                  <a:close/>
                </a:path>
              </a:pathLst>
            </a:custGeom>
            <a:solidFill>
              <a:srgbClr val="2A5C5C"/>
            </a:solidFill>
          </p:spPr>
          <p:txBody>
            <a:bodyPr/>
            <a:lstStyle/>
            <a:p>
              <a:endParaRPr lang="en-US"/>
            </a:p>
          </p:txBody>
        </p:sp>
        <p:sp>
          <p:nvSpPr>
            <p:cNvPr id="4" name="TextBox 4"/>
            <p:cNvSpPr txBox="1"/>
            <p:nvPr/>
          </p:nvSpPr>
          <p:spPr>
            <a:xfrm>
              <a:off x="0" y="-57150"/>
              <a:ext cx="7930603" cy="2887571"/>
            </a:xfrm>
            <a:prstGeom prst="rect">
              <a:avLst/>
            </a:prstGeom>
          </p:spPr>
          <p:txBody>
            <a:bodyPr lIns="50800" tIns="50800" rIns="50800" bIns="50800" rtlCol="0" anchor="ctr"/>
            <a:lstStyle/>
            <a:p>
              <a:pPr algn="ctr">
                <a:lnSpc>
                  <a:spcPts val="2148"/>
                </a:lnSpc>
              </a:pPr>
              <a:endParaRPr/>
            </a:p>
          </p:txBody>
        </p:sp>
      </p:grpSp>
      <p:grpSp>
        <p:nvGrpSpPr>
          <p:cNvPr id="5" name="Group 5"/>
          <p:cNvGrpSpPr>
            <a:grpSpLocks noChangeAspect="1"/>
          </p:cNvGrpSpPr>
          <p:nvPr/>
        </p:nvGrpSpPr>
        <p:grpSpPr>
          <a:xfrm>
            <a:off x="6875661" y="-2368936"/>
            <a:ext cx="9302183" cy="9302183"/>
            <a:chOff x="0" y="0"/>
            <a:chExt cx="14840029" cy="14840029"/>
          </a:xfrm>
        </p:grpSpPr>
        <p:sp>
          <p:nvSpPr>
            <p:cNvPr id="6" name="Freeform 6"/>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7" name="Freeform 7"/>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8" name="Freeform 8"/>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3"/>
              <a:stretch>
                <a:fillRect l="-56297" r="-16449" b="-29982"/>
              </a:stretch>
            </a:blipFill>
          </p:spPr>
          <p:txBody>
            <a:bodyPr/>
            <a:lstStyle/>
            <a:p>
              <a:endParaRPr lang="en-US"/>
            </a:p>
          </p:txBody>
        </p:sp>
      </p:grpSp>
      <p:sp>
        <p:nvSpPr>
          <p:cNvPr id="9" name="Freeform 9"/>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6177844" y="984817"/>
            <a:ext cx="1037795" cy="877903"/>
            <a:chOff x="0" y="0"/>
            <a:chExt cx="346215" cy="292874"/>
          </a:xfrm>
        </p:grpSpPr>
        <p:sp>
          <p:nvSpPr>
            <p:cNvPr id="11" name="Freeform 11"/>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AF40"/>
            </a:solidFill>
          </p:spPr>
          <p:txBody>
            <a:bodyPr/>
            <a:lstStyle/>
            <a:p>
              <a:endParaRPr lang="en-US"/>
            </a:p>
          </p:txBody>
        </p:sp>
        <p:sp>
          <p:nvSpPr>
            <p:cNvPr id="12" name="TextBox 12"/>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grpSp>
        <p:nvGrpSpPr>
          <p:cNvPr id="13" name="Group 13"/>
          <p:cNvGrpSpPr/>
          <p:nvPr/>
        </p:nvGrpSpPr>
        <p:grpSpPr>
          <a:xfrm>
            <a:off x="16177844" y="2471321"/>
            <a:ext cx="1037795" cy="877903"/>
            <a:chOff x="0" y="0"/>
            <a:chExt cx="346215" cy="292874"/>
          </a:xfrm>
        </p:grpSpPr>
        <p:sp>
          <p:nvSpPr>
            <p:cNvPr id="14" name="Freeform 14"/>
            <p:cNvSpPr/>
            <p:nvPr/>
          </p:nvSpPr>
          <p:spPr>
            <a:xfrm>
              <a:off x="0" y="0"/>
              <a:ext cx="346215" cy="292874"/>
            </a:xfrm>
            <a:custGeom>
              <a:avLst/>
              <a:gdLst/>
              <a:ahLst/>
              <a:cxnLst/>
              <a:rect l="l" t="t" r="r" b="b"/>
              <a:pathLst>
                <a:path w="346215" h="292874">
                  <a:moveTo>
                    <a:pt x="0" y="0"/>
                  </a:moveTo>
                  <a:lnTo>
                    <a:pt x="346215" y="0"/>
                  </a:lnTo>
                  <a:lnTo>
                    <a:pt x="346215" y="292874"/>
                  </a:lnTo>
                  <a:lnTo>
                    <a:pt x="0" y="292874"/>
                  </a:lnTo>
                  <a:close/>
                </a:path>
              </a:pathLst>
            </a:custGeom>
            <a:solidFill>
              <a:srgbClr val="DE6B40"/>
            </a:solidFill>
          </p:spPr>
          <p:txBody>
            <a:bodyPr/>
            <a:lstStyle/>
            <a:p>
              <a:endParaRPr lang="en-US"/>
            </a:p>
          </p:txBody>
        </p:sp>
        <p:sp>
          <p:nvSpPr>
            <p:cNvPr id="15" name="TextBox 15"/>
            <p:cNvSpPr txBox="1"/>
            <p:nvPr/>
          </p:nvSpPr>
          <p:spPr>
            <a:xfrm>
              <a:off x="0" y="-57150"/>
              <a:ext cx="346215" cy="350024"/>
            </a:xfrm>
            <a:prstGeom prst="rect">
              <a:avLst/>
            </a:prstGeom>
          </p:spPr>
          <p:txBody>
            <a:bodyPr lIns="50800" tIns="50800" rIns="50800" bIns="50800" rtlCol="0" anchor="ctr"/>
            <a:lstStyle/>
            <a:p>
              <a:pPr algn="ctr">
                <a:lnSpc>
                  <a:spcPts val="2148"/>
                </a:lnSpc>
              </a:pPr>
              <a:endParaRPr/>
            </a:p>
          </p:txBody>
        </p:sp>
      </p:grpSp>
      <p:sp>
        <p:nvSpPr>
          <p:cNvPr id="16" name="Freeform 16"/>
          <p:cNvSpPr/>
          <p:nvPr/>
        </p:nvSpPr>
        <p:spPr>
          <a:xfrm>
            <a:off x="209645" y="152171"/>
            <a:ext cx="5066449" cy="1838934"/>
          </a:xfrm>
          <a:custGeom>
            <a:avLst/>
            <a:gdLst/>
            <a:ahLst/>
            <a:cxnLst/>
            <a:rect l="l" t="t" r="r" b="b"/>
            <a:pathLst>
              <a:path w="5066449" h="1838934">
                <a:moveTo>
                  <a:pt x="0" y="0"/>
                </a:moveTo>
                <a:lnTo>
                  <a:pt x="5066449" y="0"/>
                </a:lnTo>
                <a:lnTo>
                  <a:pt x="5066449" y="1838933"/>
                </a:lnTo>
                <a:lnTo>
                  <a:pt x="0" y="1838933"/>
                </a:lnTo>
                <a:lnTo>
                  <a:pt x="0" y="0"/>
                </a:lnTo>
                <a:close/>
              </a:path>
            </a:pathLst>
          </a:custGeom>
          <a:blipFill>
            <a:blip r:embed="rId6"/>
            <a:stretch>
              <a:fillRect/>
            </a:stretch>
          </a:blipFill>
        </p:spPr>
        <p:txBody>
          <a:bodyPr/>
          <a:lstStyle/>
          <a:p>
            <a:endParaRPr lang="en-US"/>
          </a:p>
        </p:txBody>
      </p:sp>
      <p:sp>
        <p:nvSpPr>
          <p:cNvPr id="17" name="Freeform 17"/>
          <p:cNvSpPr/>
          <p:nvPr/>
        </p:nvSpPr>
        <p:spPr>
          <a:xfrm>
            <a:off x="536109" y="7503990"/>
            <a:ext cx="17491599" cy="1799731"/>
          </a:xfrm>
          <a:custGeom>
            <a:avLst/>
            <a:gdLst/>
            <a:ahLst/>
            <a:cxnLst/>
            <a:rect l="l" t="t" r="r" b="b"/>
            <a:pathLst>
              <a:path w="17491599" h="1799731">
                <a:moveTo>
                  <a:pt x="0" y="0"/>
                </a:moveTo>
                <a:lnTo>
                  <a:pt x="17491599" y="0"/>
                </a:lnTo>
                <a:lnTo>
                  <a:pt x="17491599" y="1799731"/>
                </a:lnTo>
                <a:lnTo>
                  <a:pt x="0" y="1799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536109" y="5744543"/>
            <a:ext cx="7686945" cy="1419225"/>
          </a:xfrm>
          <a:prstGeom prst="rect">
            <a:avLst/>
          </a:prstGeom>
        </p:spPr>
        <p:txBody>
          <a:bodyPr lIns="0" tIns="0" rIns="0" bIns="0" rtlCol="0" anchor="t">
            <a:spAutoFit/>
          </a:bodyPr>
          <a:lstStyle/>
          <a:p>
            <a:pPr algn="l">
              <a:lnSpc>
                <a:spcPts val="5457"/>
              </a:lnSpc>
            </a:pPr>
            <a:r>
              <a:rPr lang="en-US" sz="4547">
                <a:solidFill>
                  <a:srgbClr val="DEAF40"/>
                </a:solidFill>
                <a:latin typeface="Horizon"/>
                <a:ea typeface="Horizon"/>
                <a:cs typeface="Horizon"/>
                <a:sym typeface="Horizon"/>
              </a:rPr>
              <a:t>HOW IT ALL CAME TOGETHER</a:t>
            </a:r>
          </a:p>
        </p:txBody>
      </p:sp>
      <p:sp>
        <p:nvSpPr>
          <p:cNvPr id="19" name="TextBox 19"/>
          <p:cNvSpPr txBox="1"/>
          <p:nvPr/>
        </p:nvSpPr>
        <p:spPr>
          <a:xfrm>
            <a:off x="851647" y="7530360"/>
            <a:ext cx="3212855" cy="1636033"/>
          </a:xfrm>
          <a:prstGeom prst="rect">
            <a:avLst/>
          </a:prstGeom>
        </p:spPr>
        <p:txBody>
          <a:bodyPr lIns="0" tIns="0" rIns="0" bIns="0" rtlCol="0" anchor="t">
            <a:spAutoFit/>
          </a:bodyPr>
          <a:lstStyle/>
          <a:p>
            <a:pPr algn="ctr">
              <a:lnSpc>
                <a:spcPts val="3245"/>
              </a:lnSpc>
            </a:pPr>
            <a:r>
              <a:rPr lang="en-US" sz="2318">
                <a:solidFill>
                  <a:srgbClr val="FFFFFF"/>
                </a:solidFill>
                <a:latin typeface="Canva Sans"/>
                <a:ea typeface="Canva Sans"/>
                <a:cs typeface="Canva Sans"/>
                <a:sym typeface="Canva Sans"/>
              </a:rPr>
              <a:t>Needs assesment </a:t>
            </a:r>
          </a:p>
          <a:p>
            <a:pPr algn="ctr">
              <a:lnSpc>
                <a:spcPts val="3245"/>
              </a:lnSpc>
            </a:pPr>
            <a:r>
              <a:rPr lang="en-US" sz="2318">
                <a:solidFill>
                  <a:srgbClr val="FFFFFF"/>
                </a:solidFill>
                <a:latin typeface="Canva Sans"/>
                <a:ea typeface="Canva Sans"/>
                <a:cs typeface="Canva Sans"/>
                <a:sym typeface="Canva Sans"/>
              </a:rPr>
              <a:t>and gather  population data to </a:t>
            </a:r>
          </a:p>
          <a:p>
            <a:pPr algn="ctr">
              <a:lnSpc>
                <a:spcPts val="3245"/>
              </a:lnSpc>
              <a:spcBef>
                <a:spcPct val="0"/>
              </a:spcBef>
            </a:pPr>
            <a:r>
              <a:rPr lang="en-US" sz="2318">
                <a:solidFill>
                  <a:srgbClr val="FFFFFF"/>
                </a:solidFill>
                <a:latin typeface="Canva Sans"/>
                <a:ea typeface="Canva Sans"/>
                <a:cs typeface="Canva Sans"/>
                <a:sym typeface="Canva Sans"/>
              </a:rPr>
              <a:t>evaluate locations </a:t>
            </a:r>
          </a:p>
        </p:txBody>
      </p:sp>
      <p:sp>
        <p:nvSpPr>
          <p:cNvPr id="20" name="TextBox 20"/>
          <p:cNvSpPr txBox="1"/>
          <p:nvPr/>
        </p:nvSpPr>
        <p:spPr>
          <a:xfrm>
            <a:off x="4302627" y="7545457"/>
            <a:ext cx="3292627" cy="1656205"/>
          </a:xfrm>
          <a:prstGeom prst="rect">
            <a:avLst/>
          </a:prstGeom>
        </p:spPr>
        <p:txBody>
          <a:bodyPr lIns="0" tIns="0" rIns="0" bIns="0" rtlCol="0" anchor="t">
            <a:spAutoFit/>
          </a:bodyPr>
          <a:lstStyle/>
          <a:p>
            <a:pPr algn="ctr">
              <a:lnSpc>
                <a:spcPts val="2688"/>
              </a:lnSpc>
              <a:spcBef>
                <a:spcPct val="0"/>
              </a:spcBef>
            </a:pPr>
            <a:r>
              <a:rPr lang="en-US" sz="1920">
                <a:solidFill>
                  <a:srgbClr val="FFFFFF"/>
                </a:solidFill>
                <a:latin typeface="Canva Sans"/>
                <a:ea typeface="Canva Sans"/>
                <a:cs typeface="Canva Sans"/>
                <a:sym typeface="Canva Sans"/>
              </a:rPr>
              <a:t>Open lines of communication with municipal leaders to partner on property vs purchasing. </a:t>
            </a:r>
          </a:p>
        </p:txBody>
      </p:sp>
      <p:sp>
        <p:nvSpPr>
          <p:cNvPr id="21" name="TextBox 21"/>
          <p:cNvSpPr txBox="1"/>
          <p:nvPr/>
        </p:nvSpPr>
        <p:spPr>
          <a:xfrm>
            <a:off x="7835197" y="7608514"/>
            <a:ext cx="2893423" cy="1553387"/>
          </a:xfrm>
          <a:prstGeom prst="rect">
            <a:avLst/>
          </a:prstGeom>
        </p:spPr>
        <p:txBody>
          <a:bodyPr lIns="0" tIns="0" rIns="0" bIns="0" rtlCol="0" anchor="t">
            <a:spAutoFit/>
          </a:bodyPr>
          <a:lstStyle/>
          <a:p>
            <a:pPr algn="ctr">
              <a:lnSpc>
                <a:spcPts val="3105"/>
              </a:lnSpc>
              <a:spcBef>
                <a:spcPct val="0"/>
              </a:spcBef>
            </a:pPr>
            <a:r>
              <a:rPr lang="en-US" sz="2218">
                <a:solidFill>
                  <a:srgbClr val="FFFFFF"/>
                </a:solidFill>
                <a:latin typeface="Canva Sans"/>
                <a:ea typeface="Canva Sans"/>
                <a:cs typeface="Canva Sans"/>
                <a:sym typeface="Canva Sans"/>
              </a:rPr>
              <a:t>Partner with other SWA’s, and local processors/ haulers to take your product. </a:t>
            </a:r>
          </a:p>
        </p:txBody>
      </p:sp>
      <p:sp>
        <p:nvSpPr>
          <p:cNvPr id="22" name="TextBox 22"/>
          <p:cNvSpPr txBox="1"/>
          <p:nvPr/>
        </p:nvSpPr>
        <p:spPr>
          <a:xfrm>
            <a:off x="11224080" y="7530360"/>
            <a:ext cx="3065193" cy="1636033"/>
          </a:xfrm>
          <a:prstGeom prst="rect">
            <a:avLst/>
          </a:prstGeom>
        </p:spPr>
        <p:txBody>
          <a:bodyPr lIns="0" tIns="0" rIns="0" bIns="0" rtlCol="0" anchor="t">
            <a:spAutoFit/>
          </a:bodyPr>
          <a:lstStyle/>
          <a:p>
            <a:pPr algn="ctr">
              <a:lnSpc>
                <a:spcPts val="3245"/>
              </a:lnSpc>
              <a:spcBef>
                <a:spcPct val="0"/>
              </a:spcBef>
            </a:pPr>
            <a:r>
              <a:rPr lang="en-US" sz="2318">
                <a:solidFill>
                  <a:srgbClr val="FFFFFF"/>
                </a:solidFill>
                <a:latin typeface="Canva Sans"/>
                <a:ea typeface="Canva Sans"/>
                <a:cs typeface="Canva Sans"/>
                <a:sym typeface="Canva Sans"/>
              </a:rPr>
              <a:t>Promotion and educational campaign via print and social media. </a:t>
            </a:r>
          </a:p>
        </p:txBody>
      </p:sp>
      <p:sp>
        <p:nvSpPr>
          <p:cNvPr id="23" name="TextBox 23"/>
          <p:cNvSpPr txBox="1"/>
          <p:nvPr/>
        </p:nvSpPr>
        <p:spPr>
          <a:xfrm>
            <a:off x="14893360" y="7530360"/>
            <a:ext cx="2568969" cy="1636033"/>
          </a:xfrm>
          <a:prstGeom prst="rect">
            <a:avLst/>
          </a:prstGeom>
        </p:spPr>
        <p:txBody>
          <a:bodyPr lIns="0" tIns="0" rIns="0" bIns="0" rtlCol="0" anchor="t">
            <a:spAutoFit/>
          </a:bodyPr>
          <a:lstStyle/>
          <a:p>
            <a:pPr algn="ctr">
              <a:lnSpc>
                <a:spcPts val="3245"/>
              </a:lnSpc>
              <a:spcBef>
                <a:spcPct val="0"/>
              </a:spcBef>
            </a:pPr>
            <a:r>
              <a:rPr lang="en-US" sz="2318">
                <a:solidFill>
                  <a:srgbClr val="FFFFFF"/>
                </a:solidFill>
                <a:latin typeface="Canva Sans"/>
                <a:ea typeface="Canva Sans"/>
                <a:cs typeface="Canva Sans"/>
                <a:sym typeface="Canva Sans"/>
              </a:rPr>
              <a:t>Site Prep, Construction, order bins, set up, and GO!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1840" y="-278075"/>
            <a:ext cx="20212276" cy="5090391"/>
            <a:chOff x="0" y="0"/>
            <a:chExt cx="3131410" cy="788635"/>
          </a:xfrm>
        </p:grpSpPr>
        <p:sp>
          <p:nvSpPr>
            <p:cNvPr id="3" name="Freeform 3"/>
            <p:cNvSpPr/>
            <p:nvPr/>
          </p:nvSpPr>
          <p:spPr>
            <a:xfrm>
              <a:off x="0" y="0"/>
              <a:ext cx="3131410" cy="788635"/>
            </a:xfrm>
            <a:custGeom>
              <a:avLst/>
              <a:gdLst/>
              <a:ahLst/>
              <a:cxnLst/>
              <a:rect l="l" t="t" r="r" b="b"/>
              <a:pathLst>
                <a:path w="3131410" h="788635">
                  <a:moveTo>
                    <a:pt x="0" y="0"/>
                  </a:moveTo>
                  <a:lnTo>
                    <a:pt x="3131410" y="0"/>
                  </a:lnTo>
                  <a:lnTo>
                    <a:pt x="3131410" y="788635"/>
                  </a:lnTo>
                  <a:lnTo>
                    <a:pt x="0" y="788635"/>
                  </a:lnTo>
                  <a:close/>
                </a:path>
              </a:pathLst>
            </a:custGeom>
            <a:blipFill>
              <a:blip r:embed="rId3"/>
              <a:stretch>
                <a:fillRect t="-83513" b="-83513"/>
              </a:stretch>
            </a:blipFill>
          </p:spPr>
          <p:txBody>
            <a:bodyPr/>
            <a:lstStyle/>
            <a:p>
              <a:endParaRPr lang="en-US"/>
            </a:p>
          </p:txBody>
        </p:sp>
      </p:grpSp>
      <p:sp>
        <p:nvSpPr>
          <p:cNvPr id="4" name="Freeform 4"/>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668892" y="3245109"/>
            <a:ext cx="4200009" cy="4200009"/>
            <a:chOff x="0" y="0"/>
            <a:chExt cx="14840029" cy="14840029"/>
          </a:xfrm>
        </p:grpSpPr>
        <p:sp>
          <p:nvSpPr>
            <p:cNvPr id="6" name="Freeform 6"/>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7" name="Freeform 7"/>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8" name="Freeform 8"/>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6"/>
              <a:stretch>
                <a:fillRect l="-20895" t="-26561" r="-17594" b="-59142"/>
              </a:stretch>
            </a:blipFill>
          </p:spPr>
          <p:txBody>
            <a:bodyPr/>
            <a:lstStyle/>
            <a:p>
              <a:endParaRPr lang="en-US"/>
            </a:p>
          </p:txBody>
        </p:sp>
      </p:grpSp>
      <p:grpSp>
        <p:nvGrpSpPr>
          <p:cNvPr id="9" name="Group 9"/>
          <p:cNvGrpSpPr>
            <a:grpSpLocks noChangeAspect="1"/>
          </p:cNvGrpSpPr>
          <p:nvPr/>
        </p:nvGrpSpPr>
        <p:grpSpPr>
          <a:xfrm>
            <a:off x="7250026" y="3230375"/>
            <a:ext cx="4200009" cy="4200009"/>
            <a:chOff x="0" y="0"/>
            <a:chExt cx="14840029" cy="14840029"/>
          </a:xfrm>
        </p:grpSpPr>
        <p:sp>
          <p:nvSpPr>
            <p:cNvPr id="10" name="Freeform 10"/>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1" name="Freeform 11"/>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2" name="Freeform 12"/>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7"/>
              <a:stretch>
                <a:fillRect l="223" t="-16746" r="223" b="-16746"/>
              </a:stretch>
            </a:blipFill>
          </p:spPr>
          <p:txBody>
            <a:bodyPr/>
            <a:lstStyle/>
            <a:p>
              <a:endParaRPr lang="en-US"/>
            </a:p>
          </p:txBody>
        </p:sp>
      </p:grpSp>
      <p:grpSp>
        <p:nvGrpSpPr>
          <p:cNvPr id="13" name="Group 13"/>
          <p:cNvGrpSpPr>
            <a:grpSpLocks noChangeAspect="1"/>
          </p:cNvGrpSpPr>
          <p:nvPr/>
        </p:nvGrpSpPr>
        <p:grpSpPr>
          <a:xfrm>
            <a:off x="12829098" y="3245109"/>
            <a:ext cx="4200009" cy="4200009"/>
            <a:chOff x="0" y="0"/>
            <a:chExt cx="14840029" cy="14840029"/>
          </a:xfrm>
        </p:grpSpPr>
        <p:sp>
          <p:nvSpPr>
            <p:cNvPr id="14" name="Freeform 14"/>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94B143"/>
            </a:solidFill>
          </p:spPr>
          <p:txBody>
            <a:bodyPr/>
            <a:lstStyle/>
            <a:p>
              <a:endParaRPr lang="en-US"/>
            </a:p>
          </p:txBody>
        </p:sp>
        <p:sp>
          <p:nvSpPr>
            <p:cNvPr id="15" name="Freeform 15"/>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txBody>
            <a:bodyPr/>
            <a:lstStyle/>
            <a:p>
              <a:endParaRPr lang="en-US"/>
            </a:p>
          </p:txBody>
        </p:sp>
        <p:sp>
          <p:nvSpPr>
            <p:cNvPr id="16" name="Freeform 16"/>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8"/>
              <a:stretch>
                <a:fillRect l="223" t="-16746" r="223" b="-16746"/>
              </a:stretch>
            </a:blipFill>
          </p:spPr>
          <p:txBody>
            <a:bodyPr/>
            <a:lstStyle/>
            <a:p>
              <a:endParaRPr lang="en-US"/>
            </a:p>
          </p:txBody>
        </p:sp>
      </p:grpSp>
      <p:sp>
        <p:nvSpPr>
          <p:cNvPr id="17" name="Freeform 17"/>
          <p:cNvSpPr/>
          <p:nvPr/>
        </p:nvSpPr>
        <p:spPr>
          <a:xfrm>
            <a:off x="317459" y="351494"/>
            <a:ext cx="4599255" cy="1669359"/>
          </a:xfrm>
          <a:custGeom>
            <a:avLst/>
            <a:gdLst/>
            <a:ahLst/>
            <a:cxnLst/>
            <a:rect l="l" t="t" r="r" b="b"/>
            <a:pathLst>
              <a:path w="4599255" h="1669359">
                <a:moveTo>
                  <a:pt x="0" y="0"/>
                </a:moveTo>
                <a:lnTo>
                  <a:pt x="4599255" y="0"/>
                </a:lnTo>
                <a:lnTo>
                  <a:pt x="4599255" y="1669359"/>
                </a:lnTo>
                <a:lnTo>
                  <a:pt x="0" y="1669359"/>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2808089" y="2001650"/>
            <a:ext cx="13083884" cy="733425"/>
          </a:xfrm>
          <a:prstGeom prst="rect">
            <a:avLst/>
          </a:prstGeom>
        </p:spPr>
        <p:txBody>
          <a:bodyPr lIns="0" tIns="0" rIns="0" bIns="0" rtlCol="0" anchor="t">
            <a:spAutoFit/>
          </a:bodyPr>
          <a:lstStyle/>
          <a:p>
            <a:pPr algn="ctr">
              <a:lnSpc>
                <a:spcPts val="5457"/>
              </a:lnSpc>
            </a:pPr>
            <a:r>
              <a:rPr lang="en-US" sz="4547">
                <a:solidFill>
                  <a:srgbClr val="47AD9F"/>
                </a:solidFill>
                <a:latin typeface="Horizon"/>
                <a:ea typeface="Horizon"/>
                <a:cs typeface="Horizon"/>
                <a:sym typeface="Horizon"/>
              </a:rPr>
              <a:t>WHAT PARTNERSHIPS MADE </a:t>
            </a:r>
          </a:p>
        </p:txBody>
      </p:sp>
      <p:sp>
        <p:nvSpPr>
          <p:cNvPr id="19" name="TextBox 19"/>
          <p:cNvSpPr txBox="1"/>
          <p:nvPr/>
        </p:nvSpPr>
        <p:spPr>
          <a:xfrm>
            <a:off x="2638237" y="7892793"/>
            <a:ext cx="13011525" cy="1127524"/>
          </a:xfrm>
          <a:prstGeom prst="rect">
            <a:avLst/>
          </a:prstGeom>
        </p:spPr>
        <p:txBody>
          <a:bodyPr lIns="0" tIns="0" rIns="0" bIns="0" rtlCol="0" anchor="t">
            <a:spAutoFit/>
          </a:bodyPr>
          <a:lstStyle/>
          <a:p>
            <a:pPr algn="ctr">
              <a:lnSpc>
                <a:spcPts val="4528"/>
              </a:lnSpc>
              <a:spcBef>
                <a:spcPct val="0"/>
              </a:spcBef>
            </a:pPr>
            <a:r>
              <a:rPr lang="en-US" sz="3234">
                <a:solidFill>
                  <a:srgbClr val="2A5C5C"/>
                </a:solidFill>
                <a:latin typeface="Garet"/>
                <a:ea typeface="Garet"/>
                <a:cs typeface="Garet"/>
                <a:sym typeface="Garet"/>
              </a:rPr>
              <a:t>Since opening to the public mid-July 2025, we have steadily increased traffic to between 500-600 cars per week.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6B4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19819" y="4532384"/>
            <a:ext cx="4068069" cy="4725916"/>
            <a:chOff x="0" y="0"/>
            <a:chExt cx="5466080" cy="6350000"/>
          </a:xfrm>
        </p:grpSpPr>
        <p:sp>
          <p:nvSpPr>
            <p:cNvPr id="3" name="Freeform 3"/>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46863" r="-10551" b="-22831"/>
              </a:stretch>
            </a:blipFill>
          </p:spPr>
          <p:txBody>
            <a:bodyPr/>
            <a:lstStyle/>
            <a:p>
              <a:endParaRPr lang="en-US"/>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132790" y="4532384"/>
            <a:ext cx="4068069" cy="4725916"/>
            <a:chOff x="0" y="0"/>
            <a:chExt cx="5466080" cy="6350000"/>
          </a:xfrm>
        </p:grpSpPr>
        <p:sp>
          <p:nvSpPr>
            <p:cNvPr id="8" name="Freeform 8"/>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54347" r="-54347"/>
              </a:stretch>
            </a:blipFill>
          </p:spPr>
          <p:txBody>
            <a:bodyPr/>
            <a:lstStyle/>
            <a:p>
              <a:endParaRPr lang="en-US"/>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12" name="Group 12"/>
          <p:cNvGrpSpPr/>
          <p:nvPr/>
        </p:nvGrpSpPr>
        <p:grpSpPr>
          <a:xfrm>
            <a:off x="10200859" y="5143500"/>
            <a:ext cx="15840803" cy="4114800"/>
            <a:chOff x="0" y="0"/>
            <a:chExt cx="4172063" cy="1083733"/>
          </a:xfrm>
        </p:grpSpPr>
        <p:sp>
          <p:nvSpPr>
            <p:cNvPr id="13" name="Freeform 13"/>
            <p:cNvSpPr/>
            <p:nvPr/>
          </p:nvSpPr>
          <p:spPr>
            <a:xfrm>
              <a:off x="0" y="0"/>
              <a:ext cx="4172064" cy="1083733"/>
            </a:xfrm>
            <a:custGeom>
              <a:avLst/>
              <a:gdLst/>
              <a:ahLst/>
              <a:cxnLst/>
              <a:rect l="l" t="t" r="r" b="b"/>
              <a:pathLst>
                <a:path w="4172064" h="1083733">
                  <a:moveTo>
                    <a:pt x="0" y="0"/>
                  </a:moveTo>
                  <a:lnTo>
                    <a:pt x="4172064" y="0"/>
                  </a:lnTo>
                  <a:lnTo>
                    <a:pt x="4172064" y="1083733"/>
                  </a:lnTo>
                  <a:lnTo>
                    <a:pt x="0" y="1083733"/>
                  </a:lnTo>
                  <a:close/>
                </a:path>
              </a:pathLst>
            </a:custGeom>
            <a:solidFill>
              <a:srgbClr val="2A5C5C"/>
            </a:solidFill>
          </p:spPr>
          <p:txBody>
            <a:bodyPr/>
            <a:lstStyle/>
            <a:p>
              <a:endParaRPr lang="en-US"/>
            </a:p>
          </p:txBody>
        </p:sp>
        <p:sp>
          <p:nvSpPr>
            <p:cNvPr id="14" name="TextBox 14"/>
            <p:cNvSpPr txBox="1"/>
            <p:nvPr/>
          </p:nvSpPr>
          <p:spPr>
            <a:xfrm>
              <a:off x="0" y="-57150"/>
              <a:ext cx="4172063" cy="1140883"/>
            </a:xfrm>
            <a:prstGeom prst="rect">
              <a:avLst/>
            </a:prstGeom>
          </p:spPr>
          <p:txBody>
            <a:bodyPr lIns="50800" tIns="50800" rIns="50800" bIns="50800" rtlCol="0" anchor="ctr"/>
            <a:lstStyle/>
            <a:p>
              <a:pPr algn="ctr">
                <a:lnSpc>
                  <a:spcPts val="2148"/>
                </a:lnSpc>
              </a:pPr>
              <a:endParaRPr/>
            </a:p>
          </p:txBody>
        </p:sp>
      </p:grpSp>
      <p:grpSp>
        <p:nvGrpSpPr>
          <p:cNvPr id="15" name="Group 15"/>
          <p:cNvGrpSpPr/>
          <p:nvPr/>
        </p:nvGrpSpPr>
        <p:grpSpPr>
          <a:xfrm>
            <a:off x="-13703999" y="4532384"/>
            <a:ext cx="15056817" cy="4725916"/>
            <a:chOff x="0" y="0"/>
            <a:chExt cx="3965581" cy="1244686"/>
          </a:xfrm>
        </p:grpSpPr>
        <p:sp>
          <p:nvSpPr>
            <p:cNvPr id="16" name="Freeform 16"/>
            <p:cNvSpPr/>
            <p:nvPr/>
          </p:nvSpPr>
          <p:spPr>
            <a:xfrm>
              <a:off x="0" y="0"/>
              <a:ext cx="3965581" cy="1244686"/>
            </a:xfrm>
            <a:custGeom>
              <a:avLst/>
              <a:gdLst/>
              <a:ahLst/>
              <a:cxnLst/>
              <a:rect l="l" t="t" r="r" b="b"/>
              <a:pathLst>
                <a:path w="3965581" h="1244686">
                  <a:moveTo>
                    <a:pt x="0" y="0"/>
                  </a:moveTo>
                  <a:lnTo>
                    <a:pt x="3965581" y="0"/>
                  </a:lnTo>
                  <a:lnTo>
                    <a:pt x="3965581" y="1244686"/>
                  </a:lnTo>
                  <a:lnTo>
                    <a:pt x="0" y="1244686"/>
                  </a:lnTo>
                  <a:close/>
                </a:path>
              </a:pathLst>
            </a:custGeom>
            <a:solidFill>
              <a:srgbClr val="DEAF40"/>
            </a:solidFill>
          </p:spPr>
          <p:txBody>
            <a:bodyPr/>
            <a:lstStyle/>
            <a:p>
              <a:endParaRPr lang="en-US"/>
            </a:p>
          </p:txBody>
        </p:sp>
        <p:sp>
          <p:nvSpPr>
            <p:cNvPr id="17" name="TextBox 17"/>
            <p:cNvSpPr txBox="1"/>
            <p:nvPr/>
          </p:nvSpPr>
          <p:spPr>
            <a:xfrm>
              <a:off x="0" y="-57150"/>
              <a:ext cx="3965581" cy="1301836"/>
            </a:xfrm>
            <a:prstGeom prst="rect">
              <a:avLst/>
            </a:prstGeom>
          </p:spPr>
          <p:txBody>
            <a:bodyPr lIns="50800" tIns="50800" rIns="50800" bIns="50800" rtlCol="0" anchor="ctr"/>
            <a:lstStyle/>
            <a:p>
              <a:pPr algn="ctr">
                <a:lnSpc>
                  <a:spcPts val="2148"/>
                </a:lnSpc>
              </a:pPr>
              <a:endParaRPr/>
            </a:p>
          </p:txBody>
        </p:sp>
      </p:grpSp>
      <p:sp>
        <p:nvSpPr>
          <p:cNvPr id="18" name="Freeform 18"/>
          <p:cNvSpPr/>
          <p:nvPr/>
        </p:nvSpPr>
        <p:spPr>
          <a:xfrm>
            <a:off x="7910401" y="1028700"/>
            <a:ext cx="2771798" cy="2664391"/>
          </a:xfrm>
          <a:custGeom>
            <a:avLst/>
            <a:gdLst/>
            <a:ahLst/>
            <a:cxnLst/>
            <a:rect l="l" t="t" r="r" b="b"/>
            <a:pathLst>
              <a:path w="2771798" h="2664391">
                <a:moveTo>
                  <a:pt x="0" y="0"/>
                </a:moveTo>
                <a:lnTo>
                  <a:pt x="2771798" y="0"/>
                </a:lnTo>
                <a:lnTo>
                  <a:pt x="2771798" y="2664391"/>
                </a:lnTo>
                <a:lnTo>
                  <a:pt x="0" y="2664391"/>
                </a:lnTo>
                <a:lnTo>
                  <a:pt x="0" y="0"/>
                </a:lnTo>
                <a:close/>
              </a:path>
            </a:pathLst>
          </a:custGeom>
          <a:blipFill>
            <a:blip r:embed="rId5">
              <a:alphaModFix amt="10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5400000">
            <a:off x="17259300" y="1187845"/>
            <a:ext cx="604927" cy="198870"/>
          </a:xfrm>
          <a:custGeom>
            <a:avLst/>
            <a:gdLst/>
            <a:ahLst/>
            <a:cxnLst/>
            <a:rect l="l" t="t" r="r" b="b"/>
            <a:pathLst>
              <a:path w="604927" h="198870">
                <a:moveTo>
                  <a:pt x="0" y="0"/>
                </a:moveTo>
                <a:lnTo>
                  <a:pt x="604927" y="0"/>
                </a:lnTo>
                <a:lnTo>
                  <a:pt x="604927" y="198870"/>
                </a:lnTo>
                <a:lnTo>
                  <a:pt x="0" y="198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2400112" y="1028700"/>
            <a:ext cx="4859188" cy="1763705"/>
          </a:xfrm>
          <a:custGeom>
            <a:avLst/>
            <a:gdLst/>
            <a:ahLst/>
            <a:cxnLst/>
            <a:rect l="l" t="t" r="r" b="b"/>
            <a:pathLst>
              <a:path w="4859188" h="1763705">
                <a:moveTo>
                  <a:pt x="0" y="0"/>
                </a:moveTo>
                <a:lnTo>
                  <a:pt x="4859188" y="0"/>
                </a:lnTo>
                <a:lnTo>
                  <a:pt x="4859188" y="1763705"/>
                </a:lnTo>
                <a:lnTo>
                  <a:pt x="0" y="1763705"/>
                </a:lnTo>
                <a:lnTo>
                  <a:pt x="0" y="0"/>
                </a:lnTo>
                <a:close/>
              </a:path>
            </a:pathLst>
          </a:custGeom>
          <a:blipFill>
            <a:blip r:embed="rId9"/>
            <a:stretch>
              <a:fillRect/>
            </a:stretch>
          </a:blipFill>
        </p:spPr>
        <p:txBody>
          <a:bodyPr/>
          <a:lstStyle/>
          <a:p>
            <a:endParaRPr lang="en-US"/>
          </a:p>
        </p:txBody>
      </p:sp>
      <p:sp>
        <p:nvSpPr>
          <p:cNvPr id="21" name="TextBox 21"/>
          <p:cNvSpPr txBox="1"/>
          <p:nvPr/>
        </p:nvSpPr>
        <p:spPr>
          <a:xfrm>
            <a:off x="1992831" y="2959666"/>
            <a:ext cx="5787935" cy="733425"/>
          </a:xfrm>
          <a:prstGeom prst="rect">
            <a:avLst/>
          </a:prstGeom>
        </p:spPr>
        <p:txBody>
          <a:bodyPr lIns="0" tIns="0" rIns="0" bIns="0" rtlCol="0" anchor="t">
            <a:spAutoFit/>
          </a:bodyPr>
          <a:lstStyle/>
          <a:p>
            <a:pPr algn="l">
              <a:lnSpc>
                <a:spcPts val="5457"/>
              </a:lnSpc>
            </a:pPr>
            <a:r>
              <a:rPr lang="en-US" sz="4547">
                <a:solidFill>
                  <a:srgbClr val="47AD9F"/>
                </a:solidFill>
                <a:latin typeface="Horizon"/>
                <a:ea typeface="Horizon"/>
                <a:cs typeface="Horizon"/>
                <a:sym typeface="Horizon"/>
              </a:rPr>
              <a:t>THE RESULT</a:t>
            </a:r>
          </a:p>
        </p:txBody>
      </p:sp>
      <p:sp>
        <p:nvSpPr>
          <p:cNvPr id="22" name="TextBox 22"/>
          <p:cNvSpPr txBox="1"/>
          <p:nvPr/>
        </p:nvSpPr>
        <p:spPr>
          <a:xfrm>
            <a:off x="10200859" y="5708685"/>
            <a:ext cx="7680548" cy="2306640"/>
          </a:xfrm>
          <a:prstGeom prst="rect">
            <a:avLst/>
          </a:prstGeom>
        </p:spPr>
        <p:txBody>
          <a:bodyPr lIns="0" tIns="0" rIns="0" bIns="0" rtlCol="0" anchor="t">
            <a:spAutoFit/>
          </a:bodyPr>
          <a:lstStyle/>
          <a:p>
            <a:pPr marL="715151" lvl="1" indent="-357576" algn="l">
              <a:lnSpc>
                <a:spcPts val="4637"/>
              </a:lnSpc>
              <a:buFont typeface="Arial"/>
              <a:buChar char="•"/>
            </a:pPr>
            <a:r>
              <a:rPr lang="en-US" sz="3312">
                <a:solidFill>
                  <a:srgbClr val="F2F1EB"/>
                </a:solidFill>
                <a:latin typeface="Garet"/>
                <a:ea typeface="Garet"/>
                <a:cs typeface="Garet"/>
                <a:sym typeface="Garet"/>
              </a:rPr>
              <a:t>Functional recycling drop site</a:t>
            </a:r>
          </a:p>
          <a:p>
            <a:pPr marL="715151" lvl="1" indent="-357576" algn="l">
              <a:lnSpc>
                <a:spcPts val="4637"/>
              </a:lnSpc>
              <a:buFont typeface="Arial"/>
              <a:buChar char="•"/>
            </a:pPr>
            <a:r>
              <a:rPr lang="en-US" sz="3312">
                <a:solidFill>
                  <a:srgbClr val="F2F1EB"/>
                </a:solidFill>
                <a:latin typeface="Garet"/>
                <a:ea typeface="Garet"/>
                <a:cs typeface="Garet"/>
                <a:sym typeface="Garet"/>
              </a:rPr>
              <a:t>Minimal financial investment</a:t>
            </a:r>
          </a:p>
          <a:p>
            <a:pPr marL="715151" lvl="1" indent="-357576" algn="l">
              <a:lnSpc>
                <a:spcPts val="4637"/>
              </a:lnSpc>
              <a:spcBef>
                <a:spcPct val="0"/>
              </a:spcBef>
              <a:buFont typeface="Arial"/>
              <a:buChar char="•"/>
            </a:pPr>
            <a:r>
              <a:rPr lang="en-US" sz="3312">
                <a:solidFill>
                  <a:srgbClr val="F2F1EB"/>
                </a:solidFill>
                <a:latin typeface="Garet"/>
                <a:ea typeface="Garet"/>
                <a:cs typeface="Garet"/>
                <a:sym typeface="Garet"/>
              </a:rPr>
              <a:t>Community Pride and ownership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TotalTime>
  <Words>1196</Words>
  <Application>Microsoft Office PowerPoint</Application>
  <PresentationFormat>Custom</PresentationFormat>
  <Paragraphs>134</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Garet</vt:lpstr>
      <vt:lpstr>Arial</vt:lpstr>
      <vt:lpstr>Horizon</vt:lpstr>
      <vt:lpstr>Aptos</vt:lpstr>
      <vt:lpstr>Garet Bold</vt:lpstr>
      <vt:lpstr>Calibri</vt:lpstr>
      <vt:lpstr>Helvetica World</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Operations Through Partnerships</dc:title>
  <dc:creator>Director</dc:creator>
  <cp:lastModifiedBy>Vickers, Kelly K</cp:lastModifiedBy>
  <cp:revision>6</cp:revision>
  <dcterms:created xsi:type="dcterms:W3CDTF">2006-08-16T00:00:00Z</dcterms:created>
  <dcterms:modified xsi:type="dcterms:W3CDTF">2026-04-20T12:46:11Z</dcterms:modified>
  <dc:identifier>DAG3XUFDVFA</dc:identifier>
</cp:coreProperties>
</file>