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295" r:id="rId4"/>
    <p:sldId id="296" r:id="rId5"/>
    <p:sldId id="259" r:id="rId6"/>
    <p:sldId id="298" r:id="rId7"/>
    <p:sldId id="300" r:id="rId8"/>
    <p:sldId id="260" r:id="rId9"/>
    <p:sldId id="301" r:id="rId10"/>
    <p:sldId id="266" r:id="rId11"/>
    <p:sldId id="302" r:id="rId12"/>
    <p:sldId id="292" r:id="rId13"/>
    <p:sldId id="303" r:id="rId14"/>
    <p:sldId id="281" r:id="rId15"/>
    <p:sldId id="283" r:id="rId16"/>
    <p:sldId id="284" r:id="rId17"/>
    <p:sldId id="285" r:id="rId18"/>
    <p:sldId id="286" r:id="rId19"/>
    <p:sldId id="288" r:id="rId20"/>
    <p:sldId id="297" r:id="rId21"/>
    <p:sldId id="290" r:id="rId22"/>
    <p:sldId id="289" r:id="rId23"/>
    <p:sldId id="294" r:id="rId24"/>
    <p:sldId id="291" r:id="rId2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5kRXHW8lF8S62/p1BLsrDX80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9" autoAdjust="0"/>
    <p:restoredTop sz="58959" autoAdjust="0"/>
  </p:normalViewPr>
  <p:slideViewPr>
    <p:cSldViewPr snapToGrid="0">
      <p:cViewPr varScale="1">
        <p:scale>
          <a:sx n="65" d="100"/>
          <a:sy n="65" d="100"/>
        </p:scale>
        <p:origin x="22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43"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C0AEE5-A4D6-5979-F490-60F13FA3B6B4}"/>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a:extLst>
              <a:ext uri="{FF2B5EF4-FFF2-40B4-BE49-F238E27FC236}">
                <a16:creationId xmlns:a16="http://schemas.microsoft.com/office/drawing/2014/main" id="{96DFDA37-B67F-BE57-A95B-0F4F162948DF}"/>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D9706D71-DE69-40BE-891A-C842CACE7A42}" type="datetimeFigureOut">
              <a:rPr lang="en-US" smtClean="0"/>
              <a:t>4/22/2026</a:t>
            </a:fld>
            <a:endParaRPr lang="en-US"/>
          </a:p>
        </p:txBody>
      </p:sp>
      <p:sp>
        <p:nvSpPr>
          <p:cNvPr id="4" name="Footer Placeholder 3">
            <a:extLst>
              <a:ext uri="{FF2B5EF4-FFF2-40B4-BE49-F238E27FC236}">
                <a16:creationId xmlns:a16="http://schemas.microsoft.com/office/drawing/2014/main" id="{A8945E70-C84B-88A8-790E-8D0A132F6FBF}"/>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D013F3-B837-7767-222A-F4FB31563020}"/>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1EC8FD3-3F56-4C14-A1E5-E4B5C5710A83}" type="slidenum">
              <a:rPr lang="en-US" smtClean="0"/>
              <a:t>‹#›</a:t>
            </a:fld>
            <a:endParaRPr lang="en-US"/>
          </a:p>
        </p:txBody>
      </p:sp>
    </p:spTree>
    <p:extLst>
      <p:ext uri="{BB962C8B-B14F-4D97-AF65-F5344CB8AC3E}">
        <p14:creationId xmlns:p14="http://schemas.microsoft.com/office/powerpoint/2010/main" val="3187747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5138"/>
          </a:xfrm>
          <a:prstGeom prst="rect">
            <a:avLst/>
          </a:prstGeom>
          <a:noFill/>
          <a:ln>
            <a:noFill/>
          </a:ln>
        </p:spPr>
        <p:txBody>
          <a:bodyPr spcFirstLastPara="1" wrap="square" lIns="91426" tIns="45713" rIns="91426" bIns="4571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0"/>
            <a:ext cx="3038475" cy="465138"/>
          </a:xfrm>
          <a:prstGeom prst="rect">
            <a:avLst/>
          </a:prstGeom>
          <a:noFill/>
          <a:ln>
            <a:noFill/>
          </a:ln>
        </p:spPr>
        <p:txBody>
          <a:bodyPr spcFirstLastPara="1" wrap="square" lIns="91426" tIns="45713" rIns="91426" bIns="4571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475" cy="465138"/>
          </a:xfrm>
          <a:prstGeom prst="rect">
            <a:avLst/>
          </a:prstGeom>
          <a:noFill/>
          <a:ln>
            <a:noFill/>
          </a:ln>
        </p:spPr>
        <p:txBody>
          <a:bodyPr spcFirstLastPara="1" wrap="square" lIns="91426" tIns="45713" rIns="91426" bIns="4571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5"/>
            <a:ext cx="3038475" cy="465138"/>
          </a:xfrm>
          <a:prstGeom prst="rect">
            <a:avLst/>
          </a:prstGeom>
          <a:noFill/>
          <a:ln>
            <a:noFill/>
          </a:ln>
        </p:spPr>
        <p:txBody>
          <a:bodyPr spcFirstLastPara="1" wrap="square" lIns="91426" tIns="45713" rIns="91426" bIns="4571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3: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Kyla touched on your Authorities purpose.</a:t>
            </a:r>
          </a:p>
          <a:p>
            <a:pPr marL="0" indent="0"/>
            <a:endParaRPr lang="en-US" dirty="0"/>
          </a:p>
          <a:p>
            <a:pPr marL="0" indent="0"/>
            <a:r>
              <a:rPr lang="en-US" dirty="0"/>
              <a:t>Now we’re going to talk about some FINANCIAL RESOURCES TO SUPPORT THE AUTHORITIES plans and programs.</a:t>
            </a:r>
          </a:p>
          <a:p>
            <a:pPr marL="0" indent="0"/>
            <a:endParaRPr lang="en-US" dirty="0"/>
          </a:p>
          <a:p>
            <a:pPr marL="0" indent="0"/>
            <a:r>
              <a:rPr lang="en-US" dirty="0"/>
              <a:t>SWMB &amp; REAP GRANT PROGRAMS AVAILABLE</a:t>
            </a:r>
          </a:p>
          <a:p>
            <a:pPr marL="0" indent="0"/>
            <a:endParaRPr lang="en-US" dirty="0"/>
          </a:p>
          <a:p>
            <a:pPr marL="0" indent="0"/>
            <a:endParaRPr lang="en-US" dirty="0"/>
          </a:p>
        </p:txBody>
      </p:sp>
      <p:sp>
        <p:nvSpPr>
          <p:cNvPr id="152" name="Google Shape;152;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B7940B69-1E18-4FE9-292E-39160E2CD8CC}"/>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D50E1992-B07D-6FA0-F1D6-D23606B45223}"/>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Again-Please leave ample time to </a:t>
            </a:r>
          </a:p>
          <a:p>
            <a:pPr marL="0" indent="0"/>
            <a:endParaRPr lang="en-US" dirty="0"/>
          </a:p>
          <a:p>
            <a:pPr marL="0" indent="0"/>
            <a:r>
              <a:rPr lang="en-US" dirty="0"/>
              <a:t>??? Suggest holding grant accounts open with $10.00 balance if they don’t want to </a:t>
            </a:r>
            <a:endParaRPr dirty="0"/>
          </a:p>
        </p:txBody>
      </p:sp>
      <p:sp>
        <p:nvSpPr>
          <p:cNvPr id="222" name="Google Shape;22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86ACC0FC-2DAC-927C-C553-CA9161E91E98}"/>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2757A1FF-6E28-46CB-5D52-63EE4F47B19D}"/>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E61EAC94-5BE6-0AEE-733E-67D83BA32766}"/>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4B3BCB29-24BA-5EB5-92B8-79CF89896650}"/>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Again-Please leave ample time to </a:t>
            </a:r>
          </a:p>
          <a:p>
            <a:pPr marL="0" indent="0"/>
            <a:endParaRPr lang="en-US" dirty="0"/>
          </a:p>
          <a:p>
            <a:pPr marL="0" indent="0"/>
            <a:r>
              <a:rPr lang="en-US" dirty="0"/>
              <a:t>??? Suggest holding grant accounts open with $10.00 balance if they don’t want to </a:t>
            </a:r>
            <a:endParaRPr dirty="0"/>
          </a:p>
        </p:txBody>
      </p:sp>
      <p:sp>
        <p:nvSpPr>
          <p:cNvPr id="222" name="Google Shape;222;p5:notes">
            <a:extLst>
              <a:ext uri="{FF2B5EF4-FFF2-40B4-BE49-F238E27FC236}">
                <a16:creationId xmlns:a16="http://schemas.microsoft.com/office/drawing/2014/main" id="{1D4EA7B8-AEB1-13F6-80DC-8B71A736EE9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11D9B2A0-E47F-D41C-B40C-AC1E95F01DDC}"/>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A56FE888-D13B-D31D-F319-AA130635F6C5}"/>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38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12</a:t>
            </a:fld>
            <a:endParaRPr lang="en-US" sz="120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DB395099-F44D-9870-2AE0-786CCA03C79B}"/>
              </a:ext>
            </a:extLst>
          </p:cNvPr>
          <p:cNvSpPr>
            <a:spLocks noGrp="1"/>
          </p:cNvSpPr>
          <p:nvPr>
            <p:ph type="ftr" idx="11"/>
          </p:nvPr>
        </p:nvSpPr>
        <p:spPr/>
        <p:txBody>
          <a:bodyPr/>
          <a:lstStyle/>
          <a:p>
            <a:endParaRPr lang="en-US"/>
          </a:p>
        </p:txBody>
      </p:sp>
    </p:spTree>
    <p:extLst>
      <p:ext uri="{BB962C8B-B14F-4D97-AF65-F5344CB8AC3E}">
        <p14:creationId xmlns:p14="http://schemas.microsoft.com/office/powerpoint/2010/main" val="33870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A82B-B838-3CA2-5879-37E45239B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0B8C5-C344-8748-7BD0-EE8417493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86205-6215-22B9-2CC8-89CA80E71E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56EA8B-EB3F-7D8B-E815-277DE5AE06CF}"/>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13</a:t>
            </a:fld>
            <a:endParaRPr lang="en-US" sz="120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EEF8E271-018D-2BB5-F50B-1C45EF6079B3}"/>
              </a:ext>
            </a:extLst>
          </p:cNvPr>
          <p:cNvSpPr>
            <a:spLocks noGrp="1"/>
          </p:cNvSpPr>
          <p:nvPr>
            <p:ph type="ftr" idx="11"/>
          </p:nvPr>
        </p:nvSpPr>
        <p:spPr/>
        <p:txBody>
          <a:bodyPr/>
          <a:lstStyle/>
          <a:p>
            <a:endParaRPr lang="en-US"/>
          </a:p>
        </p:txBody>
      </p:sp>
    </p:spTree>
    <p:extLst>
      <p:ext uri="{BB962C8B-B14F-4D97-AF65-F5344CB8AC3E}">
        <p14:creationId xmlns:p14="http://schemas.microsoft.com/office/powerpoint/2010/main" val="376231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1: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32" name="Google Shape;332;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37A1244E-144C-C304-76C3-CE936C43681B}"/>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B450DE1B-8A4F-E872-8F57-5A94C11419E7}"/>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46" name="Google Shape;34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70C54BCE-248A-1F41-EE5D-2E2E5375649E}"/>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15E68968-1717-8EAB-4AD7-C7B987B641E5}"/>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53" name="Google Shape;353;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F050AACE-24B5-F142-EBBB-DF82F02C1781}"/>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B5B6ECF2-C41C-67B4-FC5E-6E42AE72EEE2}"/>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60" name="Google Shape;36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B9EED222-1516-69D9-8EAD-C662E8604EE1}"/>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B31DA42B-D1AC-7DA4-20B5-86F989A28D60}"/>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67" name="Google Shape;367;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07BC5D86-600C-0B48-5A01-5F7A394431B9}"/>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394409F2-8144-CEB4-676A-99BB366A6BB5}"/>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dirty="0"/>
          </a:p>
        </p:txBody>
      </p:sp>
      <p:sp>
        <p:nvSpPr>
          <p:cNvPr id="382" name="Google Shape;382;p23:notes"/>
          <p:cNvSpPr txBox="1">
            <a:spLocks noGrp="1"/>
          </p:cNvSpPr>
          <p:nvPr>
            <p:ph type="sldNum" idx="12"/>
          </p:nvPr>
        </p:nvSpPr>
        <p:spPr>
          <a:xfrm>
            <a:off x="3970339" y="8829675"/>
            <a:ext cx="3038475" cy="465138"/>
          </a:xfrm>
          <a:prstGeom prst="rect">
            <a:avLst/>
          </a:prstGeom>
          <a:noFill/>
          <a:ln>
            <a:noFill/>
          </a:ln>
        </p:spPr>
        <p:txBody>
          <a:bodyPr spcFirstLastPara="1" wrap="square" lIns="91426" tIns="45713" rIns="91426" bIns="45713" anchor="b" anchorCtr="0">
            <a:noAutofit/>
          </a:bodyPr>
          <a:lstStyle/>
          <a:p>
            <a:pPr algn="r">
              <a:buClr>
                <a:schemeClr val="dk1"/>
              </a:buClr>
              <a:buSzPts val="1400"/>
            </a:pPr>
            <a:fld id="{00000000-1234-1234-1234-123412341234}" type="slidenum">
              <a:rPr lang="en-US"/>
              <a:pPr algn="r">
                <a:buClr>
                  <a:schemeClr val="dk1"/>
                </a:buClr>
                <a:buSzPts val="1400"/>
              </a:pPr>
              <a:t>19</a:t>
            </a:fld>
            <a:endParaRPr/>
          </a:p>
        </p:txBody>
      </p:sp>
      <p:sp>
        <p:nvSpPr>
          <p:cNvPr id="2" name="Footer Placeholder 1">
            <a:extLst>
              <a:ext uri="{FF2B5EF4-FFF2-40B4-BE49-F238E27FC236}">
                <a16:creationId xmlns:a16="http://schemas.microsoft.com/office/drawing/2014/main" id="{ADB0344F-AFE4-1B5E-3AEB-1268AFFA0A5D}"/>
              </a:ext>
            </a:extLst>
          </p:cNvPr>
          <p:cNvSpPr>
            <a:spLocks noGrp="1"/>
          </p:cNvSpPr>
          <p:nvPr>
            <p:ph type="ft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166" name="Google Shape;16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EB6C018E-D12D-2DA9-5BC0-BA2AC88ADDB5}"/>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76D7E845-09CE-3990-3E2C-F5EA9003B82F}"/>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D3252974-F7FC-1CC4-EF86-D2CB8042BFDB}"/>
            </a:ext>
          </a:extLst>
        </p:cNvPr>
        <p:cNvGrpSpPr/>
        <p:nvPr/>
      </p:nvGrpSpPr>
      <p:grpSpPr>
        <a:xfrm>
          <a:off x="0" y="0"/>
          <a:ext cx="0" cy="0"/>
          <a:chOff x="0" y="0"/>
          <a:chExt cx="0" cy="0"/>
        </a:xfrm>
      </p:grpSpPr>
      <p:sp>
        <p:nvSpPr>
          <p:cNvPr id="380" name="Google Shape;380;p23:notes">
            <a:extLst>
              <a:ext uri="{FF2B5EF4-FFF2-40B4-BE49-F238E27FC236}">
                <a16:creationId xmlns:a16="http://schemas.microsoft.com/office/drawing/2014/main" id="{E37BFAE2-D9EB-77C6-4909-DD39B16A3E4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a:extLst>
              <a:ext uri="{FF2B5EF4-FFF2-40B4-BE49-F238E27FC236}">
                <a16:creationId xmlns:a16="http://schemas.microsoft.com/office/drawing/2014/main" id="{2D53264E-DDE5-5876-3790-EED0F0A000B1}"/>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dirty="0"/>
          </a:p>
        </p:txBody>
      </p:sp>
      <p:sp>
        <p:nvSpPr>
          <p:cNvPr id="382" name="Google Shape;382;p23:notes">
            <a:extLst>
              <a:ext uri="{FF2B5EF4-FFF2-40B4-BE49-F238E27FC236}">
                <a16:creationId xmlns:a16="http://schemas.microsoft.com/office/drawing/2014/main" id="{E449674B-E5BF-176E-BAA3-0F430C48295A}"/>
              </a:ext>
            </a:extLst>
          </p:cNvPr>
          <p:cNvSpPr txBox="1">
            <a:spLocks noGrp="1"/>
          </p:cNvSpPr>
          <p:nvPr>
            <p:ph type="sldNum" idx="12"/>
          </p:nvPr>
        </p:nvSpPr>
        <p:spPr>
          <a:xfrm>
            <a:off x="3970339" y="8829675"/>
            <a:ext cx="3038475" cy="465138"/>
          </a:xfrm>
          <a:prstGeom prst="rect">
            <a:avLst/>
          </a:prstGeom>
          <a:noFill/>
          <a:ln>
            <a:noFill/>
          </a:ln>
        </p:spPr>
        <p:txBody>
          <a:bodyPr spcFirstLastPara="1" wrap="square" lIns="91426" tIns="45713" rIns="91426" bIns="45713" anchor="b" anchorCtr="0">
            <a:noAutofit/>
          </a:bodyPr>
          <a:lstStyle/>
          <a:p>
            <a:pPr algn="r">
              <a:buClr>
                <a:schemeClr val="dk1"/>
              </a:buClr>
              <a:buSzPts val="1400"/>
            </a:pPr>
            <a:fld id="{00000000-1234-1234-1234-123412341234}" type="slidenum">
              <a:rPr lang="en-US"/>
              <a:pPr algn="r">
                <a:buClr>
                  <a:schemeClr val="dk1"/>
                </a:buClr>
                <a:buSzPts val="1400"/>
              </a:pPr>
              <a:t>20</a:t>
            </a:fld>
            <a:endParaRPr/>
          </a:p>
        </p:txBody>
      </p:sp>
      <p:sp>
        <p:nvSpPr>
          <p:cNvPr id="2" name="Footer Placeholder 1">
            <a:extLst>
              <a:ext uri="{FF2B5EF4-FFF2-40B4-BE49-F238E27FC236}">
                <a16:creationId xmlns:a16="http://schemas.microsoft.com/office/drawing/2014/main" id="{A2AF8564-6755-8E4F-BA74-73C1FB917735}"/>
              </a:ext>
            </a:extLst>
          </p:cNvPr>
          <p:cNvSpPr>
            <a:spLocks noGrp="1"/>
          </p:cNvSpPr>
          <p:nvPr>
            <p:ph type="ftr" idx="11"/>
          </p:nvPr>
        </p:nvSpPr>
        <p:spPr/>
        <p:txBody>
          <a:bodyPr/>
          <a:lstStyle/>
          <a:p>
            <a:endParaRPr lang="en-US"/>
          </a:p>
        </p:txBody>
      </p:sp>
    </p:spTree>
    <p:extLst>
      <p:ext uri="{BB962C8B-B14F-4D97-AF65-F5344CB8AC3E}">
        <p14:creationId xmlns:p14="http://schemas.microsoft.com/office/powerpoint/2010/main" val="377190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a:p>
        </p:txBody>
      </p:sp>
      <p:sp>
        <p:nvSpPr>
          <p:cNvPr id="396" name="Google Shape;396;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362601FC-D76E-7D5C-8E29-37E46AB2A92C}"/>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5D064141-4610-5E20-3FB2-D92FDB6A2926}"/>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WV GRANT TRANSPARANCY &amp; ACCOUNTIBILITY ACT</a:t>
            </a:r>
          </a:p>
          <a:p>
            <a:pPr marL="0" indent="0"/>
            <a:endParaRPr dirty="0"/>
          </a:p>
        </p:txBody>
      </p:sp>
      <p:sp>
        <p:nvSpPr>
          <p:cNvPr id="389" name="Google Shape;389;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C9CE3122-4F29-1F61-DAEE-5A288122E890}"/>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EB6FB730-1333-2BC6-9019-CB8AED3B9084}"/>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a:extLst>
            <a:ext uri="{FF2B5EF4-FFF2-40B4-BE49-F238E27FC236}">
              <a16:creationId xmlns:a16="http://schemas.microsoft.com/office/drawing/2014/main" id="{3D004D03-380F-6F20-EE57-4E3AA3EE334E}"/>
            </a:ext>
          </a:extLst>
        </p:cNvPr>
        <p:cNvGrpSpPr/>
        <p:nvPr/>
      </p:nvGrpSpPr>
      <p:grpSpPr>
        <a:xfrm>
          <a:off x="0" y="0"/>
          <a:ext cx="0" cy="0"/>
          <a:chOff x="0" y="0"/>
          <a:chExt cx="0" cy="0"/>
        </a:xfrm>
      </p:grpSpPr>
      <p:sp>
        <p:nvSpPr>
          <p:cNvPr id="388" name="Google Shape;388;p28:notes">
            <a:extLst>
              <a:ext uri="{FF2B5EF4-FFF2-40B4-BE49-F238E27FC236}">
                <a16:creationId xmlns:a16="http://schemas.microsoft.com/office/drawing/2014/main" id="{3225A5DF-35A6-5831-C112-EC2185D9C6C7}"/>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If possible, hold grant accounts open with keeping a $10.00 minimum balance.</a:t>
            </a:r>
            <a:endParaRPr dirty="0"/>
          </a:p>
        </p:txBody>
      </p:sp>
      <p:sp>
        <p:nvSpPr>
          <p:cNvPr id="389" name="Google Shape;389;p28:notes">
            <a:extLst>
              <a:ext uri="{FF2B5EF4-FFF2-40B4-BE49-F238E27FC236}">
                <a16:creationId xmlns:a16="http://schemas.microsoft.com/office/drawing/2014/main" id="{5721B07A-7D24-F7C4-B600-4160D7EC189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C88D034E-C1FB-3CAD-5F78-7DA176FC53FF}"/>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48E79F72-7910-8772-564B-EC1339C751F6}"/>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474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2: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dirty="0"/>
          </a:p>
        </p:txBody>
      </p:sp>
      <p:sp>
        <p:nvSpPr>
          <p:cNvPr id="403" name="Google Shape;403;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A0EEFDEE-EFE8-7DF9-0345-83C57EF00015}"/>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884A15A9-CDD7-FAC1-FA94-E55E0E007ADA}"/>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28CCF13F-84EF-F753-9DFF-88A42682CA91}"/>
            </a:ext>
          </a:extLst>
        </p:cNvPr>
        <p:cNvGrpSpPr/>
        <p:nvPr/>
      </p:nvGrpSpPr>
      <p:grpSpPr>
        <a:xfrm>
          <a:off x="0" y="0"/>
          <a:ext cx="0" cy="0"/>
          <a:chOff x="0" y="0"/>
          <a:chExt cx="0" cy="0"/>
        </a:xfrm>
      </p:grpSpPr>
      <p:sp>
        <p:nvSpPr>
          <p:cNvPr id="165" name="Google Shape;165;p2:notes">
            <a:extLst>
              <a:ext uri="{FF2B5EF4-FFF2-40B4-BE49-F238E27FC236}">
                <a16:creationId xmlns:a16="http://schemas.microsoft.com/office/drawing/2014/main" id="{DA71D877-0D1D-24E1-13AF-BF10F5AE7BA9}"/>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lang="en-US" dirty="0"/>
          </a:p>
          <a:p>
            <a:pPr marL="0" indent="0"/>
            <a:r>
              <a:rPr lang="en-US" dirty="0"/>
              <a:t>Versatile</a:t>
            </a:r>
          </a:p>
          <a:p>
            <a:pPr marL="0" indent="0"/>
            <a:r>
              <a:rPr lang="en-US" dirty="0"/>
              <a:t>For any legislative purpose established in WV Code 22C-4-1 and needs to be consistent with the Authority’s Comprehensive Litter and Solid Waste Control Plan and the state Solid Waste Management Plan</a:t>
            </a:r>
          </a:p>
          <a:p>
            <a:pPr marL="0" indent="0"/>
            <a:endParaRPr lang="en-US" dirty="0"/>
          </a:p>
          <a:p>
            <a:pPr marL="0" indent="0"/>
            <a:endParaRPr lang="en-US" dirty="0"/>
          </a:p>
        </p:txBody>
      </p:sp>
      <p:sp>
        <p:nvSpPr>
          <p:cNvPr id="166" name="Google Shape;166;p2:notes">
            <a:extLst>
              <a:ext uri="{FF2B5EF4-FFF2-40B4-BE49-F238E27FC236}">
                <a16:creationId xmlns:a16="http://schemas.microsoft.com/office/drawing/2014/main" id="{BB8B54BE-ED6F-6432-7AC3-44BA8CF3457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22AD1880-6AED-3E3F-5CF7-2414D04E9E9A}"/>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F0D8CC6B-AEC9-E9B9-F852-CCA42A14FF8E}"/>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799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FBFF9443-B5EF-12E1-0BC3-1F9F91D8CC36}"/>
            </a:ext>
          </a:extLst>
        </p:cNvPr>
        <p:cNvGrpSpPr/>
        <p:nvPr/>
      </p:nvGrpSpPr>
      <p:grpSpPr>
        <a:xfrm>
          <a:off x="0" y="0"/>
          <a:ext cx="0" cy="0"/>
          <a:chOff x="0" y="0"/>
          <a:chExt cx="0" cy="0"/>
        </a:xfrm>
      </p:grpSpPr>
      <p:sp>
        <p:nvSpPr>
          <p:cNvPr id="165" name="Google Shape;165;p2:notes">
            <a:extLst>
              <a:ext uri="{FF2B5EF4-FFF2-40B4-BE49-F238E27FC236}">
                <a16:creationId xmlns:a16="http://schemas.microsoft.com/office/drawing/2014/main" id="{B282AB1A-0E56-2952-3CDA-DA1B075C0CBB}"/>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endParaRPr lang="en-US" dirty="0"/>
          </a:p>
          <a:p>
            <a:pPr marL="0" indent="0"/>
            <a:r>
              <a:rPr lang="en-US" dirty="0"/>
              <a:t>Applications for physical resources, such as equipment or facilities, may receive preference over funding of operations or salaries of employees.</a:t>
            </a:r>
          </a:p>
          <a:p>
            <a:pPr marL="0" indent="0"/>
            <a:r>
              <a:rPr lang="en-US" dirty="0"/>
              <a:t>The grant may not be used to replace existing personnel currently being provided by the local government. (54-5-5.2)</a:t>
            </a:r>
          </a:p>
          <a:p>
            <a:pPr marL="0" indent="0"/>
            <a:r>
              <a:rPr lang="en-US" dirty="0"/>
              <a:t>Applicants with a current grant may not be eligible for the next cycle of grants (54-5-4.11)</a:t>
            </a:r>
          </a:p>
          <a:p>
            <a:pPr marL="0" indent="0"/>
            <a:endParaRPr lang="en-US" dirty="0"/>
          </a:p>
          <a:p>
            <a:pPr marL="0" indent="0"/>
            <a:r>
              <a:rPr lang="en-US" dirty="0"/>
              <a:t>Looking at all 3 points, the grant guidelines encourage projects that are not heavily reliant on annual grant funding.</a:t>
            </a:r>
            <a:endParaRPr dirty="0"/>
          </a:p>
        </p:txBody>
      </p:sp>
      <p:sp>
        <p:nvSpPr>
          <p:cNvPr id="166" name="Google Shape;166;p2:notes">
            <a:extLst>
              <a:ext uri="{FF2B5EF4-FFF2-40B4-BE49-F238E27FC236}">
                <a16:creationId xmlns:a16="http://schemas.microsoft.com/office/drawing/2014/main" id="{14E395EC-4838-2995-B1D5-895143A88E9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77457CBD-FF85-F994-13F0-6C1F1B7EB772}"/>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202D514A-B7EF-4194-0D4A-7CBEA4051596}"/>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4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5: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a:t>12-4-14 Grant Transparency and Accountability Act </a:t>
            </a:r>
            <a:endParaRPr/>
          </a:p>
          <a:p>
            <a:pPr marL="0" indent="0"/>
            <a:r>
              <a:rPr lang="en-US"/>
              <a:t>Outlines accountability, reporting, audits - Stop payment, recovery of funds, issues… </a:t>
            </a:r>
            <a:endParaRPr/>
          </a:p>
        </p:txBody>
      </p:sp>
      <p:sp>
        <p:nvSpPr>
          <p:cNvPr id="173" name="Google Shape;173;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59A5471F-4F31-A5EF-6455-F3BDEB993566}"/>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0CF64298-C8F7-D389-BCF3-2FFF8BA3A810}"/>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FD9B765D-7660-F4E8-854A-80F5F7867CAC}"/>
            </a:ext>
          </a:extLst>
        </p:cNvPr>
        <p:cNvGrpSpPr/>
        <p:nvPr/>
      </p:nvGrpSpPr>
      <p:grpSpPr>
        <a:xfrm>
          <a:off x="0" y="0"/>
          <a:ext cx="0" cy="0"/>
          <a:chOff x="0" y="0"/>
          <a:chExt cx="0" cy="0"/>
        </a:xfrm>
      </p:grpSpPr>
      <p:sp>
        <p:nvSpPr>
          <p:cNvPr id="172" name="Google Shape;172;p35:notes">
            <a:extLst>
              <a:ext uri="{FF2B5EF4-FFF2-40B4-BE49-F238E27FC236}">
                <a16:creationId xmlns:a16="http://schemas.microsoft.com/office/drawing/2014/main" id="{467B6E18-462D-3FCA-662E-30A2D3618B3E}"/>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12-4-14 Grant Transparency and Accountability Act </a:t>
            </a:r>
            <a:endParaRPr dirty="0"/>
          </a:p>
          <a:p>
            <a:pPr marL="0" indent="0"/>
            <a:r>
              <a:rPr lang="en-US" dirty="0"/>
              <a:t>Outlines accountability, reporting, audits - Stop payment, recovery of funds, issues… </a:t>
            </a:r>
            <a:endParaRPr dirty="0"/>
          </a:p>
        </p:txBody>
      </p:sp>
      <p:sp>
        <p:nvSpPr>
          <p:cNvPr id="173" name="Google Shape;173;p35:notes">
            <a:extLst>
              <a:ext uri="{FF2B5EF4-FFF2-40B4-BE49-F238E27FC236}">
                <a16:creationId xmlns:a16="http://schemas.microsoft.com/office/drawing/2014/main" id="{EDFE395E-FD4A-4FEC-B424-89950616F4C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3BEBEDBA-5790-82B0-FC14-A836F8A27D38}"/>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9029BA0E-D7C6-CF09-871D-EB7D0C7DD79E}"/>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4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605627D3-AD76-45CD-DFA4-839BB17BB61E}"/>
            </a:ext>
          </a:extLst>
        </p:cNvPr>
        <p:cNvGrpSpPr/>
        <p:nvPr/>
      </p:nvGrpSpPr>
      <p:grpSpPr>
        <a:xfrm>
          <a:off x="0" y="0"/>
          <a:ext cx="0" cy="0"/>
          <a:chOff x="0" y="0"/>
          <a:chExt cx="0" cy="0"/>
        </a:xfrm>
      </p:grpSpPr>
      <p:sp>
        <p:nvSpPr>
          <p:cNvPr id="172" name="Google Shape;172;p35:notes">
            <a:extLst>
              <a:ext uri="{FF2B5EF4-FFF2-40B4-BE49-F238E27FC236}">
                <a16:creationId xmlns:a16="http://schemas.microsoft.com/office/drawing/2014/main" id="{5522F6BD-0FE4-DCA4-C30A-0749D6E3E28E}"/>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12-4-14 Grant Transparency and Accountability Act </a:t>
            </a:r>
            <a:endParaRPr dirty="0"/>
          </a:p>
          <a:p>
            <a:pPr marL="0" indent="0"/>
            <a:r>
              <a:rPr lang="en-US" dirty="0"/>
              <a:t>Outlines accountability, reporting, audits - Stop payment, recovery of funds, issues… </a:t>
            </a:r>
            <a:endParaRPr dirty="0"/>
          </a:p>
        </p:txBody>
      </p:sp>
      <p:sp>
        <p:nvSpPr>
          <p:cNvPr id="173" name="Google Shape;173;p35:notes">
            <a:extLst>
              <a:ext uri="{FF2B5EF4-FFF2-40B4-BE49-F238E27FC236}">
                <a16:creationId xmlns:a16="http://schemas.microsoft.com/office/drawing/2014/main" id="{071D3688-4ABE-B61C-30E8-6C7118C77E2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3CCFE8BC-7F43-63F1-3FDB-67698AF804A3}"/>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67008AD3-95B1-10BE-5513-4E626DD7797D}"/>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69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6:notes"/>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Most important thing to say:  PLEASE UPDATE WELL IN ADVANCE OF GRANT DEADLINES that you’ll hear today.</a:t>
            </a:r>
          </a:p>
          <a:p>
            <a:pPr marL="0" indent="0"/>
            <a:endParaRPr lang="en-US" dirty="0"/>
          </a:p>
          <a:p>
            <a:pPr marL="0" indent="0"/>
            <a:r>
              <a:rPr lang="en-US" dirty="0"/>
              <a:t>You need updated and contact and email addresses.  When state grant funding opportunities go live in OASIS, you should be getting email notifications.  Both SWMB and WVDEP REAP try to send our own notifications as well.</a:t>
            </a:r>
          </a:p>
          <a:p>
            <a:pPr marL="0" indent="0"/>
            <a:endParaRPr dirty="0"/>
          </a:p>
        </p:txBody>
      </p:sp>
      <p:sp>
        <p:nvSpPr>
          <p:cNvPr id="180" name="Google Shape;180;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6F09B328-E26A-1AEE-46D5-84B35D9FBC31}"/>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4222F682-74A4-6E7D-4922-7A0ECACC9305}"/>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097DA98D-F079-99F7-8D84-8234DE65430A}"/>
            </a:ext>
          </a:extLst>
        </p:cNvPr>
        <p:cNvGrpSpPr/>
        <p:nvPr/>
      </p:nvGrpSpPr>
      <p:grpSpPr>
        <a:xfrm>
          <a:off x="0" y="0"/>
          <a:ext cx="0" cy="0"/>
          <a:chOff x="0" y="0"/>
          <a:chExt cx="0" cy="0"/>
        </a:xfrm>
      </p:grpSpPr>
      <p:sp>
        <p:nvSpPr>
          <p:cNvPr id="179" name="Google Shape;179;p36:notes">
            <a:extLst>
              <a:ext uri="{FF2B5EF4-FFF2-40B4-BE49-F238E27FC236}">
                <a16:creationId xmlns:a16="http://schemas.microsoft.com/office/drawing/2014/main" id="{A436CCD5-3B7D-AD9A-E936-484C235DC372}"/>
              </a:ext>
            </a:extLst>
          </p:cNvPr>
          <p:cNvSpPr txBox="1">
            <a:spLocks noGrp="1"/>
          </p:cNvSpPr>
          <p:nvPr>
            <p:ph type="body" idx="1"/>
          </p:nvPr>
        </p:nvSpPr>
        <p:spPr>
          <a:xfrm>
            <a:off x="701676" y="4416426"/>
            <a:ext cx="5607050" cy="4183063"/>
          </a:xfrm>
          <a:prstGeom prst="rect">
            <a:avLst/>
          </a:prstGeom>
          <a:noFill/>
          <a:ln>
            <a:noFill/>
          </a:ln>
        </p:spPr>
        <p:txBody>
          <a:bodyPr spcFirstLastPara="1" wrap="square" lIns="91426" tIns="45713" rIns="91426" bIns="45713" anchor="t" anchorCtr="0">
            <a:noAutofit/>
          </a:bodyPr>
          <a:lstStyle/>
          <a:p>
            <a:pPr marL="0" indent="0"/>
            <a:r>
              <a:rPr lang="en-US" dirty="0"/>
              <a:t>Most important thing to say:  PLEASE UPDATE WELL IN ADVANCE OF GRANT DEADLINES that you’ll hear today.</a:t>
            </a:r>
          </a:p>
          <a:p>
            <a:pPr marL="0" indent="0"/>
            <a:endParaRPr lang="en-US" dirty="0"/>
          </a:p>
          <a:p>
            <a:pPr marL="0" indent="0"/>
            <a:r>
              <a:rPr lang="en-US" dirty="0"/>
              <a:t>You need updated and contact and email addresses.  When state grant funding opportunities go live in OASIS, you should be getting email notifications.  Both SWMB and WVDEP REAP try to send our own notifications as well.</a:t>
            </a:r>
          </a:p>
          <a:p>
            <a:pPr marL="0" indent="0"/>
            <a:endParaRPr dirty="0"/>
          </a:p>
        </p:txBody>
      </p:sp>
      <p:sp>
        <p:nvSpPr>
          <p:cNvPr id="180" name="Google Shape;180;p36:notes">
            <a:extLst>
              <a:ext uri="{FF2B5EF4-FFF2-40B4-BE49-F238E27FC236}">
                <a16:creationId xmlns:a16="http://schemas.microsoft.com/office/drawing/2014/main" id="{8D350D4F-E4C6-0A60-91C9-57F294E181F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9CEC5875-080B-D063-09E7-C5231E4ED96C}"/>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81C3D72E-81AC-F42D-3EA2-B189E82B845C}"/>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60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5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6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3"/>
          <p:cNvSpPr>
            <a:spLocks noGrp="1"/>
          </p:cNvSpPr>
          <p:nvPr>
            <p:ph type="pic" idx="2"/>
          </p:nvPr>
        </p:nvSpPr>
        <p:spPr>
          <a:xfrm>
            <a:off x="677334" y="609600"/>
            <a:ext cx="8596668" cy="3845718"/>
          </a:xfrm>
          <a:prstGeom prst="rect">
            <a:avLst/>
          </a:prstGeom>
          <a:noFill/>
          <a:ln>
            <a:noFill/>
          </a:ln>
        </p:spPr>
      </p:sp>
      <p:sp>
        <p:nvSpPr>
          <p:cNvPr id="97" name="Google Shape;97;p6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8" name="Google Shape;98;p6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1"/>
        <p:cNvGrpSpPr/>
        <p:nvPr/>
      </p:nvGrpSpPr>
      <p:grpSpPr>
        <a:xfrm>
          <a:off x="0" y="0"/>
          <a:ext cx="0" cy="0"/>
          <a:chOff x="0" y="0"/>
          <a:chExt cx="0" cy="0"/>
        </a:xfrm>
      </p:grpSpPr>
      <p:sp>
        <p:nvSpPr>
          <p:cNvPr id="102" name="Google Shape;102;p6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6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7"/>
        <p:cNvGrpSpPr/>
        <p:nvPr/>
      </p:nvGrpSpPr>
      <p:grpSpPr>
        <a:xfrm>
          <a:off x="0" y="0"/>
          <a:ext cx="0" cy="0"/>
          <a:chOff x="0" y="0"/>
          <a:chExt cx="0" cy="0"/>
        </a:xfrm>
      </p:grpSpPr>
      <p:sp>
        <p:nvSpPr>
          <p:cNvPr id="108" name="Google Shape;108;p6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0" name="Google Shape;110;p6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1" name="Google Shape;111;p6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6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5" name="Google Shape;115;p6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6"/>
        <p:cNvGrpSpPr/>
        <p:nvPr/>
      </p:nvGrpSpPr>
      <p:grpSpPr>
        <a:xfrm>
          <a:off x="0" y="0"/>
          <a:ext cx="0" cy="0"/>
          <a:chOff x="0" y="0"/>
          <a:chExt cx="0" cy="0"/>
        </a:xfrm>
      </p:grpSpPr>
      <p:sp>
        <p:nvSpPr>
          <p:cNvPr id="117" name="Google Shape;117;p6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6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2"/>
        <p:cNvGrpSpPr/>
        <p:nvPr/>
      </p:nvGrpSpPr>
      <p:grpSpPr>
        <a:xfrm>
          <a:off x="0" y="0"/>
          <a:ext cx="0" cy="0"/>
          <a:chOff x="0" y="0"/>
          <a:chExt cx="0" cy="0"/>
        </a:xfrm>
      </p:grpSpPr>
      <p:sp>
        <p:nvSpPr>
          <p:cNvPr id="123" name="Google Shape;123;p6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5" name="Google Shape;125;p6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6" name="Google Shape;126;p6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0" name="Google Shape;130;p6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1"/>
        <p:cNvGrpSpPr/>
        <p:nvPr/>
      </p:nvGrpSpPr>
      <p:grpSpPr>
        <a:xfrm>
          <a:off x="0" y="0"/>
          <a:ext cx="0" cy="0"/>
          <a:chOff x="0" y="0"/>
          <a:chExt cx="0" cy="0"/>
        </a:xfrm>
      </p:grpSpPr>
      <p:sp>
        <p:nvSpPr>
          <p:cNvPr id="132" name="Google Shape;132;p6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6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35" name="Google Shape;135;p6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6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9"/>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1" name="Google Shape;141;p6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7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7" name="Google Shape;147;p7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accent1"/>
              </a:buClr>
              <a:buSzPts val="3700"/>
              <a:buFont typeface="Trebuchet MS"/>
              <a:buNone/>
              <a:defRPr/>
            </a:lvl1pPr>
            <a:lvl2pPr lvl="1" algn="l">
              <a:lnSpc>
                <a:spcPct val="100000"/>
              </a:lnSpc>
              <a:spcBef>
                <a:spcPts val="0"/>
              </a:spcBef>
              <a:spcAft>
                <a:spcPts val="0"/>
              </a:spcAft>
              <a:buClr>
                <a:schemeClr val="dk2"/>
              </a:buClr>
              <a:buSzPts val="3700"/>
              <a:buNone/>
              <a:defRPr/>
            </a:lvl2pPr>
            <a:lvl3pPr lvl="2" algn="l">
              <a:lnSpc>
                <a:spcPct val="100000"/>
              </a:lnSpc>
              <a:spcBef>
                <a:spcPts val="0"/>
              </a:spcBef>
              <a:spcAft>
                <a:spcPts val="0"/>
              </a:spcAft>
              <a:buClr>
                <a:schemeClr val="dk2"/>
              </a:buClr>
              <a:buSzPts val="3700"/>
              <a:buNone/>
              <a:defRPr/>
            </a:lvl3pPr>
            <a:lvl4pPr lvl="3" algn="l">
              <a:lnSpc>
                <a:spcPct val="100000"/>
              </a:lnSpc>
              <a:spcBef>
                <a:spcPts val="0"/>
              </a:spcBef>
              <a:spcAft>
                <a:spcPts val="0"/>
              </a:spcAft>
              <a:buClr>
                <a:schemeClr val="dk2"/>
              </a:buClr>
              <a:buSzPts val="3700"/>
              <a:buNone/>
              <a:defRPr/>
            </a:lvl4pPr>
            <a:lvl5pPr lvl="4" algn="l">
              <a:lnSpc>
                <a:spcPct val="100000"/>
              </a:lnSpc>
              <a:spcBef>
                <a:spcPts val="0"/>
              </a:spcBef>
              <a:spcAft>
                <a:spcPts val="0"/>
              </a:spcAft>
              <a:buClr>
                <a:schemeClr val="dk2"/>
              </a:buClr>
              <a:buSzPts val="3700"/>
              <a:buNone/>
              <a:defRPr/>
            </a:lvl5pPr>
            <a:lvl6pPr lvl="5" algn="l">
              <a:lnSpc>
                <a:spcPct val="100000"/>
              </a:lnSpc>
              <a:spcBef>
                <a:spcPts val="0"/>
              </a:spcBef>
              <a:spcAft>
                <a:spcPts val="0"/>
              </a:spcAft>
              <a:buClr>
                <a:schemeClr val="dk2"/>
              </a:buClr>
              <a:buSzPts val="3700"/>
              <a:buNone/>
              <a:defRPr/>
            </a:lvl6pPr>
            <a:lvl7pPr lvl="6" algn="l">
              <a:lnSpc>
                <a:spcPct val="100000"/>
              </a:lnSpc>
              <a:spcBef>
                <a:spcPts val="0"/>
              </a:spcBef>
              <a:spcAft>
                <a:spcPts val="0"/>
              </a:spcAft>
              <a:buClr>
                <a:schemeClr val="dk2"/>
              </a:buClr>
              <a:buSzPts val="3700"/>
              <a:buNone/>
              <a:defRPr/>
            </a:lvl7pPr>
            <a:lvl8pPr lvl="7" algn="l">
              <a:lnSpc>
                <a:spcPct val="100000"/>
              </a:lnSpc>
              <a:spcBef>
                <a:spcPts val="0"/>
              </a:spcBef>
              <a:spcAft>
                <a:spcPts val="0"/>
              </a:spcAft>
              <a:buClr>
                <a:schemeClr val="dk2"/>
              </a:buClr>
              <a:buSzPts val="3700"/>
              <a:buNone/>
              <a:defRPr/>
            </a:lvl8pPr>
            <a:lvl9pPr lvl="8" algn="l">
              <a:lnSpc>
                <a:spcPct val="100000"/>
              </a:lnSpc>
              <a:spcBef>
                <a:spcPts val="0"/>
              </a:spcBef>
              <a:spcAft>
                <a:spcPts val="0"/>
              </a:spcAft>
              <a:buClr>
                <a:schemeClr val="dk2"/>
              </a:buClr>
              <a:buSzPts val="3700"/>
              <a:buNone/>
              <a:defRPr/>
            </a:lvl9pPr>
          </a:lstStyle>
          <a:p>
            <a:endParaRPr/>
          </a:p>
        </p:txBody>
      </p:sp>
      <p:sp>
        <p:nvSpPr>
          <p:cNvPr id="33" name="Google Shape;33;p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4" name="Google Shape;34;p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8" name="Google Shape;38;p5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6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8"/>
        <p:cNvGrpSpPr/>
        <p:nvPr/>
      </p:nvGrpSpPr>
      <p:grpSpPr>
        <a:xfrm>
          <a:off x="0" y="0"/>
          <a:ext cx="0" cy="0"/>
          <a:chOff x="0" y="0"/>
          <a:chExt cx="0" cy="0"/>
        </a:xfrm>
      </p:grpSpPr>
      <p:grpSp>
        <p:nvGrpSpPr>
          <p:cNvPr id="49" name="Google Shape;49;p57"/>
          <p:cNvGrpSpPr/>
          <p:nvPr/>
        </p:nvGrpSpPr>
        <p:grpSpPr>
          <a:xfrm>
            <a:off x="0" y="-8467"/>
            <a:ext cx="12192000" cy="6866467"/>
            <a:chOff x="0" y="-8467"/>
            <a:chExt cx="12192000" cy="6866467"/>
          </a:xfrm>
        </p:grpSpPr>
        <p:cxnSp>
          <p:nvCxnSpPr>
            <p:cNvPr id="50" name="Google Shape;50;p5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1" name="Google Shape;51;p5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2" name="Google Shape;52;p5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7450"/>
              </a:schemeClr>
            </a:solidFill>
            <a:ln>
              <a:noFill/>
            </a:ln>
          </p:spPr>
        </p:sp>
        <p:sp>
          <p:nvSpPr>
            <p:cNvPr id="53" name="Google Shape;53;p5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4" name="Google Shape;54;p57"/>
            <p:cNvSpPr/>
            <p:nvPr/>
          </p:nvSpPr>
          <p:spPr>
            <a:xfrm>
              <a:off x="8932333" y="3048000"/>
              <a:ext cx="3259667" cy="3810000"/>
            </a:xfrm>
            <a:prstGeom prst="triangle">
              <a:avLst>
                <a:gd name="adj" fmla="val 100000"/>
              </a:avLst>
            </a:pr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7450"/>
              </a:srgbClr>
            </a:solidFill>
            <a:ln>
              <a:noFill/>
            </a:ln>
          </p:spPr>
        </p:sp>
        <p:sp>
          <p:nvSpPr>
            <p:cNvPr id="56" name="Google Shape;56;p5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7450"/>
              </a:srgbClr>
            </a:solidFill>
            <a:ln>
              <a:noFill/>
            </a:ln>
          </p:spPr>
        </p:sp>
        <p:sp>
          <p:nvSpPr>
            <p:cNvPr id="57" name="Google Shape;57;p5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2352"/>
              </a:schemeClr>
            </a:solidFill>
            <a:ln>
              <a:noFill/>
            </a:ln>
          </p:spPr>
        </p:sp>
        <p:sp>
          <p:nvSpPr>
            <p:cNvPr id="58" name="Google Shape;58;p5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7"/>
            <p:cNvSpPr/>
            <p:nvPr/>
          </p:nvSpPr>
          <p:spPr>
            <a:xfrm rot="10800000">
              <a:off x="0" y="0"/>
              <a:ext cx="842596" cy="5666154"/>
            </a:xfrm>
            <a:prstGeom prst="triangle">
              <a:avLst>
                <a:gd name="adj" fmla="val 100000"/>
              </a:avLst>
            </a:prstGeom>
            <a:solidFill>
              <a:schemeClr val="accent1">
                <a:alpha val="8235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5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62" name="Google Shape;62;p5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8" name="Google Shape;68;p5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5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4" name="Google Shape;74;p5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5" name="Google Shape;75;p5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1" name="Google Shape;81;p6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2" name="Google Shape;82;p6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3" name="Google Shape;83;p6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4" name="Google Shape;84;p6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6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6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6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52"/>
          <p:cNvGrpSpPr/>
          <p:nvPr/>
        </p:nvGrpSpPr>
        <p:grpSpPr>
          <a:xfrm>
            <a:off x="0" y="-8467"/>
            <a:ext cx="12192000" cy="6866467"/>
            <a:chOff x="0" y="-8467"/>
            <a:chExt cx="12192000" cy="6866467"/>
          </a:xfrm>
        </p:grpSpPr>
        <p:cxnSp>
          <p:nvCxnSpPr>
            <p:cNvPr id="11" name="Google Shape;11;p5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5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5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7450"/>
              </a:schemeClr>
            </a:solidFill>
            <a:ln>
              <a:noFill/>
            </a:ln>
          </p:spPr>
          <p:txBody>
            <a:bodyPr/>
            <a:lstStyle/>
            <a:p>
              <a:endParaRPr lang="en-US"/>
            </a:p>
          </p:txBody>
        </p:sp>
        <p:sp>
          <p:nvSpPr>
            <p:cNvPr id="14" name="Google Shape;14;p5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US"/>
            </a:p>
          </p:txBody>
        </p:sp>
        <p:sp>
          <p:nvSpPr>
            <p:cNvPr id="15" name="Google Shape;15;p52"/>
            <p:cNvSpPr/>
            <p:nvPr/>
          </p:nvSpPr>
          <p:spPr>
            <a:xfrm>
              <a:off x="8932333" y="3048000"/>
              <a:ext cx="3259667" cy="3810000"/>
            </a:xfrm>
            <a:prstGeom prst="triangle">
              <a:avLst>
                <a:gd name="adj" fmla="val 100000"/>
              </a:avLst>
            </a:pr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7450"/>
              </a:srgbClr>
            </a:solidFill>
            <a:ln>
              <a:noFill/>
            </a:ln>
          </p:spPr>
          <p:txBody>
            <a:bodyPr/>
            <a:lstStyle/>
            <a:p>
              <a:endParaRPr lang="en-US"/>
            </a:p>
          </p:txBody>
        </p:sp>
        <p:sp>
          <p:nvSpPr>
            <p:cNvPr id="17" name="Google Shape;17;p5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7450"/>
              </a:srgbClr>
            </a:solidFill>
            <a:ln>
              <a:noFill/>
            </a:ln>
          </p:spPr>
          <p:txBody>
            <a:bodyPr/>
            <a:lstStyle/>
            <a:p>
              <a:endParaRPr lang="en-US"/>
            </a:p>
          </p:txBody>
        </p:sp>
        <p:sp>
          <p:nvSpPr>
            <p:cNvPr id="18" name="Google Shape;18;p5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2352"/>
              </a:schemeClr>
            </a:solidFill>
            <a:ln>
              <a:noFill/>
            </a:ln>
          </p:spPr>
          <p:txBody>
            <a:bodyPr/>
            <a:lstStyle/>
            <a:p>
              <a:endParaRPr lang="en-US"/>
            </a:p>
          </p:txBody>
        </p:sp>
        <p:sp>
          <p:nvSpPr>
            <p:cNvPr id="19" name="Google Shape;19;p5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2"/>
            <p:cNvSpPr/>
            <p:nvPr/>
          </p:nvSpPr>
          <p:spPr>
            <a:xfrm>
              <a:off x="0" y="4013200"/>
              <a:ext cx="448733" cy="2844800"/>
            </a:xfrm>
            <a:prstGeom prst="triangle">
              <a:avLst>
                <a:gd name="adj" fmla="val 0"/>
              </a:avLst>
            </a:prstGeom>
            <a:solidFill>
              <a:schemeClr val="accent1">
                <a:alpha val="8235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5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5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vsao.gov/electronicpayments/defaul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zfnWvvSiU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saiah.S.McCoy@wv.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Niki.N.Davis@wv.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helpdesk@wvoasis.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SEqr0mERf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8052497" y="1056640"/>
            <a:ext cx="3197660" cy="312574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11111"/>
              <a:buFont typeface="Trebuchet MS"/>
              <a:buNone/>
            </a:pPr>
            <a:r>
              <a:rPr lang="en-US" sz="7200">
                <a:solidFill>
                  <a:schemeClr val="dk1"/>
                </a:solidFill>
                <a:latin typeface="Trebuchet MS"/>
                <a:ea typeface="Trebuchet MS"/>
                <a:cs typeface="Trebuchet MS"/>
                <a:sym typeface="Trebuchet MS"/>
              </a:rPr>
              <a:t>									</a:t>
            </a:r>
            <a:endParaRPr/>
          </a:p>
        </p:txBody>
      </p:sp>
      <p:sp>
        <p:nvSpPr>
          <p:cNvPr id="155" name="Google Shape;155;p33"/>
          <p:cNvSpPr txBox="1"/>
          <p:nvPr/>
        </p:nvSpPr>
        <p:spPr>
          <a:xfrm>
            <a:off x="2752531" y="2090057"/>
            <a:ext cx="7669763" cy="38163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5400" b="1" i="0" u="none" strike="noStrike" cap="none" dirty="0">
                <a:solidFill>
                  <a:srgbClr val="2A5010"/>
                </a:solidFill>
                <a:latin typeface="Aptos Serif" panose="020B0502040204020203" pitchFamily="18" charset="0"/>
                <a:ea typeface="Trebuchet MS"/>
                <a:cs typeface="Aptos Serif" panose="020B0502040204020203" pitchFamily="18" charset="0"/>
                <a:sym typeface="Trebuchet MS"/>
              </a:rPr>
              <a:t>GRANTS MANAGEMENT</a:t>
            </a:r>
          </a:p>
          <a:p>
            <a:pPr marL="0" marR="0" lvl="0" indent="0" algn="ctr" rtl="0">
              <a:lnSpc>
                <a:spcPct val="100000"/>
              </a:lnSpc>
              <a:spcBef>
                <a:spcPts val="0"/>
              </a:spcBef>
              <a:spcAft>
                <a:spcPts val="0"/>
              </a:spcAft>
              <a:buClr>
                <a:srgbClr val="000000"/>
              </a:buClr>
              <a:buSzPts val="4000"/>
              <a:buFont typeface="Arial"/>
              <a:buNone/>
            </a:pPr>
            <a:r>
              <a:rPr lang="en-US" sz="5400" b="1" dirty="0">
                <a:solidFill>
                  <a:srgbClr val="2A5010"/>
                </a:solidFill>
                <a:latin typeface="Aptos Serif" panose="020B0502040204020203" pitchFamily="18" charset="0"/>
                <a:ea typeface="Trebuchet MS"/>
                <a:cs typeface="Aptos Serif" panose="020B0502040204020203" pitchFamily="18" charset="0"/>
                <a:sym typeface="Trebuchet MS"/>
              </a:rPr>
              <a:t>FOR SWAs</a:t>
            </a:r>
            <a:endParaRPr lang="en-US" sz="5400" b="1" i="0" u="none" strike="noStrike" cap="none" dirty="0">
              <a:solidFill>
                <a:srgbClr val="2A5010"/>
              </a:solidFill>
              <a:latin typeface="Aptos Serif" panose="020B0502040204020203" pitchFamily="18" charset="0"/>
              <a:ea typeface="Trebuchet MS"/>
              <a:cs typeface="Aptos Serif" panose="020B0502040204020203" pitchFamily="18" charset="0"/>
              <a:sym typeface="Trebuchet MS"/>
            </a:endParaRPr>
          </a:p>
          <a:p>
            <a:pPr marL="0" marR="0" lvl="0" indent="0" algn="l" rtl="0">
              <a:lnSpc>
                <a:spcPct val="100000"/>
              </a:lnSpc>
              <a:spcBef>
                <a:spcPts val="0"/>
              </a:spcBef>
              <a:spcAft>
                <a:spcPts val="0"/>
              </a:spcAft>
              <a:buClr>
                <a:srgbClr val="000000"/>
              </a:buClr>
              <a:buSzPts val="4000"/>
              <a:buFont typeface="Arial"/>
              <a:buNone/>
            </a:pPr>
            <a:endParaRPr lang="en-US" sz="4000" b="1" dirty="0">
              <a:solidFill>
                <a:srgbClr val="2A501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4000"/>
              <a:buFont typeface="Arial"/>
              <a:buNone/>
            </a:pPr>
            <a:endParaRPr lang="en-US" sz="4000" b="1" dirty="0">
              <a:solidFill>
                <a:srgbClr val="2A5010"/>
              </a:solidFill>
              <a:latin typeface="Trebuchet MS"/>
              <a:ea typeface="Trebuchet MS"/>
              <a:cs typeface="Trebuchet MS"/>
              <a:sym typeface="Trebuchet MS"/>
            </a:endParaRPr>
          </a:p>
        </p:txBody>
      </p:sp>
      <p:pic>
        <p:nvPicPr>
          <p:cNvPr id="156" name="Google Shape;156;p33"/>
          <p:cNvPicPr preferRelativeResize="0"/>
          <p:nvPr/>
        </p:nvPicPr>
        <p:blipFill rotWithShape="1">
          <a:blip r:embed="rId3">
            <a:alphaModFix/>
          </a:blip>
          <a:srcRect/>
          <a:stretch/>
        </p:blipFill>
        <p:spPr>
          <a:xfrm>
            <a:off x="333892" y="159262"/>
            <a:ext cx="3964976" cy="34033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body" idx="1"/>
          </p:nvPr>
        </p:nvSpPr>
        <p:spPr>
          <a:xfrm>
            <a:off x="459950" y="1781100"/>
            <a:ext cx="11247000" cy="470190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Clr>
                <a:srgbClr val="92D050"/>
              </a:buClr>
              <a:buSzPts val="2400"/>
              <a:buFont typeface="Arial"/>
              <a:buChar char="•"/>
            </a:pPr>
            <a:r>
              <a:rPr lang="en-US" dirty="0">
                <a:solidFill>
                  <a:schemeClr val="dk1"/>
                </a:solidFill>
              </a:rPr>
              <a:t> </a:t>
            </a:r>
            <a:r>
              <a:rPr lang="en-US" sz="2800" b="1" dirty="0">
                <a:solidFill>
                  <a:srgbClr val="2A5010"/>
                </a:solidFill>
              </a:rPr>
              <a:t>EFT Deposits for disbursements</a:t>
            </a:r>
            <a:endParaRPr sz="2800" dirty="0">
              <a:solidFill>
                <a:srgbClr val="2A5010"/>
              </a:solidFill>
            </a:endParaRPr>
          </a:p>
          <a:p>
            <a:pPr marL="742950" lvl="1" indent="-285750" algn="l" rtl="0">
              <a:lnSpc>
                <a:spcPct val="110000"/>
              </a:lnSpc>
              <a:spcBef>
                <a:spcPts val="0"/>
              </a:spcBef>
              <a:spcAft>
                <a:spcPts val="0"/>
              </a:spcAft>
              <a:buClr>
                <a:srgbClr val="92D050"/>
              </a:buClr>
              <a:buSzPts val="2400"/>
              <a:buFont typeface="Arial"/>
              <a:buChar char="•"/>
            </a:pPr>
            <a:r>
              <a:rPr lang="en-US" dirty="0">
                <a:solidFill>
                  <a:srgbClr val="2A5010"/>
                </a:solidFill>
              </a:rPr>
              <a:t> </a:t>
            </a:r>
            <a:r>
              <a:rPr lang="en-US" sz="2000" dirty="0">
                <a:solidFill>
                  <a:srgbClr val="2A5010"/>
                </a:solidFill>
              </a:rPr>
              <a:t>WVSAO limits paper check distribution</a:t>
            </a:r>
            <a:endParaRPr dirty="0">
              <a:solidFill>
                <a:srgbClr val="2A5010"/>
              </a:solidFill>
            </a:endParaRPr>
          </a:p>
          <a:p>
            <a:pPr marL="742950" lvl="1" indent="-133350" algn="l" rtl="0">
              <a:lnSpc>
                <a:spcPct val="11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10000"/>
              </a:lnSpc>
              <a:spcBef>
                <a:spcPts val="0"/>
              </a:spcBef>
              <a:spcAft>
                <a:spcPts val="0"/>
              </a:spcAft>
              <a:buClr>
                <a:srgbClr val="92D050"/>
              </a:buClr>
              <a:buSzPts val="2400"/>
              <a:buFont typeface="Arial"/>
              <a:buChar char="•"/>
            </a:pPr>
            <a:r>
              <a:rPr lang="en-US" sz="2000" dirty="0">
                <a:solidFill>
                  <a:srgbClr val="2A5010"/>
                </a:solidFill>
              </a:rPr>
              <a:t> EFT Disbursement more secure</a:t>
            </a:r>
            <a:endParaRPr dirty="0"/>
          </a:p>
          <a:p>
            <a:pPr marL="742950" lvl="1" indent="-133350" algn="l" rtl="0">
              <a:lnSpc>
                <a:spcPct val="11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10000"/>
              </a:lnSpc>
              <a:spcBef>
                <a:spcPts val="0"/>
              </a:spcBef>
              <a:spcAft>
                <a:spcPts val="0"/>
              </a:spcAft>
              <a:buClr>
                <a:srgbClr val="92D050"/>
              </a:buClr>
              <a:buSzPts val="2400"/>
              <a:buFont typeface="Arial"/>
              <a:buChar char="•"/>
            </a:pPr>
            <a:r>
              <a:rPr lang="en-US" sz="2000" dirty="0">
                <a:solidFill>
                  <a:srgbClr val="2A5010"/>
                </a:solidFill>
              </a:rPr>
              <a:t> Financial institution verification and updates required</a:t>
            </a:r>
            <a:endParaRPr dirty="0"/>
          </a:p>
          <a:p>
            <a:pPr marL="742950" lvl="1" indent="-133350" algn="l" rtl="0">
              <a:lnSpc>
                <a:spcPct val="11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10000"/>
              </a:lnSpc>
              <a:spcBef>
                <a:spcPts val="0"/>
              </a:spcBef>
              <a:spcAft>
                <a:spcPts val="0"/>
              </a:spcAft>
              <a:buClr>
                <a:srgbClr val="92D050"/>
              </a:buClr>
              <a:buSzPts val="2400"/>
              <a:buFont typeface="Arial"/>
              <a:buChar char="•"/>
            </a:pPr>
            <a:r>
              <a:rPr lang="en-US" sz="2000" dirty="0">
                <a:solidFill>
                  <a:srgbClr val="2A5010"/>
                </a:solidFill>
              </a:rPr>
              <a:t>Verify correct banking information - grant-specific account </a:t>
            </a:r>
            <a:endParaRPr dirty="0"/>
          </a:p>
          <a:p>
            <a:pPr marL="742950" lvl="1" indent="-133350" algn="l" rtl="0">
              <a:lnSpc>
                <a:spcPct val="11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10000"/>
              </a:lnSpc>
              <a:spcBef>
                <a:spcPts val="0"/>
              </a:spcBef>
              <a:spcAft>
                <a:spcPts val="0"/>
              </a:spcAft>
              <a:buClr>
                <a:srgbClr val="92D050"/>
              </a:buClr>
              <a:buSzPts val="2400"/>
              <a:buFont typeface="Arial"/>
              <a:buChar char="•"/>
            </a:pPr>
            <a:r>
              <a:rPr lang="en-US" sz="2000" dirty="0">
                <a:solidFill>
                  <a:srgbClr val="2A5010"/>
                </a:solidFill>
              </a:rPr>
              <a:t>Wet signature required! </a:t>
            </a:r>
            <a:endParaRPr dirty="0"/>
          </a:p>
          <a:p>
            <a:pPr marL="742950" lvl="1" indent="-133350" algn="l" rtl="0">
              <a:lnSpc>
                <a:spcPct val="110000"/>
              </a:lnSpc>
              <a:spcBef>
                <a:spcPts val="0"/>
              </a:spcBef>
              <a:spcAft>
                <a:spcPts val="0"/>
              </a:spcAft>
              <a:buClr>
                <a:srgbClr val="92D050"/>
              </a:buClr>
              <a:buSzPts val="2400"/>
              <a:buFont typeface="Arial"/>
              <a:buNone/>
            </a:pPr>
            <a:endParaRPr sz="2000" dirty="0">
              <a:solidFill>
                <a:srgbClr val="2A5010"/>
              </a:solidFill>
            </a:endParaRPr>
          </a:p>
          <a:p>
            <a:pPr marL="742950" lvl="1" indent="-285750">
              <a:lnSpc>
                <a:spcPct val="110000"/>
              </a:lnSpc>
              <a:spcBef>
                <a:spcPts val="0"/>
              </a:spcBef>
              <a:buClr>
                <a:srgbClr val="92D050"/>
              </a:buClr>
              <a:buSzPts val="2400"/>
              <a:buFont typeface="Arial"/>
              <a:buChar char="•"/>
            </a:pPr>
            <a:r>
              <a:rPr lang="en-US" sz="2000" dirty="0">
                <a:solidFill>
                  <a:srgbClr val="2A5010"/>
                </a:solidFill>
              </a:rPr>
              <a:t>WVSAO E-Pay Division 	800-500-4079</a:t>
            </a:r>
            <a:endParaRPr dirty="0">
              <a:solidFill>
                <a:srgbClr val="2A5010"/>
              </a:solidFill>
            </a:endParaRPr>
          </a:p>
          <a:p>
            <a:pPr marL="457200" lvl="0" indent="0" algn="l" rtl="0">
              <a:lnSpc>
                <a:spcPct val="90000"/>
              </a:lnSpc>
              <a:spcBef>
                <a:spcPts val="2400"/>
              </a:spcBef>
              <a:spcAft>
                <a:spcPts val="0"/>
              </a:spcAft>
              <a:buSzPts val="1800"/>
              <a:buNone/>
            </a:pPr>
            <a:endParaRPr dirty="0"/>
          </a:p>
        </p:txBody>
      </p:sp>
      <p:sp>
        <p:nvSpPr>
          <p:cNvPr id="225" name="Google Shape;225;p5"/>
          <p:cNvSpPr txBox="1"/>
          <p:nvPr/>
        </p:nvSpPr>
        <p:spPr>
          <a:xfrm>
            <a:off x="459944" y="375000"/>
            <a:ext cx="107892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i="0" u="none" strike="noStrike" cap="none" dirty="0">
                <a:solidFill>
                  <a:srgbClr val="2A5010"/>
                </a:solidFill>
                <a:latin typeface="Trebuchet MS"/>
                <a:ea typeface="Trebuchet MS"/>
                <a:cs typeface="Trebuchet MS"/>
                <a:sym typeface="Trebuchet MS"/>
              </a:rPr>
              <a:t>WVSAO E-Pay Registration </a:t>
            </a:r>
            <a:endParaRPr sz="4800" b="0" i="0" u="none" strike="noStrike" cap="none" dirty="0">
              <a:solidFill>
                <a:srgbClr val="2A5010"/>
              </a:solidFill>
              <a:latin typeface="Trebuchet MS"/>
              <a:ea typeface="Trebuchet MS"/>
              <a:cs typeface="Trebuchet MS"/>
              <a:sym typeface="Trebuchet MS"/>
            </a:endParaRPr>
          </a:p>
        </p:txBody>
      </p:sp>
      <p:cxnSp>
        <p:nvCxnSpPr>
          <p:cNvPr id="226" name="Google Shape;226;p5"/>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AD0C1BDE-1A07-5C09-9D99-56EBA2F1F218}"/>
            </a:ext>
          </a:extLst>
        </p:cNvPr>
        <p:cNvGrpSpPr/>
        <p:nvPr/>
      </p:nvGrpSpPr>
      <p:grpSpPr>
        <a:xfrm>
          <a:off x="0" y="0"/>
          <a:ext cx="0" cy="0"/>
          <a:chOff x="0" y="0"/>
          <a:chExt cx="0" cy="0"/>
        </a:xfrm>
      </p:grpSpPr>
      <p:sp>
        <p:nvSpPr>
          <p:cNvPr id="224" name="Google Shape;224;p5">
            <a:extLst>
              <a:ext uri="{FF2B5EF4-FFF2-40B4-BE49-F238E27FC236}">
                <a16:creationId xmlns:a16="http://schemas.microsoft.com/office/drawing/2014/main" id="{210F067B-F082-1012-09A9-06E70C9FEA01}"/>
              </a:ext>
            </a:extLst>
          </p:cNvPr>
          <p:cNvSpPr txBox="1">
            <a:spLocks noGrp="1"/>
          </p:cNvSpPr>
          <p:nvPr>
            <p:ph type="body" idx="1"/>
          </p:nvPr>
        </p:nvSpPr>
        <p:spPr>
          <a:xfrm>
            <a:off x="459950" y="1781100"/>
            <a:ext cx="11247000" cy="470190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Clr>
                <a:srgbClr val="92D050"/>
              </a:buClr>
              <a:buSzPts val="2400"/>
              <a:buFont typeface="Arial"/>
              <a:buChar char="•"/>
            </a:pPr>
            <a:r>
              <a:rPr lang="en-US" dirty="0">
                <a:solidFill>
                  <a:schemeClr val="dk1"/>
                </a:solidFill>
              </a:rPr>
              <a:t> </a:t>
            </a:r>
            <a:r>
              <a:rPr lang="en-US" sz="3200" dirty="0">
                <a:solidFill>
                  <a:schemeClr val="dk1"/>
                </a:solidFill>
              </a:rPr>
              <a:t>Use this link to access instructions on E-Pay setup &amp; changes on the Auditor’s Office website: </a:t>
            </a: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indent="-342900">
              <a:lnSpc>
                <a:spcPct val="90000"/>
              </a:lnSpc>
              <a:spcBef>
                <a:spcPts val="0"/>
              </a:spcBef>
              <a:buClr>
                <a:srgbClr val="92D050"/>
              </a:buClr>
              <a:buSzPts val="2400"/>
              <a:buFont typeface="Arial"/>
              <a:buChar char="•"/>
            </a:pPr>
            <a:r>
              <a:rPr lang="en-US" sz="2800" b="1" dirty="0">
                <a:solidFill>
                  <a:schemeClr val="accent2">
                    <a:lumMod val="75000"/>
                  </a:schemeClr>
                </a:solidFill>
                <a:hlinkClick r:id="rId3">
                  <a:extLst>
                    <a:ext uri="{A12FA001-AC4F-418D-AE19-62706E023703}">
                      <ahyp:hlinkClr xmlns:ahyp="http://schemas.microsoft.com/office/drawing/2018/hyperlinkcolor" val="tx"/>
                    </a:ext>
                  </a:extLst>
                </a:hlinkClick>
              </a:rPr>
              <a:t>https://www.wvsao.gov/electronicpayments/default</a:t>
            </a:r>
            <a:endParaRPr lang="en-US" sz="2800" b="1" dirty="0">
              <a:solidFill>
                <a:schemeClr val="accent2">
                  <a:lumMod val="75000"/>
                </a:schemeClr>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342900" lvl="0" indent="-342900" algn="l" rtl="0">
              <a:lnSpc>
                <a:spcPct val="90000"/>
              </a:lnSpc>
              <a:spcBef>
                <a:spcPts val="0"/>
              </a:spcBef>
              <a:spcAft>
                <a:spcPts val="0"/>
              </a:spcAft>
              <a:buClr>
                <a:srgbClr val="92D050"/>
              </a:buClr>
              <a:buSzPts val="2400"/>
              <a:buFont typeface="Arial"/>
              <a:buChar char="•"/>
            </a:pPr>
            <a:endParaRPr lang="en-US" dirty="0">
              <a:solidFill>
                <a:schemeClr val="dk1"/>
              </a:solidFill>
            </a:endParaRPr>
          </a:p>
          <a:p>
            <a:pPr marL="457200" lvl="0" indent="0" algn="l" rtl="0">
              <a:lnSpc>
                <a:spcPct val="90000"/>
              </a:lnSpc>
              <a:spcBef>
                <a:spcPts val="2400"/>
              </a:spcBef>
              <a:spcAft>
                <a:spcPts val="0"/>
              </a:spcAft>
              <a:buSzPts val="1800"/>
              <a:buNone/>
            </a:pPr>
            <a:endParaRPr lang="en-US" dirty="0"/>
          </a:p>
          <a:p>
            <a:pPr marL="457200" lvl="0" indent="0" algn="l" rtl="0">
              <a:lnSpc>
                <a:spcPct val="90000"/>
              </a:lnSpc>
              <a:spcBef>
                <a:spcPts val="2400"/>
              </a:spcBef>
              <a:spcAft>
                <a:spcPts val="0"/>
              </a:spcAft>
              <a:buSzPts val="1800"/>
              <a:buNone/>
            </a:pPr>
            <a:r>
              <a:rPr lang="en-US" dirty="0"/>
              <a:t>*</a:t>
            </a:r>
            <a:r>
              <a:rPr lang="en-US" sz="2400" dirty="0"/>
              <a:t>Requires wet signature. </a:t>
            </a:r>
            <a:endParaRPr sz="2400" dirty="0"/>
          </a:p>
        </p:txBody>
      </p:sp>
      <p:sp>
        <p:nvSpPr>
          <p:cNvPr id="225" name="Google Shape;225;p5">
            <a:extLst>
              <a:ext uri="{FF2B5EF4-FFF2-40B4-BE49-F238E27FC236}">
                <a16:creationId xmlns:a16="http://schemas.microsoft.com/office/drawing/2014/main" id="{DEC19929-18BC-BA3D-853D-33DD55DA2461}"/>
              </a:ext>
            </a:extLst>
          </p:cNvPr>
          <p:cNvSpPr txBox="1"/>
          <p:nvPr/>
        </p:nvSpPr>
        <p:spPr>
          <a:xfrm>
            <a:off x="459944" y="375000"/>
            <a:ext cx="10789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dirty="0">
                <a:solidFill>
                  <a:srgbClr val="2A5010"/>
                </a:solidFill>
                <a:latin typeface="Trebuchet MS"/>
                <a:ea typeface="Trebuchet MS"/>
                <a:cs typeface="Trebuchet MS"/>
                <a:sym typeface="Trebuchet MS"/>
              </a:rPr>
              <a:t>WVSAO E-Pay Registration </a:t>
            </a:r>
            <a:endParaRPr sz="5400" b="0" i="0" u="none" strike="noStrike" cap="none" dirty="0">
              <a:solidFill>
                <a:srgbClr val="2A5010"/>
              </a:solidFill>
              <a:latin typeface="Trebuchet MS"/>
              <a:ea typeface="Trebuchet MS"/>
              <a:cs typeface="Trebuchet MS"/>
              <a:sym typeface="Trebuchet MS"/>
            </a:endParaRPr>
          </a:p>
        </p:txBody>
      </p:sp>
      <p:cxnSp>
        <p:nvCxnSpPr>
          <p:cNvPr id="226" name="Google Shape;226;p5">
            <a:extLst>
              <a:ext uri="{FF2B5EF4-FFF2-40B4-BE49-F238E27FC236}">
                <a16:creationId xmlns:a16="http://schemas.microsoft.com/office/drawing/2014/main" id="{2FFCB340-2D93-5A02-0452-7BC98F1E2D21}"/>
              </a:ext>
            </a:extLst>
          </p:cNvPr>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27429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p36">
            <a:extLst>
              <a:ext uri="{FF2B5EF4-FFF2-40B4-BE49-F238E27FC236}">
                <a16:creationId xmlns:a16="http://schemas.microsoft.com/office/drawing/2014/main" id="{9458089C-851D-001B-473F-F5C5BBBC50D6}"/>
              </a:ext>
            </a:extLst>
          </p:cNvPr>
          <p:cNvSpPr txBox="1"/>
          <p:nvPr/>
        </p:nvSpPr>
        <p:spPr>
          <a:xfrm>
            <a:off x="291662" y="382501"/>
            <a:ext cx="1134329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i="0" u="none" strike="noStrike" cap="none" dirty="0">
                <a:solidFill>
                  <a:srgbClr val="2A5010"/>
                </a:solidFill>
                <a:latin typeface="Trebuchet MS"/>
                <a:ea typeface="Trebuchet MS"/>
                <a:cs typeface="Trebuchet MS"/>
                <a:sym typeface="Trebuchet MS"/>
              </a:rPr>
              <a:t> </a:t>
            </a:r>
            <a:r>
              <a:rPr lang="en-US" sz="4400" b="1" i="0" u="none" strike="noStrike" cap="none" dirty="0">
                <a:solidFill>
                  <a:srgbClr val="2A5010"/>
                </a:solidFill>
                <a:latin typeface="Trebuchet MS"/>
                <a:ea typeface="Trebuchet MS"/>
                <a:cs typeface="Trebuchet MS"/>
                <a:sym typeface="Trebuchet MS"/>
              </a:rPr>
              <a:t>Locate Grant Funding Opportunity (GFO)</a:t>
            </a:r>
            <a:endParaRPr sz="4400" b="0" i="0" u="none" strike="noStrike" cap="none" dirty="0">
              <a:solidFill>
                <a:srgbClr val="2A5010"/>
              </a:solidFill>
              <a:latin typeface="Trebuchet MS"/>
              <a:ea typeface="Trebuchet MS"/>
              <a:cs typeface="Trebuchet MS"/>
              <a:sym typeface="Trebuchet MS"/>
            </a:endParaRPr>
          </a:p>
        </p:txBody>
      </p:sp>
      <p:cxnSp>
        <p:nvCxnSpPr>
          <p:cNvPr id="4" name="Google Shape;226;p5">
            <a:extLst>
              <a:ext uri="{FF2B5EF4-FFF2-40B4-BE49-F238E27FC236}">
                <a16:creationId xmlns:a16="http://schemas.microsoft.com/office/drawing/2014/main" id="{EB5112F6-0CBC-012C-26FC-7FD94437F4AE}"/>
              </a:ext>
            </a:extLst>
          </p:cNvPr>
          <p:cNvCxnSpPr/>
          <p:nvPr/>
        </p:nvCxnSpPr>
        <p:spPr>
          <a:xfrm rot="10800000" flipH="1">
            <a:off x="459944" y="1213457"/>
            <a:ext cx="10976700" cy="7500"/>
          </a:xfrm>
          <a:prstGeom prst="straightConnector1">
            <a:avLst/>
          </a:prstGeom>
          <a:noFill/>
          <a:ln w="19050" cap="flat" cmpd="sng">
            <a:solidFill>
              <a:srgbClr val="92D050"/>
            </a:solidFill>
            <a:prstDash val="solid"/>
            <a:round/>
            <a:headEnd type="none" w="sm" len="sm"/>
            <a:tailEnd type="none" w="sm" len="sm"/>
          </a:ln>
        </p:spPr>
      </p:cxnSp>
      <p:sp>
        <p:nvSpPr>
          <p:cNvPr id="5" name="TextBox 4">
            <a:extLst>
              <a:ext uri="{FF2B5EF4-FFF2-40B4-BE49-F238E27FC236}">
                <a16:creationId xmlns:a16="http://schemas.microsoft.com/office/drawing/2014/main" id="{C29727E2-B231-0B98-7C58-EA908ACF0728}"/>
              </a:ext>
            </a:extLst>
          </p:cNvPr>
          <p:cNvSpPr txBox="1"/>
          <p:nvPr/>
        </p:nvSpPr>
        <p:spPr>
          <a:xfrm>
            <a:off x="459945" y="1474077"/>
            <a:ext cx="10434028" cy="5386090"/>
          </a:xfrm>
          <a:prstGeom prst="rect">
            <a:avLst/>
          </a:prstGeom>
          <a:noFill/>
        </p:spPr>
        <p:txBody>
          <a:bodyPr wrap="square" rtlCol="0">
            <a:spAutoFit/>
          </a:bodyPr>
          <a:lstStyle/>
          <a:p>
            <a:r>
              <a:rPr lang="en-US" sz="2400" dirty="0">
                <a:solidFill>
                  <a:schemeClr val="accent2">
                    <a:lumMod val="50000"/>
                  </a:schemeClr>
                </a:solidFill>
                <a:latin typeface="Trebuchet MS" panose="020B0603020202020204" pitchFamily="34" charset="0"/>
              </a:rPr>
              <a:t>UPDATED EMAIL ADDRESS AND CONTACT INFORMTION IS KEY! </a:t>
            </a:r>
          </a:p>
          <a:p>
            <a:pPr marL="342900" indent="-342900">
              <a:buFont typeface="Arial" panose="020B0604020202020204" pitchFamily="34" charset="0"/>
              <a:buChar char="•"/>
            </a:pPr>
            <a:r>
              <a:rPr lang="en-US" sz="2000" dirty="0" err="1">
                <a:solidFill>
                  <a:schemeClr val="accent2">
                    <a:lumMod val="50000"/>
                  </a:schemeClr>
                </a:solidFill>
                <a:latin typeface="Trebuchet MS" panose="020B0603020202020204" pitchFamily="34" charset="0"/>
              </a:rPr>
              <a:t>wvOASIS</a:t>
            </a:r>
            <a:r>
              <a:rPr lang="en-US" sz="2000" dirty="0">
                <a:solidFill>
                  <a:schemeClr val="accent2">
                    <a:lumMod val="50000"/>
                  </a:schemeClr>
                </a:solidFill>
                <a:latin typeface="Trebuchet MS" panose="020B0603020202020204" pitchFamily="34" charset="0"/>
              </a:rPr>
              <a:t> Vendor Account</a:t>
            </a:r>
          </a:p>
          <a:p>
            <a:pPr marL="342900"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Solid Waste Management Board</a:t>
            </a:r>
          </a:p>
          <a:p>
            <a:pPr marL="342900"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WVDEP-REAP</a:t>
            </a:r>
          </a:p>
          <a:p>
            <a:pPr marL="342900" indent="-342900">
              <a:buFont typeface="Arial" panose="020B0604020202020204" pitchFamily="34" charset="0"/>
              <a:buChar char="•"/>
            </a:pPr>
            <a:endParaRPr lang="en-US" dirty="0">
              <a:solidFill>
                <a:schemeClr val="accent2">
                  <a:lumMod val="50000"/>
                </a:schemeClr>
              </a:solidFill>
              <a:latin typeface="Trebuchet MS" panose="020B0603020202020204" pitchFamily="34" charset="0"/>
            </a:endParaRPr>
          </a:p>
          <a:p>
            <a:r>
              <a:rPr lang="en-US" sz="2400" dirty="0">
                <a:solidFill>
                  <a:schemeClr val="accent2">
                    <a:lumMod val="50000"/>
                  </a:schemeClr>
                </a:solidFill>
                <a:latin typeface="Trebuchet MS" panose="020B0603020202020204" pitchFamily="34" charset="0"/>
              </a:rPr>
              <a:t>GFO ANNOUNCEMENTS:  published by early March or sooner</a:t>
            </a:r>
          </a:p>
          <a:p>
            <a:pPr marL="342900" lvl="4"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All counties with updated emails </a:t>
            </a:r>
            <a:r>
              <a:rPr lang="en-US" sz="2000" u="sng" dirty="0">
                <a:solidFill>
                  <a:schemeClr val="accent2">
                    <a:lumMod val="50000"/>
                  </a:schemeClr>
                </a:solidFill>
                <a:latin typeface="Trebuchet MS" panose="020B0603020202020204" pitchFamily="34" charset="0"/>
              </a:rPr>
              <a:t>should</a:t>
            </a:r>
            <a:r>
              <a:rPr lang="en-US" sz="2000" dirty="0">
                <a:solidFill>
                  <a:schemeClr val="accent2">
                    <a:lumMod val="50000"/>
                  </a:schemeClr>
                </a:solidFill>
                <a:latin typeface="Trebuchet MS" panose="020B0603020202020204" pitchFamily="34" charset="0"/>
              </a:rPr>
              <a:t> get a notice from </a:t>
            </a:r>
            <a:r>
              <a:rPr lang="en-US" sz="2000" dirty="0" err="1">
                <a:solidFill>
                  <a:schemeClr val="accent2">
                    <a:lumMod val="50000"/>
                  </a:schemeClr>
                </a:solidFill>
                <a:latin typeface="Trebuchet MS" panose="020B0603020202020204" pitchFamily="34" charset="0"/>
              </a:rPr>
              <a:t>wvOASIS</a:t>
            </a:r>
            <a:endParaRPr lang="en-US" sz="2000" dirty="0">
              <a:solidFill>
                <a:schemeClr val="accent2">
                  <a:lumMod val="50000"/>
                </a:schemeClr>
              </a:solidFill>
              <a:latin typeface="Trebuchet MS" panose="020B0603020202020204" pitchFamily="34" charset="0"/>
            </a:endParaRPr>
          </a:p>
          <a:p>
            <a:pPr marL="342900" lvl="4"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SWMB also emails all Solid Waste Authorities when the GFO is live.</a:t>
            </a:r>
          </a:p>
          <a:p>
            <a:pPr marL="342900" lvl="2" indent="-342900">
              <a:buFont typeface="Arial" panose="020B0604020202020204" pitchFamily="34" charset="0"/>
              <a:buChar char="•"/>
            </a:pPr>
            <a:endParaRPr lang="en-US" dirty="0">
              <a:solidFill>
                <a:schemeClr val="accent2">
                  <a:lumMod val="50000"/>
                </a:schemeClr>
              </a:solidFill>
              <a:latin typeface="Trebuchet MS" panose="020B0603020202020204" pitchFamily="34" charset="0"/>
            </a:endParaRPr>
          </a:p>
          <a:p>
            <a:pPr lvl="2"/>
            <a:r>
              <a:rPr lang="en-US" sz="2400" dirty="0">
                <a:solidFill>
                  <a:schemeClr val="accent2">
                    <a:lumMod val="50000"/>
                  </a:schemeClr>
                </a:solidFill>
                <a:latin typeface="Trebuchet MS" panose="020B0603020202020204" pitchFamily="34" charset="0"/>
              </a:rPr>
              <a:t>SWMB GRANT APPLICATION DEADLINE: </a:t>
            </a:r>
            <a:r>
              <a:rPr lang="en-US" sz="2000" dirty="0">
                <a:solidFill>
                  <a:schemeClr val="accent2">
                    <a:lumMod val="50000"/>
                  </a:schemeClr>
                </a:solidFill>
                <a:latin typeface="Trebuchet MS" panose="020B0603020202020204" pitchFamily="34" charset="0"/>
              </a:rPr>
              <a:t>Closes </a:t>
            </a:r>
            <a:r>
              <a:rPr lang="en-US" sz="2000" dirty="0">
                <a:solidFill>
                  <a:schemeClr val="accent2">
                    <a:lumMod val="50000"/>
                  </a:schemeClr>
                </a:solidFill>
                <a:highlight>
                  <a:srgbClr val="FFFF00"/>
                </a:highlight>
                <a:latin typeface="Trebuchet MS" panose="020B0603020202020204" pitchFamily="34" charset="0"/>
              </a:rPr>
              <a:t>April 30</a:t>
            </a:r>
            <a:r>
              <a:rPr lang="en-US" sz="2000" baseline="30000" dirty="0">
                <a:solidFill>
                  <a:schemeClr val="accent2">
                    <a:lumMod val="50000"/>
                  </a:schemeClr>
                </a:solidFill>
                <a:highlight>
                  <a:srgbClr val="FFFF00"/>
                </a:highlight>
                <a:latin typeface="Trebuchet MS" panose="020B0603020202020204" pitchFamily="34" charset="0"/>
              </a:rPr>
              <a:t>th</a:t>
            </a:r>
            <a:r>
              <a:rPr lang="en-US" sz="2000" dirty="0">
                <a:solidFill>
                  <a:schemeClr val="accent2">
                    <a:lumMod val="50000"/>
                  </a:schemeClr>
                </a:solidFill>
                <a:highlight>
                  <a:srgbClr val="FFFF00"/>
                </a:highlight>
                <a:latin typeface="Trebuchet MS" panose="020B0603020202020204" pitchFamily="34" charset="0"/>
              </a:rPr>
              <a:t> </a:t>
            </a:r>
            <a:r>
              <a:rPr lang="en-US" sz="2000" dirty="0">
                <a:solidFill>
                  <a:schemeClr val="accent2">
                    <a:lumMod val="50000"/>
                  </a:schemeClr>
                </a:solidFill>
                <a:latin typeface="Trebuchet MS" panose="020B0603020202020204" pitchFamily="34" charset="0"/>
              </a:rPr>
              <a:t>at 11:59pm</a:t>
            </a:r>
          </a:p>
          <a:p>
            <a:pPr marL="342900" lvl="2"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Prescribed application forms available on GFO Attachment page.</a:t>
            </a:r>
          </a:p>
          <a:p>
            <a:pPr marL="342900" lvl="2"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Upload completed application and attachments in Vendor Self Service (VSS).</a:t>
            </a:r>
          </a:p>
          <a:p>
            <a:pPr lvl="2"/>
            <a:endParaRPr lang="en-US" sz="2000" dirty="0">
              <a:solidFill>
                <a:schemeClr val="accent2">
                  <a:lumMod val="50000"/>
                </a:schemeClr>
              </a:solidFill>
              <a:latin typeface="Trebuchet MS" panose="020B0603020202020204" pitchFamily="34" charset="0"/>
            </a:endParaRPr>
          </a:p>
          <a:p>
            <a:pPr lvl="2"/>
            <a:r>
              <a:rPr lang="en-US" sz="2400" dirty="0">
                <a:solidFill>
                  <a:schemeClr val="accent2">
                    <a:lumMod val="50000"/>
                  </a:schemeClr>
                </a:solidFill>
                <a:latin typeface="Trebuchet MS" panose="020B0603020202020204" pitchFamily="34" charset="0"/>
              </a:rPr>
              <a:t>PLAN AHEAD</a:t>
            </a:r>
          </a:p>
          <a:p>
            <a:pPr marL="342900" lvl="2"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UPDATE </a:t>
            </a:r>
            <a:r>
              <a:rPr lang="en-US" sz="2000" dirty="0" err="1">
                <a:solidFill>
                  <a:schemeClr val="accent2">
                    <a:lumMod val="50000"/>
                  </a:schemeClr>
                </a:solidFill>
                <a:latin typeface="Trebuchet MS" panose="020B0603020202020204" pitchFamily="34" charset="0"/>
              </a:rPr>
              <a:t>wvOASIS</a:t>
            </a:r>
            <a:r>
              <a:rPr lang="en-US" sz="2000" dirty="0">
                <a:solidFill>
                  <a:schemeClr val="accent2">
                    <a:lumMod val="50000"/>
                  </a:schemeClr>
                </a:solidFill>
                <a:latin typeface="Trebuchet MS" panose="020B0603020202020204" pitchFamily="34" charset="0"/>
              </a:rPr>
              <a:t> Vendor Account ASAP</a:t>
            </a:r>
          </a:p>
          <a:p>
            <a:pPr marL="342900" lvl="2" indent="-342900">
              <a:buFont typeface="Arial" panose="020B0604020202020204" pitchFamily="34" charset="0"/>
              <a:buChar char="•"/>
            </a:pPr>
            <a:r>
              <a:rPr lang="en-US" sz="2000" dirty="0">
                <a:solidFill>
                  <a:schemeClr val="accent2">
                    <a:lumMod val="50000"/>
                  </a:schemeClr>
                </a:solidFill>
                <a:latin typeface="Trebuchet MS" panose="020B0603020202020204" pitchFamily="34" charset="0"/>
              </a:rPr>
              <a:t>Your Board needs to approve grant proposal no later than an April board meeting. Signatures needed by deadline.</a:t>
            </a:r>
          </a:p>
        </p:txBody>
      </p:sp>
    </p:spTree>
    <p:extLst>
      <p:ext uri="{BB962C8B-B14F-4D97-AF65-F5344CB8AC3E}">
        <p14:creationId xmlns:p14="http://schemas.microsoft.com/office/powerpoint/2010/main" val="1611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A0A3-269E-5A83-4E53-EEE087E4AF24}"/>
            </a:ext>
          </a:extLst>
        </p:cNvPr>
        <p:cNvGrpSpPr/>
        <p:nvPr/>
      </p:nvGrpSpPr>
      <p:grpSpPr>
        <a:xfrm>
          <a:off x="0" y="0"/>
          <a:ext cx="0" cy="0"/>
          <a:chOff x="0" y="0"/>
          <a:chExt cx="0" cy="0"/>
        </a:xfrm>
      </p:grpSpPr>
      <p:sp>
        <p:nvSpPr>
          <p:cNvPr id="3" name="Google Shape;183;p36">
            <a:extLst>
              <a:ext uri="{FF2B5EF4-FFF2-40B4-BE49-F238E27FC236}">
                <a16:creationId xmlns:a16="http://schemas.microsoft.com/office/drawing/2014/main" id="{9C91368D-C351-05A5-5A92-EE0B6956448A}"/>
              </a:ext>
            </a:extLst>
          </p:cNvPr>
          <p:cNvSpPr txBox="1"/>
          <p:nvPr/>
        </p:nvSpPr>
        <p:spPr>
          <a:xfrm>
            <a:off x="291662" y="382501"/>
            <a:ext cx="1134329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i="0" u="none" strike="noStrike" cap="none" dirty="0">
                <a:solidFill>
                  <a:srgbClr val="2A5010"/>
                </a:solidFill>
                <a:latin typeface="Trebuchet MS"/>
                <a:ea typeface="Trebuchet MS"/>
                <a:cs typeface="Trebuchet MS"/>
                <a:sym typeface="Trebuchet MS"/>
              </a:rPr>
              <a:t> </a:t>
            </a:r>
            <a:r>
              <a:rPr lang="en-US" sz="4400" b="1" i="0" u="none" strike="noStrike" cap="none" dirty="0">
                <a:solidFill>
                  <a:srgbClr val="2A5010"/>
                </a:solidFill>
                <a:latin typeface="Trebuchet MS"/>
                <a:ea typeface="Trebuchet MS"/>
                <a:cs typeface="Trebuchet MS"/>
                <a:sym typeface="Trebuchet MS"/>
              </a:rPr>
              <a:t>Locate Grant Funding Opportunity (GFO)</a:t>
            </a:r>
            <a:endParaRPr sz="4400" b="0" i="0" u="none" strike="noStrike" cap="none" dirty="0">
              <a:solidFill>
                <a:srgbClr val="2A5010"/>
              </a:solidFill>
              <a:latin typeface="Trebuchet MS"/>
              <a:ea typeface="Trebuchet MS"/>
              <a:cs typeface="Trebuchet MS"/>
              <a:sym typeface="Trebuchet MS"/>
            </a:endParaRPr>
          </a:p>
        </p:txBody>
      </p:sp>
      <p:cxnSp>
        <p:nvCxnSpPr>
          <p:cNvPr id="4" name="Google Shape;226;p5">
            <a:extLst>
              <a:ext uri="{FF2B5EF4-FFF2-40B4-BE49-F238E27FC236}">
                <a16:creationId xmlns:a16="http://schemas.microsoft.com/office/drawing/2014/main" id="{A1F0B659-8C81-DD08-7CD7-6BB5D82A5BD7}"/>
              </a:ext>
            </a:extLst>
          </p:cNvPr>
          <p:cNvCxnSpPr/>
          <p:nvPr/>
        </p:nvCxnSpPr>
        <p:spPr>
          <a:xfrm rot="10800000" flipH="1">
            <a:off x="459944" y="1213457"/>
            <a:ext cx="10976700" cy="7500"/>
          </a:xfrm>
          <a:prstGeom prst="straightConnector1">
            <a:avLst/>
          </a:prstGeom>
          <a:noFill/>
          <a:ln w="19050" cap="flat" cmpd="sng">
            <a:solidFill>
              <a:srgbClr val="92D050"/>
            </a:solidFill>
            <a:prstDash val="solid"/>
            <a:round/>
            <a:headEnd type="none" w="sm" len="sm"/>
            <a:tailEnd type="none" w="sm" len="sm"/>
          </a:ln>
        </p:spPr>
      </p:cxnSp>
      <p:sp>
        <p:nvSpPr>
          <p:cNvPr id="5" name="TextBox 4">
            <a:extLst>
              <a:ext uri="{FF2B5EF4-FFF2-40B4-BE49-F238E27FC236}">
                <a16:creationId xmlns:a16="http://schemas.microsoft.com/office/drawing/2014/main" id="{3A464DBF-3726-FA61-2A13-2AEDB0856369}"/>
              </a:ext>
            </a:extLst>
          </p:cNvPr>
          <p:cNvSpPr txBox="1"/>
          <p:nvPr/>
        </p:nvSpPr>
        <p:spPr>
          <a:xfrm>
            <a:off x="459945" y="1474077"/>
            <a:ext cx="10434028" cy="5570756"/>
          </a:xfrm>
          <a:prstGeom prst="rect">
            <a:avLst/>
          </a:prstGeom>
          <a:noFill/>
        </p:spPr>
        <p:txBody>
          <a:bodyPr wrap="square" rtlCol="0">
            <a:spAutoFit/>
          </a:bodyPr>
          <a:lstStyle/>
          <a:p>
            <a:r>
              <a:rPr lang="en-US" sz="2400" dirty="0">
                <a:solidFill>
                  <a:schemeClr val="accent2">
                    <a:lumMod val="50000"/>
                  </a:schemeClr>
                </a:solidFill>
                <a:latin typeface="Trebuchet MS" panose="020B0603020202020204" pitchFamily="34" charset="0"/>
              </a:rPr>
              <a:t>The video tutorial on locating a GFO can be found at this link: </a:t>
            </a:r>
          </a:p>
          <a:p>
            <a:endParaRPr lang="en-US" sz="2400" dirty="0">
              <a:solidFill>
                <a:schemeClr val="accent2">
                  <a:lumMod val="50000"/>
                </a:schemeClr>
              </a:solidFill>
              <a:latin typeface="Trebuchet MS" panose="020B0603020202020204" pitchFamily="34" charset="0"/>
            </a:endParaRPr>
          </a:p>
          <a:p>
            <a:r>
              <a:rPr lang="en-US" sz="2400" dirty="0">
                <a:solidFill>
                  <a:schemeClr val="accent2">
                    <a:lumMod val="50000"/>
                  </a:schemeClr>
                </a:solidFill>
                <a:latin typeface="Trebuchet MS" panose="020B0603020202020204" pitchFamily="34" charset="0"/>
                <a:hlinkClick r:id="rId3"/>
              </a:rPr>
              <a:t>https://www.youtube.com/watch?v=MzfnWvvSiU4</a:t>
            </a:r>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400" dirty="0">
              <a:solidFill>
                <a:schemeClr val="accent2">
                  <a:lumMod val="50000"/>
                </a:schemeClr>
              </a:solidFill>
              <a:latin typeface="Trebuchet MS" panose="020B0603020202020204" pitchFamily="34" charset="0"/>
            </a:endParaRPr>
          </a:p>
          <a:p>
            <a:endParaRPr lang="en-US" sz="2000" dirty="0">
              <a:solidFill>
                <a:schemeClr val="accent2">
                  <a:lumMod val="50000"/>
                </a:schemeClr>
              </a:solidFill>
              <a:latin typeface="Trebuchet MS" panose="020B0603020202020204" pitchFamily="34" charset="0"/>
            </a:endParaRPr>
          </a:p>
        </p:txBody>
      </p:sp>
    </p:spTree>
    <p:extLst>
      <p:ext uri="{BB962C8B-B14F-4D97-AF65-F5344CB8AC3E}">
        <p14:creationId xmlns:p14="http://schemas.microsoft.com/office/powerpoint/2010/main" val="279097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677334" y="458862"/>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A5010"/>
              </a:buClr>
              <a:buSzPts val="5400"/>
              <a:buFont typeface="Trebuchet MS"/>
              <a:buNone/>
            </a:pPr>
            <a:r>
              <a:rPr lang="en-US" sz="5400" b="1" dirty="0">
                <a:solidFill>
                  <a:srgbClr val="2A5010"/>
                </a:solidFill>
              </a:rPr>
              <a:t>Grant Applications</a:t>
            </a:r>
            <a:br>
              <a:rPr lang="en-US" sz="5400" b="1" dirty="0">
                <a:solidFill>
                  <a:srgbClr val="2A5010"/>
                </a:solidFill>
              </a:rPr>
            </a:br>
            <a:endParaRPr sz="5400" dirty="0"/>
          </a:p>
        </p:txBody>
      </p:sp>
      <p:sp>
        <p:nvSpPr>
          <p:cNvPr id="335" name="Google Shape;335;p51"/>
          <p:cNvSpPr txBox="1">
            <a:spLocks noGrp="1"/>
          </p:cNvSpPr>
          <p:nvPr>
            <p:ph type="body" idx="1"/>
          </p:nvPr>
        </p:nvSpPr>
        <p:spPr>
          <a:xfrm>
            <a:off x="677333" y="1398733"/>
            <a:ext cx="9887503" cy="5348907"/>
          </a:xfrm>
          <a:prstGeom prst="rect">
            <a:avLst/>
          </a:prstGeom>
          <a:noFill/>
          <a:ln>
            <a:noFill/>
          </a:ln>
        </p:spPr>
        <p:txBody>
          <a:bodyPr spcFirstLastPara="1" wrap="square" lIns="91425" tIns="45700" rIns="91425" bIns="45700" anchor="t" anchorCtr="0">
            <a:normAutofit fontScale="40000" lnSpcReduction="20000"/>
          </a:bodyPr>
          <a:lstStyle/>
          <a:p>
            <a:pPr marL="342900" lvl="0" indent="-251458" algn="l" rtl="0">
              <a:lnSpc>
                <a:spcPct val="100000"/>
              </a:lnSpc>
              <a:spcBef>
                <a:spcPts val="0"/>
              </a:spcBef>
              <a:spcAft>
                <a:spcPts val="0"/>
              </a:spcAft>
              <a:buSzPct val="48648"/>
              <a:buNone/>
            </a:pPr>
            <a:r>
              <a:rPr lang="en-US" sz="5900" i="1" dirty="0">
                <a:solidFill>
                  <a:srgbClr val="2A5010"/>
                </a:solidFill>
              </a:rPr>
              <a:t>SWMB Grant Applications must include:</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Application Cover Sheet: Contact and general information</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Program Overview: Questions to get to know your operations, staff, educational programs.</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Grant Program Narrative: Describe your purpose and objectives</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Budget Form: Include one quote for each budget item that is equal to, or exceeds $5,000</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Budget Itemization Supplemental Form (If necessary)</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Grant Stipulation Form</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Signed SWA Resolution Authorizing the Application</a:t>
            </a:r>
            <a:endParaRPr dirty="0"/>
          </a:p>
          <a:p>
            <a:pPr marL="457200" lvl="0" indent="-307176" algn="l" rtl="0">
              <a:lnSpc>
                <a:spcPct val="120000"/>
              </a:lnSpc>
              <a:spcBef>
                <a:spcPts val="0"/>
              </a:spcBef>
              <a:spcAft>
                <a:spcPts val="0"/>
              </a:spcAft>
              <a:buSzPct val="84602"/>
              <a:buChar char="●"/>
            </a:pPr>
            <a:r>
              <a:rPr lang="en-US" sz="4200" dirty="0">
                <a:solidFill>
                  <a:srgbClr val="2A5010"/>
                </a:solidFill>
              </a:rPr>
              <a:t>Signed Drug Free Workplace Form</a:t>
            </a:r>
          </a:p>
          <a:p>
            <a:pPr marL="457200" lvl="0" indent="-307176" algn="l" rtl="0">
              <a:lnSpc>
                <a:spcPct val="120000"/>
              </a:lnSpc>
              <a:spcBef>
                <a:spcPts val="1000"/>
              </a:spcBef>
              <a:spcAft>
                <a:spcPts val="0"/>
              </a:spcAft>
              <a:buSzPct val="84602"/>
              <a:buChar char="●"/>
            </a:pPr>
            <a:endParaRPr lang="en-US" sz="2500" dirty="0">
              <a:solidFill>
                <a:srgbClr val="2A5010"/>
              </a:solidFill>
            </a:endParaRPr>
          </a:p>
          <a:p>
            <a:pPr marL="342900" marR="0" lvl="0" indent="-342900" algn="l" defTabSz="914400" rtl="0" eaLnBrk="1" fontAlgn="auto" latinLnBrk="0" hangingPunct="1">
              <a:lnSpc>
                <a:spcPct val="120000"/>
              </a:lnSpc>
              <a:spcBef>
                <a:spcPts val="0"/>
              </a:spcBef>
              <a:spcAft>
                <a:spcPts val="0"/>
              </a:spcAft>
              <a:buClr>
                <a:srgbClr val="92D050"/>
              </a:buClr>
              <a:buSzPts val="2400"/>
              <a:buFont typeface="Arial"/>
              <a:buChar char="•"/>
              <a:tabLst/>
              <a:defRPr/>
            </a:pPr>
            <a:r>
              <a:rPr kumimoji="0" lang="en-US" sz="6500" b="0" i="0" u="none" strike="noStrike" kern="0" cap="none" spc="0" normalizeH="0" baseline="0" noProof="0" dirty="0">
                <a:ln>
                  <a:noFill/>
                </a:ln>
                <a:solidFill>
                  <a:srgbClr val="2A5010"/>
                </a:solidFill>
                <a:effectLst/>
                <a:uLnTx/>
                <a:uFillTx/>
                <a:latin typeface="Trebuchet MS"/>
                <a:sym typeface="Trebuchet MS"/>
              </a:rPr>
              <a:t>Look for two submission confirmations!  You should get one confirmation from </a:t>
            </a:r>
            <a:r>
              <a:rPr kumimoji="0" lang="en-US" sz="6500" b="0" i="0" u="none" strike="noStrike" kern="0" cap="none" spc="0" normalizeH="0" baseline="0" noProof="0" dirty="0" err="1">
                <a:ln>
                  <a:noFill/>
                </a:ln>
                <a:solidFill>
                  <a:srgbClr val="2A5010"/>
                </a:solidFill>
                <a:effectLst/>
                <a:uLnTx/>
                <a:uFillTx/>
                <a:latin typeface="Trebuchet MS"/>
                <a:sym typeface="Trebuchet MS"/>
              </a:rPr>
              <a:t>wvOASIS</a:t>
            </a:r>
            <a:r>
              <a:rPr kumimoji="0" lang="en-US" sz="6500" b="0" i="0" u="none" strike="noStrike" kern="0" cap="none" spc="0" normalizeH="0" baseline="0" noProof="0" dirty="0">
                <a:ln>
                  <a:noFill/>
                </a:ln>
                <a:solidFill>
                  <a:srgbClr val="2A5010"/>
                </a:solidFill>
                <a:effectLst/>
                <a:uLnTx/>
                <a:uFillTx/>
                <a:latin typeface="Trebuchet MS"/>
                <a:sym typeface="Trebuchet MS"/>
              </a:rPr>
              <a:t>.  SWMB will also email you once we find your submission in our caseload.</a:t>
            </a:r>
          </a:p>
          <a:p>
            <a:pPr marL="0" marR="0" lvl="0" indent="0" algn="l" defTabSz="914400" rtl="0" eaLnBrk="1" fontAlgn="auto" latinLnBrk="0" hangingPunct="1">
              <a:lnSpc>
                <a:spcPct val="120000"/>
              </a:lnSpc>
              <a:spcBef>
                <a:spcPts val="0"/>
              </a:spcBef>
              <a:spcAft>
                <a:spcPts val="0"/>
              </a:spcAft>
              <a:buClr>
                <a:srgbClr val="92D050"/>
              </a:buClr>
              <a:buSzPts val="2400"/>
              <a:buNone/>
              <a:tabLst/>
              <a:defRPr/>
            </a:pPr>
            <a:endParaRPr kumimoji="0" lang="en-US" sz="2500" b="0" i="0" u="none" strike="noStrike" kern="0" cap="none" spc="0" normalizeH="0" baseline="0" noProof="0" dirty="0">
              <a:ln>
                <a:noFill/>
              </a:ln>
              <a:solidFill>
                <a:srgbClr val="2A5010"/>
              </a:solidFill>
              <a:effectLst/>
              <a:uLnTx/>
              <a:uFillTx/>
              <a:latin typeface="Trebuchet MS"/>
              <a:sym typeface="Trebuchet MS"/>
            </a:endParaRPr>
          </a:p>
          <a:p>
            <a:pPr marL="342900" marR="0" lvl="0" indent="-342900" algn="l" defTabSz="914400" rtl="0" eaLnBrk="1" fontAlgn="auto" latinLnBrk="0" hangingPunct="1">
              <a:lnSpc>
                <a:spcPct val="120000"/>
              </a:lnSpc>
              <a:spcBef>
                <a:spcPts val="0"/>
              </a:spcBef>
              <a:spcAft>
                <a:spcPts val="0"/>
              </a:spcAft>
              <a:buClr>
                <a:srgbClr val="92D050"/>
              </a:buClr>
              <a:buSzPts val="2400"/>
              <a:buFont typeface="Arial"/>
              <a:buChar char="•"/>
              <a:tabLst/>
              <a:defRPr/>
            </a:pPr>
            <a:r>
              <a:rPr kumimoji="0" lang="en-US" sz="6500" b="1" i="0" u="sng" strike="noStrike" kern="0" cap="none" spc="0" normalizeH="0" baseline="0" noProof="0" dirty="0">
                <a:ln>
                  <a:noFill/>
                </a:ln>
                <a:solidFill>
                  <a:srgbClr val="2A5010"/>
                </a:solidFill>
                <a:effectLst/>
                <a:uLnTx/>
                <a:uFillTx/>
                <a:latin typeface="Trebuchet MS"/>
                <a:sym typeface="Trebuchet MS"/>
              </a:rPr>
              <a:t>Please also send SWMB staff an email confirming your application submission</a:t>
            </a:r>
            <a:r>
              <a:rPr kumimoji="0" lang="en-US" sz="6500" b="0" i="0" u="sng" strike="noStrike" kern="0" cap="none" spc="0" normalizeH="0" baseline="0" noProof="0" dirty="0">
                <a:ln>
                  <a:noFill/>
                </a:ln>
                <a:solidFill>
                  <a:srgbClr val="2A5010"/>
                </a:solidFill>
                <a:effectLst/>
                <a:uLnTx/>
                <a:uFillTx/>
                <a:latin typeface="Trebuchet MS"/>
                <a:sym typeface="Trebuchet MS"/>
              </a:rPr>
              <a:t>. Follow up until you receive confirmation!</a:t>
            </a:r>
          </a:p>
        </p:txBody>
      </p:sp>
      <p:cxnSp>
        <p:nvCxnSpPr>
          <p:cNvPr id="336" name="Google Shape;336;p51"/>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
          <p:cNvSpPr txBox="1">
            <a:spLocks noGrp="1"/>
          </p:cNvSpPr>
          <p:nvPr>
            <p:ph type="body" idx="1"/>
          </p:nvPr>
        </p:nvSpPr>
        <p:spPr>
          <a:xfrm>
            <a:off x="459950" y="1823325"/>
            <a:ext cx="10976700" cy="4747296"/>
          </a:xfrm>
          <a:prstGeom prst="rect">
            <a:avLst/>
          </a:prstGeom>
          <a:noFill/>
          <a:ln>
            <a:noFill/>
          </a:ln>
        </p:spPr>
        <p:txBody>
          <a:bodyPr spcFirstLastPara="1" wrap="square" lIns="0" tIns="45700" rIns="0" bIns="45700" anchor="t" anchorCtr="0">
            <a:normAutofit fontScale="85000" lnSpcReduction="20000"/>
          </a:bodyPr>
          <a:lstStyle/>
          <a:p>
            <a:pPr marL="342900" lvl="0" indent="-342900" algn="l" rtl="0">
              <a:lnSpc>
                <a:spcPct val="90000"/>
              </a:lnSpc>
              <a:spcBef>
                <a:spcPts val="0"/>
              </a:spcBef>
              <a:spcAft>
                <a:spcPts val="0"/>
              </a:spcAft>
              <a:buClr>
                <a:srgbClr val="92D050"/>
              </a:buClr>
              <a:buSzPts val="2400"/>
              <a:buFont typeface="Arial"/>
              <a:buChar char="•"/>
            </a:pPr>
            <a:r>
              <a:rPr lang="en-US" b="1" dirty="0">
                <a:solidFill>
                  <a:schemeClr val="dk1"/>
                </a:solidFill>
              </a:rPr>
              <a:t> </a:t>
            </a:r>
            <a:r>
              <a:rPr lang="en-US" sz="2800" b="1" dirty="0">
                <a:solidFill>
                  <a:srgbClr val="2A5010"/>
                </a:solidFill>
              </a:rPr>
              <a:t>Grant Award Date – August 1</a:t>
            </a:r>
            <a:r>
              <a:rPr lang="en-US" sz="2800" b="1" baseline="30000" dirty="0">
                <a:solidFill>
                  <a:srgbClr val="2A5010"/>
                </a:solidFill>
              </a:rPr>
              <a:t>st</a:t>
            </a:r>
            <a:endParaRPr sz="2800" b="1" dirty="0">
              <a:solidFill>
                <a:srgbClr val="2A5010"/>
              </a:solidFill>
            </a:endParaRPr>
          </a:p>
          <a:p>
            <a:pPr marL="342900" lvl="0" indent="-342900" algn="l" rtl="0">
              <a:lnSpc>
                <a:spcPct val="90000"/>
              </a:lnSpc>
              <a:spcBef>
                <a:spcPts val="3600"/>
              </a:spcBef>
              <a:spcAft>
                <a:spcPts val="0"/>
              </a:spcAft>
              <a:buClr>
                <a:srgbClr val="92D050"/>
              </a:buClr>
              <a:buSzPts val="2400"/>
              <a:buFont typeface="Arial"/>
              <a:buChar char="•"/>
            </a:pPr>
            <a:r>
              <a:rPr lang="en-US" sz="2800" b="1" dirty="0">
                <a:solidFill>
                  <a:srgbClr val="C00000"/>
                </a:solidFill>
              </a:rPr>
              <a:t> </a:t>
            </a:r>
            <a:r>
              <a:rPr lang="en-US" sz="2800" b="1" dirty="0">
                <a:solidFill>
                  <a:srgbClr val="92D050"/>
                </a:solidFill>
              </a:rPr>
              <a:t>Semi-annual Period Closes – February 1</a:t>
            </a:r>
            <a:r>
              <a:rPr lang="en-US" sz="2800" b="1" baseline="30000" dirty="0">
                <a:solidFill>
                  <a:srgbClr val="92D050"/>
                </a:solidFill>
              </a:rPr>
              <a:t>st</a:t>
            </a:r>
            <a:endParaRPr dirty="0"/>
          </a:p>
          <a:p>
            <a:pPr marL="342900" lvl="0" indent="-342900" algn="l" rtl="0">
              <a:lnSpc>
                <a:spcPct val="90000"/>
              </a:lnSpc>
              <a:spcBef>
                <a:spcPts val="3600"/>
              </a:spcBef>
              <a:spcAft>
                <a:spcPts val="0"/>
              </a:spcAft>
              <a:buClr>
                <a:srgbClr val="92D050"/>
              </a:buClr>
              <a:buSzPts val="2400"/>
              <a:buFont typeface="Arial"/>
              <a:buChar char="•"/>
            </a:pPr>
            <a:r>
              <a:rPr lang="en-US" sz="2800" b="1" dirty="0">
                <a:solidFill>
                  <a:srgbClr val="C00000"/>
                </a:solidFill>
              </a:rPr>
              <a:t> </a:t>
            </a:r>
            <a:r>
              <a:rPr lang="en-US" sz="2800" b="1" dirty="0">
                <a:solidFill>
                  <a:srgbClr val="2A5010"/>
                </a:solidFill>
              </a:rPr>
              <a:t>Semi-annual Report Due – 15 Business Days after February 1</a:t>
            </a:r>
            <a:r>
              <a:rPr lang="en-US" sz="2800" b="1" baseline="30000" dirty="0">
                <a:solidFill>
                  <a:srgbClr val="2A5010"/>
                </a:solidFill>
              </a:rPr>
              <a:t>st</a:t>
            </a:r>
            <a:endParaRPr sz="2800" b="1" dirty="0">
              <a:solidFill>
                <a:srgbClr val="2A5010"/>
              </a:solidFill>
            </a:endParaRPr>
          </a:p>
          <a:p>
            <a:pPr marL="342900" lvl="0" indent="-342900" algn="l" rtl="0">
              <a:lnSpc>
                <a:spcPct val="90000"/>
              </a:lnSpc>
              <a:spcBef>
                <a:spcPts val="3600"/>
              </a:spcBef>
              <a:spcAft>
                <a:spcPts val="0"/>
              </a:spcAft>
              <a:buClr>
                <a:srgbClr val="92D050"/>
              </a:buClr>
              <a:buSzPts val="2400"/>
              <a:buFont typeface="Arial"/>
              <a:buChar char="•"/>
            </a:pPr>
            <a:r>
              <a:rPr lang="en-US" sz="2800" b="1" dirty="0">
                <a:solidFill>
                  <a:srgbClr val="C00000"/>
                </a:solidFill>
              </a:rPr>
              <a:t> </a:t>
            </a:r>
            <a:r>
              <a:rPr lang="en-US" sz="2800" b="1" dirty="0">
                <a:solidFill>
                  <a:srgbClr val="92D050"/>
                </a:solidFill>
              </a:rPr>
              <a:t>Grant Period Ends – July 31</a:t>
            </a:r>
            <a:r>
              <a:rPr lang="en-US" sz="2800" b="1" baseline="30000" dirty="0">
                <a:solidFill>
                  <a:srgbClr val="92D050"/>
                </a:solidFill>
              </a:rPr>
              <a:t>st</a:t>
            </a:r>
            <a:endParaRPr sz="2800" b="1" dirty="0">
              <a:solidFill>
                <a:srgbClr val="92D050"/>
              </a:solidFill>
            </a:endParaRPr>
          </a:p>
          <a:p>
            <a:pPr marL="342900" lvl="0" indent="-342900" algn="l" rtl="0">
              <a:lnSpc>
                <a:spcPct val="90000"/>
              </a:lnSpc>
              <a:spcBef>
                <a:spcPts val="3600"/>
              </a:spcBef>
              <a:spcAft>
                <a:spcPts val="0"/>
              </a:spcAft>
              <a:buClr>
                <a:srgbClr val="92D050"/>
              </a:buClr>
              <a:buSzPts val="2400"/>
              <a:buFont typeface="Arial"/>
              <a:buChar char="•"/>
            </a:pPr>
            <a:r>
              <a:rPr lang="en-US" sz="2800" b="1" dirty="0">
                <a:solidFill>
                  <a:srgbClr val="C00000"/>
                </a:solidFill>
              </a:rPr>
              <a:t> </a:t>
            </a:r>
            <a:r>
              <a:rPr lang="en-US" sz="2800" b="1" dirty="0">
                <a:solidFill>
                  <a:srgbClr val="2A5010"/>
                </a:solidFill>
              </a:rPr>
              <a:t>Final Report Due – within 30 Days of completion of the project and at the time all grant funds have been expended. Not to exceed August 30th unless extension was approved by SWMB. </a:t>
            </a:r>
          </a:p>
          <a:p>
            <a:pPr marL="342900" lvl="0" indent="-342900" algn="l" rtl="0">
              <a:lnSpc>
                <a:spcPct val="90000"/>
              </a:lnSpc>
              <a:spcBef>
                <a:spcPts val="3600"/>
              </a:spcBef>
              <a:spcAft>
                <a:spcPts val="0"/>
              </a:spcAft>
              <a:buClr>
                <a:srgbClr val="92D050"/>
              </a:buClr>
              <a:buSzPts val="2400"/>
              <a:buFont typeface="Arial"/>
              <a:buChar char="•"/>
            </a:pPr>
            <a:r>
              <a:rPr lang="en-US" sz="2800" b="1" dirty="0">
                <a:solidFill>
                  <a:srgbClr val="2A5010"/>
                </a:solidFill>
              </a:rPr>
              <a:t>NOTE: The Board may consider </a:t>
            </a:r>
            <a:r>
              <a:rPr lang="en-US" sz="2800" b="1" u="sng" dirty="0">
                <a:solidFill>
                  <a:srgbClr val="2A5010"/>
                </a:solidFill>
              </a:rPr>
              <a:t>EMERGENCY grant applications </a:t>
            </a:r>
            <a:r>
              <a:rPr lang="en-US" sz="2800" b="1" dirty="0">
                <a:solidFill>
                  <a:srgbClr val="2A5010"/>
                </a:solidFill>
              </a:rPr>
              <a:t>at </a:t>
            </a:r>
            <a:r>
              <a:rPr lang="en-US" sz="2800" b="1" u="sng" dirty="0">
                <a:solidFill>
                  <a:srgbClr val="2A5010"/>
                </a:solidFill>
              </a:rPr>
              <a:t>any time </a:t>
            </a:r>
            <a:r>
              <a:rPr lang="en-US" sz="2800" b="1" dirty="0">
                <a:solidFill>
                  <a:srgbClr val="2A5010"/>
                </a:solidFill>
              </a:rPr>
              <a:t>at its sole discretion</a:t>
            </a:r>
            <a:endParaRPr dirty="0"/>
          </a:p>
        </p:txBody>
      </p:sp>
      <p:sp>
        <p:nvSpPr>
          <p:cNvPr id="349" name="Google Shape;349;p7"/>
          <p:cNvSpPr txBox="1"/>
          <p:nvPr/>
        </p:nvSpPr>
        <p:spPr>
          <a:xfrm>
            <a:off x="459944" y="406500"/>
            <a:ext cx="112749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400" b="1" i="0" u="none" strike="noStrike" cap="none" dirty="0">
                <a:solidFill>
                  <a:srgbClr val="2A5010"/>
                </a:solidFill>
                <a:latin typeface="Trebuchet MS"/>
                <a:ea typeface="Trebuchet MS"/>
                <a:cs typeface="Trebuchet MS"/>
                <a:sym typeface="Trebuchet MS"/>
              </a:rPr>
              <a:t>SWMB Grant Award Cycle Timeline</a:t>
            </a:r>
            <a:endParaRPr sz="4400" b="0" i="0" u="none" strike="noStrike" cap="none" dirty="0">
              <a:solidFill>
                <a:srgbClr val="2A5010"/>
              </a:solidFill>
              <a:latin typeface="Trebuchet MS"/>
              <a:ea typeface="Trebuchet MS"/>
              <a:cs typeface="Trebuchet MS"/>
              <a:sym typeface="Trebuchet MS"/>
            </a:endParaRPr>
          </a:p>
        </p:txBody>
      </p:sp>
      <p:cxnSp>
        <p:nvCxnSpPr>
          <p:cNvPr id="350" name="Google Shape;350;p7"/>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1"/>
          <p:cNvSpPr txBox="1">
            <a:spLocks noGrp="1"/>
          </p:cNvSpPr>
          <p:nvPr>
            <p:ph type="body" idx="1"/>
          </p:nvPr>
        </p:nvSpPr>
        <p:spPr>
          <a:xfrm>
            <a:off x="459950" y="1790975"/>
            <a:ext cx="11410800" cy="4406380"/>
          </a:xfrm>
          <a:prstGeom prst="rect">
            <a:avLst/>
          </a:prstGeom>
          <a:noFill/>
          <a:ln>
            <a:noFill/>
          </a:ln>
        </p:spPr>
        <p:txBody>
          <a:bodyPr spcFirstLastPara="1" wrap="square" lIns="0" tIns="45700" rIns="0" bIns="45700" anchor="t" anchorCtr="0">
            <a:normAutofit fontScale="85000" lnSpcReduction="20000"/>
          </a:bodyPr>
          <a:lstStyle/>
          <a:p>
            <a:pPr marL="342900" lvl="0" indent="-342900" algn="l" rtl="0">
              <a:lnSpc>
                <a:spcPct val="90000"/>
              </a:lnSpc>
              <a:spcBef>
                <a:spcPts val="0"/>
              </a:spcBef>
              <a:spcAft>
                <a:spcPts val="0"/>
              </a:spcAft>
              <a:buClr>
                <a:srgbClr val="92D050"/>
              </a:buClr>
              <a:buSzPct val="117646"/>
              <a:buFont typeface="Arial"/>
              <a:buChar char="•"/>
            </a:pPr>
            <a:r>
              <a:rPr lang="en-US" sz="2400" b="1" i="1" dirty="0">
                <a:solidFill>
                  <a:srgbClr val="2A5010"/>
                </a:solidFill>
              </a:rPr>
              <a:t> </a:t>
            </a:r>
            <a:r>
              <a:rPr lang="en-US" sz="2400" b="1" i="1" u="sng" dirty="0">
                <a:solidFill>
                  <a:srgbClr val="2A5010"/>
                </a:solidFill>
              </a:rPr>
              <a:t>Grant Agreement (Signed by Chair)</a:t>
            </a:r>
            <a:endParaRPr sz="2400" b="1" i="1" u="sng" dirty="0">
              <a:solidFill>
                <a:srgbClr val="2A5010"/>
              </a:solidFill>
            </a:endParaRPr>
          </a:p>
          <a:p>
            <a:pPr marL="342900" lvl="0" indent="-342900" algn="l" rtl="0">
              <a:lnSpc>
                <a:spcPct val="90000"/>
              </a:lnSpc>
              <a:spcBef>
                <a:spcPts val="2400"/>
              </a:spcBef>
              <a:spcAft>
                <a:spcPts val="0"/>
              </a:spcAft>
              <a:buClr>
                <a:srgbClr val="92D050"/>
              </a:buClr>
              <a:buSzPct val="117646"/>
              <a:buFont typeface="Arial"/>
              <a:buChar char="•"/>
            </a:pPr>
            <a:r>
              <a:rPr lang="en-US" sz="2400" b="1" i="1" dirty="0">
                <a:solidFill>
                  <a:srgbClr val="2A5010"/>
                </a:solidFill>
              </a:rPr>
              <a:t> </a:t>
            </a:r>
            <a:r>
              <a:rPr lang="en-US" sz="2400" b="1" i="1" u="sng" dirty="0">
                <a:solidFill>
                  <a:srgbClr val="2A5010"/>
                </a:solidFill>
              </a:rPr>
              <a:t>Grant Invoice (Signed by Chair)</a:t>
            </a:r>
            <a:endParaRPr u="sng" dirty="0"/>
          </a:p>
          <a:p>
            <a:pPr marL="342900" lvl="0" indent="-342900" algn="l" rtl="0">
              <a:lnSpc>
                <a:spcPct val="100000"/>
              </a:lnSpc>
              <a:spcBef>
                <a:spcPts val="2400"/>
              </a:spcBef>
              <a:spcAft>
                <a:spcPts val="0"/>
              </a:spcAft>
              <a:buClr>
                <a:srgbClr val="92D050"/>
              </a:buClr>
              <a:buSzPct val="117646"/>
              <a:buFont typeface="Arial"/>
              <a:buChar char="•"/>
            </a:pPr>
            <a:r>
              <a:rPr lang="en-US" sz="2400" b="1" i="1" dirty="0">
                <a:solidFill>
                  <a:srgbClr val="2A5010"/>
                </a:solidFill>
              </a:rPr>
              <a:t> </a:t>
            </a:r>
            <a:r>
              <a:rPr lang="en-US" sz="2400" b="1" i="1" u="sng" dirty="0">
                <a:solidFill>
                  <a:srgbClr val="2A5010"/>
                </a:solidFill>
              </a:rPr>
              <a:t>Sworn Statement of Confirmation (Signed by Chair and Notarized)</a:t>
            </a:r>
            <a:endParaRPr u="sng" dirty="0"/>
          </a:p>
          <a:p>
            <a:pPr marL="342900" lvl="0" indent="-342900" algn="l" rtl="0">
              <a:lnSpc>
                <a:spcPct val="100000"/>
              </a:lnSpc>
              <a:spcBef>
                <a:spcPts val="2400"/>
              </a:spcBef>
              <a:spcAft>
                <a:spcPts val="0"/>
              </a:spcAft>
              <a:buClr>
                <a:srgbClr val="92D050"/>
              </a:buClr>
              <a:buSzPct val="117646"/>
              <a:buFont typeface="Arial"/>
              <a:buChar char="•"/>
            </a:pPr>
            <a:r>
              <a:rPr lang="en-US" sz="2400" b="1" i="1" dirty="0">
                <a:solidFill>
                  <a:srgbClr val="2A5010"/>
                </a:solidFill>
              </a:rPr>
              <a:t> </a:t>
            </a:r>
            <a:r>
              <a:rPr lang="en-US" sz="2400" b="1" i="1" u="sng" dirty="0">
                <a:solidFill>
                  <a:srgbClr val="2A5010"/>
                </a:solidFill>
              </a:rPr>
              <a:t>Online Grant Training Quiz Instructions</a:t>
            </a:r>
            <a:endParaRPr u="sng" dirty="0"/>
          </a:p>
          <a:p>
            <a:pPr marL="342900" lvl="0" indent="-342900" algn="l" rtl="0">
              <a:lnSpc>
                <a:spcPct val="100000"/>
              </a:lnSpc>
              <a:spcBef>
                <a:spcPts val="2400"/>
              </a:spcBef>
              <a:spcAft>
                <a:spcPts val="0"/>
              </a:spcAft>
              <a:buClr>
                <a:srgbClr val="92D050"/>
              </a:buClr>
              <a:buSzPct val="117646"/>
              <a:buFont typeface="Arial"/>
              <a:buChar char="•"/>
            </a:pPr>
            <a:r>
              <a:rPr lang="en-US" sz="2400" b="1" dirty="0">
                <a:solidFill>
                  <a:srgbClr val="92D050"/>
                </a:solidFill>
              </a:rPr>
              <a:t> </a:t>
            </a:r>
            <a:r>
              <a:rPr lang="en-US" sz="2400" b="1" dirty="0">
                <a:solidFill>
                  <a:schemeClr val="tx1"/>
                </a:solidFill>
              </a:rPr>
              <a:t>Grant Budget (Approved by SWMB)</a:t>
            </a:r>
            <a:endParaRPr sz="2400" b="1" i="1" dirty="0">
              <a:solidFill>
                <a:schemeClr val="tx1"/>
              </a:solidFill>
            </a:endParaRPr>
          </a:p>
          <a:p>
            <a:pPr marL="342900" lvl="0" indent="-342900" algn="l" rtl="0">
              <a:lnSpc>
                <a:spcPct val="100000"/>
              </a:lnSpc>
              <a:spcBef>
                <a:spcPts val="2400"/>
              </a:spcBef>
              <a:spcAft>
                <a:spcPts val="0"/>
              </a:spcAft>
              <a:buClr>
                <a:srgbClr val="92D050"/>
              </a:buClr>
              <a:buSzPct val="117646"/>
              <a:buFont typeface="Arial"/>
              <a:buChar char="•"/>
            </a:pPr>
            <a:r>
              <a:rPr lang="en-US" sz="2400" b="1" dirty="0">
                <a:solidFill>
                  <a:schemeClr val="tx1"/>
                </a:solidFill>
              </a:rPr>
              <a:t> Bank Form (must verify SWA will be managing funds via separate bank account)</a:t>
            </a:r>
            <a:endParaRPr dirty="0">
              <a:solidFill>
                <a:schemeClr val="tx1"/>
              </a:solidFill>
            </a:endParaRPr>
          </a:p>
          <a:p>
            <a:pPr marL="342900" lvl="0" indent="-342900" algn="l" rtl="0">
              <a:lnSpc>
                <a:spcPct val="100000"/>
              </a:lnSpc>
              <a:spcBef>
                <a:spcPts val="2400"/>
              </a:spcBef>
              <a:spcAft>
                <a:spcPts val="0"/>
              </a:spcAft>
              <a:buClr>
                <a:srgbClr val="92D050"/>
              </a:buClr>
              <a:buSzPct val="117646"/>
              <a:buFont typeface="Arial"/>
              <a:buChar char="•"/>
            </a:pPr>
            <a:r>
              <a:rPr lang="en-US" sz="2400" b="1" dirty="0">
                <a:solidFill>
                  <a:schemeClr val="tx1"/>
                </a:solidFill>
              </a:rPr>
              <a:t> Verbal Bid Quotation Summary (if applicable)</a:t>
            </a:r>
            <a:endParaRPr dirty="0">
              <a:solidFill>
                <a:schemeClr val="tx1"/>
              </a:solidFill>
            </a:endParaRPr>
          </a:p>
          <a:p>
            <a:pPr marL="0" lvl="0" indent="0" algn="ctr" rtl="0">
              <a:lnSpc>
                <a:spcPct val="100000"/>
              </a:lnSpc>
              <a:spcBef>
                <a:spcPts val="2400"/>
              </a:spcBef>
              <a:spcAft>
                <a:spcPts val="0"/>
              </a:spcAft>
              <a:buClr>
                <a:srgbClr val="92D050"/>
              </a:buClr>
              <a:buSzPct val="100840"/>
              <a:buNone/>
            </a:pPr>
            <a:r>
              <a:rPr lang="en-US" sz="2800" b="1" u="sng" dirty="0">
                <a:solidFill>
                  <a:srgbClr val="2A5010"/>
                </a:solidFill>
              </a:rPr>
              <a:t>MUST BE COMPLETED BEFORE GRANT FUNDS CAN BE RELEASED</a:t>
            </a:r>
            <a:endParaRPr dirty="0"/>
          </a:p>
          <a:p>
            <a:pPr marL="91440" lvl="0" indent="0" algn="l" rtl="0">
              <a:lnSpc>
                <a:spcPct val="90000"/>
              </a:lnSpc>
              <a:spcBef>
                <a:spcPts val="2400"/>
              </a:spcBef>
              <a:spcAft>
                <a:spcPts val="0"/>
              </a:spcAft>
              <a:buClr>
                <a:srgbClr val="990000"/>
              </a:buClr>
              <a:buSzPct val="156862"/>
              <a:buNone/>
            </a:pPr>
            <a:endParaRPr dirty="0">
              <a:solidFill>
                <a:schemeClr val="dk1"/>
              </a:solidFill>
            </a:endParaRPr>
          </a:p>
          <a:p>
            <a:pPr marL="91440" lvl="0" indent="0" algn="l" rtl="0">
              <a:lnSpc>
                <a:spcPct val="90000"/>
              </a:lnSpc>
              <a:spcBef>
                <a:spcPts val="2400"/>
              </a:spcBef>
              <a:spcAft>
                <a:spcPts val="0"/>
              </a:spcAft>
              <a:buSzPct val="117646"/>
              <a:buNone/>
            </a:pPr>
            <a:endParaRPr sz="2400" dirty="0">
              <a:latin typeface="Calibri"/>
              <a:ea typeface="Calibri"/>
              <a:cs typeface="Calibri"/>
              <a:sym typeface="Calibri"/>
            </a:endParaRPr>
          </a:p>
          <a:p>
            <a:pPr marL="0" lvl="0" indent="0" algn="l" rtl="0">
              <a:lnSpc>
                <a:spcPct val="90000"/>
              </a:lnSpc>
              <a:spcBef>
                <a:spcPts val="2400"/>
              </a:spcBef>
              <a:spcAft>
                <a:spcPts val="0"/>
              </a:spcAft>
              <a:buSzPct val="117646"/>
              <a:buNone/>
            </a:pPr>
            <a:endParaRPr sz="2400" dirty="0">
              <a:latin typeface="Calibri"/>
              <a:ea typeface="Calibri"/>
              <a:cs typeface="Calibri"/>
              <a:sym typeface="Calibri"/>
            </a:endParaRPr>
          </a:p>
        </p:txBody>
      </p:sp>
      <p:sp>
        <p:nvSpPr>
          <p:cNvPr id="356" name="Google Shape;356;p11"/>
          <p:cNvSpPr txBox="1"/>
          <p:nvPr/>
        </p:nvSpPr>
        <p:spPr>
          <a:xfrm>
            <a:off x="373981" y="409825"/>
            <a:ext cx="105426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Grant Award Documentation</a:t>
            </a:r>
            <a:endParaRPr sz="1400" b="0" i="0" u="none" strike="noStrike" cap="none">
              <a:solidFill>
                <a:srgbClr val="2A5010"/>
              </a:solidFill>
              <a:latin typeface="Trebuchet MS"/>
              <a:ea typeface="Trebuchet MS"/>
              <a:cs typeface="Trebuchet MS"/>
              <a:sym typeface="Trebuchet MS"/>
            </a:endParaRPr>
          </a:p>
        </p:txBody>
      </p:sp>
      <p:cxnSp>
        <p:nvCxnSpPr>
          <p:cNvPr id="357" name="Google Shape;357;p11"/>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3"/>
          <p:cNvSpPr txBox="1">
            <a:spLocks noGrp="1"/>
          </p:cNvSpPr>
          <p:nvPr>
            <p:ph type="body" idx="1"/>
          </p:nvPr>
        </p:nvSpPr>
        <p:spPr>
          <a:xfrm>
            <a:off x="459944" y="1720684"/>
            <a:ext cx="11145902" cy="473850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Clr>
                <a:srgbClr val="92D050"/>
              </a:buClr>
              <a:buSzPts val="2595"/>
              <a:buFont typeface="Arial"/>
              <a:buChar char="•"/>
            </a:pPr>
            <a:r>
              <a:rPr lang="en-US" sz="2400" i="0" u="none" strike="noStrike" cap="none" dirty="0">
                <a:solidFill>
                  <a:srgbClr val="2A5010"/>
                </a:solidFill>
              </a:rPr>
              <a:t>Budget Revisions and Extensions require SWA Board approval and submission of the following:</a:t>
            </a:r>
            <a:endParaRPr sz="2400" i="0" u="none" strike="noStrike" cap="none" dirty="0">
              <a:solidFill>
                <a:srgbClr val="2A5010"/>
              </a:solidFill>
            </a:endParaRPr>
          </a:p>
          <a:p>
            <a:pPr marL="742950" lvl="1" indent="-285750" algn="l" rtl="0">
              <a:lnSpc>
                <a:spcPct val="100000"/>
              </a:lnSpc>
              <a:spcBef>
                <a:spcPts val="600"/>
              </a:spcBef>
              <a:spcAft>
                <a:spcPts val="0"/>
              </a:spcAft>
              <a:buClr>
                <a:srgbClr val="92D050"/>
              </a:buClr>
              <a:buSzPts val="2595"/>
              <a:buFont typeface="Arial"/>
              <a:buChar char="•"/>
            </a:pPr>
            <a:r>
              <a:rPr lang="en-US" sz="2000" i="0" u="none" strike="noStrike" cap="none" dirty="0">
                <a:solidFill>
                  <a:srgbClr val="2A5010"/>
                </a:solidFill>
              </a:rPr>
              <a:t> </a:t>
            </a:r>
            <a:r>
              <a:rPr lang="en-US" sz="2000" dirty="0">
                <a:solidFill>
                  <a:srgbClr val="2A5010"/>
                </a:solidFill>
              </a:rPr>
              <a:t>Cover Letter</a:t>
            </a:r>
            <a:endParaRPr dirty="0">
              <a:solidFill>
                <a:srgbClr val="2A5010"/>
              </a:solidFill>
            </a:endParaRPr>
          </a:p>
          <a:p>
            <a:pPr marL="742950" lvl="1" indent="-285750" algn="l" rtl="0">
              <a:lnSpc>
                <a:spcPct val="100000"/>
              </a:lnSpc>
              <a:spcBef>
                <a:spcPts val="1200"/>
              </a:spcBef>
              <a:spcAft>
                <a:spcPts val="0"/>
              </a:spcAft>
              <a:buClr>
                <a:srgbClr val="92D050"/>
              </a:buClr>
              <a:buSzPts val="2595"/>
              <a:buFont typeface="Arial"/>
              <a:buChar char="•"/>
            </a:pPr>
            <a:r>
              <a:rPr lang="en-US" sz="2000" i="0" u="none" strike="noStrike" cap="none" dirty="0">
                <a:solidFill>
                  <a:srgbClr val="2A5010"/>
                </a:solidFill>
              </a:rPr>
              <a:t> Resolution signed by Chair</a:t>
            </a:r>
            <a:endParaRPr dirty="0">
              <a:solidFill>
                <a:srgbClr val="2A5010"/>
              </a:solidFill>
            </a:endParaRPr>
          </a:p>
          <a:p>
            <a:pPr marL="742950" lvl="1" indent="-285750" algn="l" rtl="0">
              <a:lnSpc>
                <a:spcPct val="100000"/>
              </a:lnSpc>
              <a:spcBef>
                <a:spcPts val="1200"/>
              </a:spcBef>
              <a:spcAft>
                <a:spcPts val="0"/>
              </a:spcAft>
              <a:buClr>
                <a:srgbClr val="92D050"/>
              </a:buClr>
              <a:buSzPts val="2595"/>
              <a:buFont typeface="Arial"/>
              <a:buChar char="•"/>
            </a:pPr>
            <a:r>
              <a:rPr lang="en-US" sz="2000" i="0" u="none" strike="noStrike" cap="none" dirty="0">
                <a:solidFill>
                  <a:srgbClr val="2A5010"/>
                </a:solidFill>
              </a:rPr>
              <a:t> Draft copy of board minutes  </a:t>
            </a:r>
            <a:endParaRPr dirty="0">
              <a:solidFill>
                <a:srgbClr val="2A5010"/>
              </a:solidFill>
            </a:endParaRPr>
          </a:p>
          <a:p>
            <a:pPr marL="742950" lvl="1" indent="-133350" algn="l" rtl="0">
              <a:lnSpc>
                <a:spcPct val="100000"/>
              </a:lnSpc>
              <a:spcBef>
                <a:spcPts val="600"/>
              </a:spcBef>
              <a:spcAft>
                <a:spcPts val="0"/>
              </a:spcAft>
              <a:buClr>
                <a:srgbClr val="92D050"/>
              </a:buClr>
              <a:buSzPts val="2595"/>
              <a:buFont typeface="Arial"/>
              <a:buNone/>
            </a:pPr>
            <a:endParaRPr i="0" u="none" strike="noStrike" cap="none" dirty="0">
              <a:solidFill>
                <a:srgbClr val="2A5010"/>
              </a:solidFill>
            </a:endParaRPr>
          </a:p>
          <a:p>
            <a:pPr marL="342900" lvl="0" indent="-342900" algn="l" rtl="0">
              <a:lnSpc>
                <a:spcPct val="90000"/>
              </a:lnSpc>
              <a:spcBef>
                <a:spcPts val="1200"/>
              </a:spcBef>
              <a:spcAft>
                <a:spcPts val="0"/>
              </a:spcAft>
              <a:buClr>
                <a:srgbClr val="92D050"/>
              </a:buClr>
              <a:buSzPts val="2595"/>
              <a:buFont typeface="Arial"/>
              <a:buChar char="•"/>
            </a:pPr>
            <a:r>
              <a:rPr lang="en-US" sz="2400" dirty="0">
                <a:solidFill>
                  <a:srgbClr val="2A5010"/>
                </a:solidFill>
              </a:rPr>
              <a:t>Authority can request an extension of the grant period of up to 90 days</a:t>
            </a:r>
            <a:endParaRPr dirty="0"/>
          </a:p>
          <a:p>
            <a:pPr marL="342900" lvl="0" indent="-342900" algn="l" rtl="0">
              <a:lnSpc>
                <a:spcPct val="90000"/>
              </a:lnSpc>
              <a:spcBef>
                <a:spcPts val="1200"/>
              </a:spcBef>
              <a:spcAft>
                <a:spcPts val="0"/>
              </a:spcAft>
              <a:buClr>
                <a:srgbClr val="92D050"/>
              </a:buClr>
              <a:buSzPts val="2595"/>
              <a:buFont typeface="Arial"/>
              <a:buChar char="•"/>
            </a:pPr>
            <a:r>
              <a:rPr lang="en-US" sz="2400" dirty="0">
                <a:solidFill>
                  <a:srgbClr val="2A5010"/>
                </a:solidFill>
              </a:rPr>
              <a:t>Reallocation of unused funds is encouraged!! </a:t>
            </a:r>
            <a:endParaRPr sz="2400" dirty="0">
              <a:solidFill>
                <a:srgbClr val="2A5010"/>
              </a:solidFill>
            </a:endParaRPr>
          </a:p>
          <a:p>
            <a:pPr marL="0" lvl="0" indent="0" algn="ctr" rtl="0">
              <a:lnSpc>
                <a:spcPct val="100000"/>
              </a:lnSpc>
              <a:spcBef>
                <a:spcPts val="1200"/>
              </a:spcBef>
              <a:spcAft>
                <a:spcPts val="0"/>
              </a:spcAft>
              <a:buClr>
                <a:srgbClr val="92D050"/>
              </a:buClr>
              <a:buSzPts val="2595"/>
              <a:buNone/>
            </a:pPr>
            <a:r>
              <a:rPr lang="en-US" sz="2800" b="1" u="sng" dirty="0">
                <a:solidFill>
                  <a:srgbClr val="2A5010"/>
                </a:solidFill>
              </a:rPr>
              <a:t>ALL BUDGET REVISIONS AND EXTENSIONS </a:t>
            </a:r>
            <a:endParaRPr dirty="0"/>
          </a:p>
          <a:p>
            <a:pPr marL="0" lvl="0" indent="0" algn="ctr" rtl="0">
              <a:lnSpc>
                <a:spcPct val="100000"/>
              </a:lnSpc>
              <a:spcBef>
                <a:spcPts val="1200"/>
              </a:spcBef>
              <a:spcAft>
                <a:spcPts val="0"/>
              </a:spcAft>
              <a:buClr>
                <a:srgbClr val="92D050"/>
              </a:buClr>
              <a:buSzPts val="2595"/>
              <a:buNone/>
            </a:pPr>
            <a:r>
              <a:rPr lang="en-US" sz="2800" b="1" u="sng" dirty="0">
                <a:solidFill>
                  <a:srgbClr val="2A5010"/>
                </a:solidFill>
              </a:rPr>
              <a:t>MUST BE RECEIVED BY JULY 1</a:t>
            </a:r>
            <a:r>
              <a:rPr lang="en-US" sz="2800" b="1" u="sng" baseline="30000" dirty="0">
                <a:solidFill>
                  <a:srgbClr val="2A5010"/>
                </a:solidFill>
              </a:rPr>
              <a:t>ST</a:t>
            </a:r>
            <a:r>
              <a:rPr lang="en-US" sz="2800" b="1" u="sng" dirty="0">
                <a:solidFill>
                  <a:srgbClr val="2A5010"/>
                </a:solidFill>
              </a:rPr>
              <a:t> </a:t>
            </a:r>
            <a:endParaRPr sz="2800" dirty="0">
              <a:solidFill>
                <a:srgbClr val="2A5010"/>
              </a:solidFill>
            </a:endParaRPr>
          </a:p>
          <a:p>
            <a:pPr marL="0" lvl="0" indent="0" algn="l" rtl="0">
              <a:lnSpc>
                <a:spcPct val="90000"/>
              </a:lnSpc>
              <a:spcBef>
                <a:spcPts val="1200"/>
              </a:spcBef>
              <a:spcAft>
                <a:spcPts val="0"/>
              </a:spcAft>
              <a:buClr>
                <a:srgbClr val="990000"/>
              </a:buClr>
              <a:buSzPts val="2595"/>
              <a:buNone/>
            </a:pPr>
            <a:endParaRPr dirty="0">
              <a:solidFill>
                <a:srgbClr val="000000"/>
              </a:solidFill>
            </a:endParaRPr>
          </a:p>
          <a:p>
            <a:pPr marL="91440" lvl="0" indent="0" algn="l" rtl="0">
              <a:lnSpc>
                <a:spcPct val="90000"/>
              </a:lnSpc>
              <a:spcBef>
                <a:spcPts val="2400"/>
              </a:spcBef>
              <a:spcAft>
                <a:spcPts val="0"/>
              </a:spcAft>
              <a:buSzPts val="2162"/>
              <a:buNone/>
            </a:pPr>
            <a:endParaRPr dirty="0"/>
          </a:p>
        </p:txBody>
      </p:sp>
      <p:sp>
        <p:nvSpPr>
          <p:cNvPr id="363" name="Google Shape;363;p13"/>
          <p:cNvSpPr txBox="1"/>
          <p:nvPr/>
        </p:nvSpPr>
        <p:spPr>
          <a:xfrm>
            <a:off x="459950" y="406500"/>
            <a:ext cx="99504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Budget Revisions &amp; Extensions</a:t>
            </a:r>
            <a:endParaRPr sz="1400" b="0" i="0" u="none" strike="noStrike" cap="none">
              <a:solidFill>
                <a:srgbClr val="2A5010"/>
              </a:solidFill>
              <a:latin typeface="Trebuchet MS"/>
              <a:ea typeface="Trebuchet MS"/>
              <a:cs typeface="Trebuchet MS"/>
              <a:sym typeface="Trebuchet MS"/>
            </a:endParaRPr>
          </a:p>
        </p:txBody>
      </p:sp>
      <p:cxnSp>
        <p:nvCxnSpPr>
          <p:cNvPr id="364" name="Google Shape;364;p13"/>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body" idx="1"/>
          </p:nvPr>
        </p:nvSpPr>
        <p:spPr>
          <a:xfrm>
            <a:off x="459944" y="1800850"/>
            <a:ext cx="11430000" cy="435933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2000"/>
              </a:spcBef>
              <a:spcAft>
                <a:spcPts val="0"/>
              </a:spcAft>
              <a:buClr>
                <a:srgbClr val="92D050"/>
              </a:buClr>
              <a:buSzPts val="2800"/>
              <a:buFont typeface="Arial"/>
              <a:buChar char="•"/>
            </a:pPr>
            <a:r>
              <a:rPr lang="en-US" sz="2800" dirty="0">
                <a:solidFill>
                  <a:srgbClr val="2A5010"/>
                </a:solidFill>
              </a:rPr>
              <a:t>Documented verbal bids on purchases between </a:t>
            </a:r>
            <a:r>
              <a:rPr lang="en-US" sz="2800" b="1" u="sng" dirty="0">
                <a:solidFill>
                  <a:srgbClr val="2A5010"/>
                </a:solidFill>
              </a:rPr>
              <a:t>$10,000-$19,999</a:t>
            </a:r>
            <a:endParaRPr dirty="0">
              <a:solidFill>
                <a:srgbClr val="2A5010"/>
              </a:solidFill>
            </a:endParaRPr>
          </a:p>
          <a:p>
            <a:pPr marL="342900" lvl="0" indent="-342900" algn="l" rtl="0">
              <a:lnSpc>
                <a:spcPct val="90000"/>
              </a:lnSpc>
              <a:spcBef>
                <a:spcPts val="2000"/>
              </a:spcBef>
              <a:spcAft>
                <a:spcPts val="0"/>
              </a:spcAft>
              <a:buClr>
                <a:srgbClr val="92D050"/>
              </a:buClr>
              <a:buSzPts val="2800"/>
              <a:buFont typeface="Arial"/>
              <a:buChar char="•"/>
            </a:pPr>
            <a:r>
              <a:rPr lang="en-US" sz="2800" dirty="0">
                <a:solidFill>
                  <a:srgbClr val="2A5010"/>
                </a:solidFill>
              </a:rPr>
              <a:t>Sealed written bids on purchases over </a:t>
            </a:r>
            <a:r>
              <a:rPr lang="en-US" sz="2800" b="1" u="sng" dirty="0">
                <a:solidFill>
                  <a:srgbClr val="2A5010"/>
                </a:solidFill>
              </a:rPr>
              <a:t>$20,000</a:t>
            </a:r>
            <a:endParaRPr sz="2800" dirty="0"/>
          </a:p>
          <a:p>
            <a:pPr marL="342900" lvl="0" indent="-342900" algn="l" rtl="0">
              <a:lnSpc>
                <a:spcPct val="100000"/>
              </a:lnSpc>
              <a:spcBef>
                <a:spcPts val="2000"/>
              </a:spcBef>
              <a:spcAft>
                <a:spcPts val="0"/>
              </a:spcAft>
              <a:buClr>
                <a:srgbClr val="92D050"/>
              </a:buClr>
              <a:buSzPts val="2800"/>
              <a:buFont typeface="Arial"/>
              <a:buChar char="•"/>
            </a:pPr>
            <a:r>
              <a:rPr lang="en-US" sz="2800" dirty="0">
                <a:solidFill>
                  <a:srgbClr val="2A5010"/>
                </a:solidFill>
              </a:rPr>
              <a:t>Sealed Bids should be solicited by:(</a:t>
            </a:r>
            <a:r>
              <a:rPr lang="en-US" sz="2800" dirty="0">
                <a:solidFill>
                  <a:srgbClr val="92D050"/>
                </a:solidFill>
              </a:rPr>
              <a:t>54CSR-5.4.9)</a:t>
            </a:r>
            <a:endParaRPr sz="2800" dirty="0"/>
          </a:p>
          <a:p>
            <a:pPr marL="742950" lvl="1" indent="-285750" algn="l" rtl="0">
              <a:lnSpc>
                <a:spcPct val="100000"/>
              </a:lnSpc>
              <a:spcBef>
                <a:spcPts val="1200"/>
              </a:spcBef>
              <a:spcAft>
                <a:spcPts val="0"/>
              </a:spcAft>
              <a:buClr>
                <a:srgbClr val="92D050"/>
              </a:buClr>
              <a:buSzPts val="3294"/>
              <a:buFont typeface="Arial"/>
              <a:buChar char="•"/>
            </a:pPr>
            <a:r>
              <a:rPr lang="en-US" sz="2800" dirty="0">
                <a:solidFill>
                  <a:srgbClr val="2A5010"/>
                </a:solidFill>
              </a:rPr>
              <a:t>Class II legal ad </a:t>
            </a:r>
            <a:endParaRPr sz="2800" dirty="0">
              <a:solidFill>
                <a:srgbClr val="2A5010"/>
              </a:solidFill>
            </a:endParaRPr>
          </a:p>
          <a:p>
            <a:pPr marL="742950" lvl="1" indent="-285750" algn="l" rtl="0">
              <a:lnSpc>
                <a:spcPct val="100000"/>
              </a:lnSpc>
              <a:spcBef>
                <a:spcPts val="1200"/>
              </a:spcBef>
              <a:spcAft>
                <a:spcPts val="0"/>
              </a:spcAft>
              <a:buClr>
                <a:srgbClr val="92D050"/>
              </a:buClr>
              <a:buSzPts val="3294"/>
              <a:buFont typeface="Arial"/>
              <a:buChar char="•"/>
            </a:pPr>
            <a:r>
              <a:rPr lang="en-US" sz="2800" dirty="0">
                <a:solidFill>
                  <a:srgbClr val="2A5010"/>
                </a:solidFill>
              </a:rPr>
              <a:t>Appears twice within 14 days </a:t>
            </a:r>
            <a:r>
              <a:rPr lang="en-US" sz="2800" u="sng" dirty="0">
                <a:solidFill>
                  <a:srgbClr val="2A5010"/>
                </a:solidFill>
              </a:rPr>
              <a:t>prior</a:t>
            </a:r>
            <a:r>
              <a:rPr lang="en-US" sz="2800" dirty="0">
                <a:solidFill>
                  <a:srgbClr val="990000"/>
                </a:solidFill>
              </a:rPr>
              <a:t> </a:t>
            </a:r>
            <a:r>
              <a:rPr lang="en-US" sz="2800" dirty="0">
                <a:solidFill>
                  <a:srgbClr val="2A5010"/>
                </a:solidFill>
              </a:rPr>
              <a:t>to bid submission</a:t>
            </a:r>
            <a:endParaRPr sz="2800" dirty="0">
              <a:solidFill>
                <a:srgbClr val="2A5010"/>
              </a:solidFill>
            </a:endParaRPr>
          </a:p>
          <a:p>
            <a:pPr marL="742950" lvl="1" indent="-285750" algn="l" rtl="0">
              <a:lnSpc>
                <a:spcPct val="100000"/>
              </a:lnSpc>
              <a:spcBef>
                <a:spcPts val="1200"/>
              </a:spcBef>
              <a:spcAft>
                <a:spcPts val="0"/>
              </a:spcAft>
              <a:buClr>
                <a:srgbClr val="92D050"/>
              </a:buClr>
              <a:buSzPts val="3294"/>
              <a:buFont typeface="Arial"/>
              <a:buChar char="•"/>
            </a:pPr>
            <a:r>
              <a:rPr lang="en-US" sz="2800" dirty="0">
                <a:solidFill>
                  <a:srgbClr val="2A5010"/>
                </a:solidFill>
              </a:rPr>
              <a:t>Largest newspaper serving your area</a:t>
            </a:r>
            <a:endParaRPr sz="2800" dirty="0">
              <a:solidFill>
                <a:srgbClr val="2A5010"/>
              </a:solidFill>
            </a:endParaRPr>
          </a:p>
          <a:p>
            <a:pPr marL="948689" lvl="0" indent="-476248" algn="l" rtl="0">
              <a:lnSpc>
                <a:spcPct val="90000"/>
              </a:lnSpc>
              <a:spcBef>
                <a:spcPts val="2000"/>
              </a:spcBef>
              <a:spcAft>
                <a:spcPts val="0"/>
              </a:spcAft>
              <a:buClr>
                <a:srgbClr val="990000"/>
              </a:buClr>
              <a:buSzPts val="6000"/>
              <a:buNone/>
            </a:pPr>
            <a:endParaRPr sz="6000" dirty="0">
              <a:solidFill>
                <a:schemeClr val="dk1"/>
              </a:solidFill>
            </a:endParaRPr>
          </a:p>
          <a:p>
            <a:pPr marL="377190" lvl="0" indent="0" algn="l" rtl="0">
              <a:lnSpc>
                <a:spcPct val="90000"/>
              </a:lnSpc>
              <a:spcBef>
                <a:spcPts val="2000"/>
              </a:spcBef>
              <a:spcAft>
                <a:spcPts val="0"/>
              </a:spcAft>
              <a:buClr>
                <a:srgbClr val="990000"/>
              </a:buClr>
              <a:buSzPts val="6000"/>
              <a:buNone/>
            </a:pPr>
            <a:endParaRPr dirty="0">
              <a:solidFill>
                <a:schemeClr val="dk1"/>
              </a:solidFill>
            </a:endParaRPr>
          </a:p>
          <a:p>
            <a:pPr marL="377190" lvl="0" indent="0" algn="l" rtl="0">
              <a:lnSpc>
                <a:spcPct val="100000"/>
              </a:lnSpc>
              <a:spcBef>
                <a:spcPts val="2000"/>
              </a:spcBef>
              <a:spcAft>
                <a:spcPts val="0"/>
              </a:spcAft>
              <a:buClr>
                <a:srgbClr val="990000"/>
              </a:buClr>
              <a:buSzPts val="6000"/>
              <a:buNone/>
            </a:pPr>
            <a:endParaRPr sz="1600" dirty="0"/>
          </a:p>
          <a:p>
            <a:pPr marL="285750" lvl="0" indent="-31750" algn="l" rtl="0">
              <a:lnSpc>
                <a:spcPct val="90000"/>
              </a:lnSpc>
              <a:spcBef>
                <a:spcPts val="1400"/>
              </a:spcBef>
              <a:spcAft>
                <a:spcPts val="0"/>
              </a:spcAft>
              <a:buSzPts val="4000"/>
              <a:buNone/>
            </a:pPr>
            <a:endParaRPr sz="1600" dirty="0"/>
          </a:p>
        </p:txBody>
      </p:sp>
      <p:sp>
        <p:nvSpPr>
          <p:cNvPr id="370" name="Google Shape;370;p19"/>
          <p:cNvSpPr txBox="1"/>
          <p:nvPr/>
        </p:nvSpPr>
        <p:spPr>
          <a:xfrm>
            <a:off x="459950" y="406500"/>
            <a:ext cx="10493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Verbal and Sealed Bids</a:t>
            </a:r>
            <a:endParaRPr sz="1400" b="0" i="0" u="none" strike="noStrike" cap="none">
              <a:solidFill>
                <a:srgbClr val="2A5010"/>
              </a:solidFill>
              <a:latin typeface="Trebuchet MS"/>
              <a:ea typeface="Trebuchet MS"/>
              <a:cs typeface="Trebuchet MS"/>
              <a:sym typeface="Trebuchet MS"/>
            </a:endParaRPr>
          </a:p>
        </p:txBody>
      </p:sp>
      <p:cxnSp>
        <p:nvCxnSpPr>
          <p:cNvPr id="371" name="Google Shape;371;p19"/>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body" idx="1"/>
          </p:nvPr>
        </p:nvSpPr>
        <p:spPr>
          <a:xfrm>
            <a:off x="459949" y="1398734"/>
            <a:ext cx="8080935" cy="5459265"/>
          </a:xfrm>
          <a:prstGeom prst="rect">
            <a:avLst/>
          </a:prstGeom>
          <a:noFill/>
          <a:ln>
            <a:noFill/>
          </a:ln>
        </p:spPr>
        <p:txBody>
          <a:bodyPr spcFirstLastPara="1" wrap="square" lIns="0" tIns="45700" rIns="0" bIns="45700" anchor="t" anchorCtr="0">
            <a:normAutofit/>
          </a:bodyPr>
          <a:lstStyle/>
          <a:p>
            <a:pPr marL="342900" lvl="0" indent="-342900" algn="l" rtl="0">
              <a:lnSpc>
                <a:spcPct val="100000"/>
              </a:lnSpc>
              <a:spcBef>
                <a:spcPts val="0"/>
              </a:spcBef>
              <a:spcAft>
                <a:spcPts val="0"/>
              </a:spcAft>
              <a:buClr>
                <a:srgbClr val="92D050"/>
              </a:buClr>
              <a:buSzPct val="99792"/>
              <a:buFont typeface="Arial"/>
              <a:buChar char="•"/>
            </a:pPr>
            <a:r>
              <a:rPr lang="en-US" sz="2400" dirty="0">
                <a:solidFill>
                  <a:srgbClr val="2A5010"/>
                </a:solidFill>
              </a:rPr>
              <a:t>Semi-annual and Final reports should contain:</a:t>
            </a:r>
            <a:endParaRPr sz="2400" dirty="0"/>
          </a:p>
          <a:p>
            <a:pPr marL="0" lvl="0" indent="0" algn="l" rtl="0">
              <a:lnSpc>
                <a:spcPct val="100000"/>
              </a:lnSpc>
              <a:spcBef>
                <a:spcPts val="0"/>
              </a:spcBef>
              <a:spcAft>
                <a:spcPts val="0"/>
              </a:spcAft>
              <a:buClr>
                <a:srgbClr val="92D050"/>
              </a:buClr>
              <a:buSzPct val="99792"/>
              <a:buNone/>
            </a:pPr>
            <a:r>
              <a:rPr lang="en-US" sz="2400" dirty="0">
                <a:solidFill>
                  <a:srgbClr val="92D050"/>
                </a:solidFill>
              </a:rPr>
              <a:t>   (54CSR-5.9.1.1)(54CSR-5.9.3)</a:t>
            </a:r>
            <a:endParaRPr sz="2400" dirty="0"/>
          </a:p>
          <a:p>
            <a:pPr marL="914400" lvl="1" indent="-457200" algn="l" rtl="0">
              <a:spcBef>
                <a:spcPts val="2400"/>
              </a:spcBef>
              <a:spcAft>
                <a:spcPts val="0"/>
              </a:spcAft>
              <a:buClr>
                <a:srgbClr val="92D050"/>
              </a:buClr>
              <a:buSzPct val="99792"/>
              <a:buFont typeface="Trebuchet MS"/>
              <a:buAutoNum type="arabicPeriod"/>
            </a:pPr>
            <a:r>
              <a:rPr lang="en-US" sz="2400" dirty="0">
                <a:solidFill>
                  <a:srgbClr val="2A5010"/>
                </a:solidFill>
              </a:rPr>
              <a:t>All pages from the reporting forms provided in the award packet. 		</a:t>
            </a:r>
            <a:endParaRPr sz="2400" dirty="0">
              <a:solidFill>
                <a:srgbClr val="2A5010"/>
              </a:solidFill>
            </a:endParaRPr>
          </a:p>
          <a:p>
            <a:pPr marL="914400" lvl="1" indent="-457200" algn="l" rtl="0">
              <a:lnSpc>
                <a:spcPct val="50000"/>
              </a:lnSpc>
              <a:spcBef>
                <a:spcPts val="2400"/>
              </a:spcBef>
              <a:spcAft>
                <a:spcPts val="0"/>
              </a:spcAft>
              <a:buClr>
                <a:srgbClr val="92D050"/>
              </a:buClr>
              <a:buSzPct val="99792"/>
              <a:buFont typeface="Trebuchet MS"/>
              <a:buAutoNum type="arabicPeriod"/>
            </a:pPr>
            <a:r>
              <a:rPr lang="en-US" sz="2400" dirty="0">
                <a:solidFill>
                  <a:srgbClr val="2A5010"/>
                </a:solidFill>
              </a:rPr>
              <a:t>Grant Bank Statements</a:t>
            </a:r>
            <a:endParaRPr sz="2400" dirty="0">
              <a:solidFill>
                <a:srgbClr val="2A5010"/>
              </a:solidFill>
            </a:endParaRPr>
          </a:p>
          <a:p>
            <a:pPr marL="914400" lvl="1" indent="-457200" algn="l" rtl="0">
              <a:lnSpc>
                <a:spcPct val="50000"/>
              </a:lnSpc>
              <a:spcBef>
                <a:spcPts val="2400"/>
              </a:spcBef>
              <a:spcAft>
                <a:spcPts val="0"/>
              </a:spcAft>
              <a:buClr>
                <a:srgbClr val="92D050"/>
              </a:buClr>
              <a:buSzPct val="99792"/>
              <a:buFont typeface="Trebuchet MS"/>
              <a:buAutoNum type="arabicPeriod"/>
            </a:pPr>
            <a:r>
              <a:rPr lang="en-US" sz="2400" dirty="0">
                <a:solidFill>
                  <a:srgbClr val="2A5010"/>
                </a:solidFill>
              </a:rPr>
              <a:t>Grant Invoices or Itemized Receipts</a:t>
            </a:r>
            <a:endParaRPr sz="2400" dirty="0">
              <a:solidFill>
                <a:srgbClr val="2A5010"/>
              </a:solidFill>
            </a:endParaRPr>
          </a:p>
          <a:p>
            <a:pPr marL="914400" lvl="1" indent="-457200" algn="l" rtl="0">
              <a:lnSpc>
                <a:spcPct val="50000"/>
              </a:lnSpc>
              <a:spcBef>
                <a:spcPts val="2400"/>
              </a:spcBef>
              <a:spcAft>
                <a:spcPts val="0"/>
              </a:spcAft>
              <a:buClr>
                <a:srgbClr val="92D050"/>
              </a:buClr>
              <a:buSzPct val="99792"/>
              <a:buFont typeface="Trebuchet MS"/>
              <a:buAutoNum type="arabicPeriod"/>
            </a:pPr>
            <a:r>
              <a:rPr lang="en-US" sz="2400" dirty="0">
                <a:solidFill>
                  <a:srgbClr val="2A5010"/>
                </a:solidFill>
              </a:rPr>
              <a:t>Cancelled Check Images </a:t>
            </a:r>
          </a:p>
          <a:p>
            <a:pPr marL="914400" lvl="1" indent="-457200" algn="l" rtl="0">
              <a:lnSpc>
                <a:spcPct val="50000"/>
              </a:lnSpc>
              <a:spcBef>
                <a:spcPts val="2400"/>
              </a:spcBef>
              <a:spcAft>
                <a:spcPts val="0"/>
              </a:spcAft>
              <a:buClr>
                <a:srgbClr val="92D050"/>
              </a:buClr>
              <a:buSzPct val="99792"/>
              <a:buFont typeface="Trebuchet MS"/>
              <a:buAutoNum type="arabicPeriod"/>
            </a:pPr>
            <a:r>
              <a:rPr lang="en-US" sz="2400" dirty="0">
                <a:solidFill>
                  <a:srgbClr val="2A5010"/>
                </a:solidFill>
              </a:rPr>
              <a:t>Grant Bids and Advertisement (if applicable)</a:t>
            </a:r>
          </a:p>
          <a:p>
            <a:pPr marL="914400" lvl="1" indent="-457200" algn="l" rtl="0">
              <a:lnSpc>
                <a:spcPct val="50000"/>
              </a:lnSpc>
              <a:spcBef>
                <a:spcPts val="2400"/>
              </a:spcBef>
              <a:spcAft>
                <a:spcPts val="0"/>
              </a:spcAft>
              <a:buClr>
                <a:srgbClr val="92D050"/>
              </a:buClr>
              <a:buSzPct val="99792"/>
              <a:buFont typeface="Trebuchet MS"/>
              <a:buAutoNum type="arabicPeriod"/>
            </a:pPr>
            <a:endParaRPr lang="en-US" sz="2400" dirty="0">
              <a:solidFill>
                <a:srgbClr val="2A5010"/>
              </a:solidFill>
            </a:endParaRPr>
          </a:p>
          <a:p>
            <a:pPr marL="457200" lvl="1" indent="0" algn="l" rtl="0">
              <a:lnSpc>
                <a:spcPct val="50000"/>
              </a:lnSpc>
              <a:spcBef>
                <a:spcPts val="2400"/>
              </a:spcBef>
              <a:spcAft>
                <a:spcPts val="0"/>
              </a:spcAft>
              <a:buClr>
                <a:srgbClr val="92D050"/>
              </a:buClr>
              <a:buSzPct val="99792"/>
              <a:buNone/>
            </a:pPr>
            <a:endParaRPr sz="2400" dirty="0"/>
          </a:p>
          <a:p>
            <a:pPr marL="457200" lvl="1" indent="0" algn="l" rtl="0">
              <a:lnSpc>
                <a:spcPct val="50000"/>
              </a:lnSpc>
              <a:spcBef>
                <a:spcPts val="2400"/>
              </a:spcBef>
              <a:spcAft>
                <a:spcPts val="0"/>
              </a:spcAft>
              <a:buClr>
                <a:srgbClr val="92D050"/>
              </a:buClr>
              <a:buSzPct val="129729"/>
              <a:buNone/>
            </a:pPr>
            <a:endParaRPr sz="2000" dirty="0">
              <a:solidFill>
                <a:srgbClr val="000000"/>
              </a:solidFill>
            </a:endParaRPr>
          </a:p>
          <a:p>
            <a:pPr marL="914400" lvl="1" indent="-304800" algn="l" rtl="0">
              <a:lnSpc>
                <a:spcPct val="50000"/>
              </a:lnSpc>
              <a:spcBef>
                <a:spcPts val="2400"/>
              </a:spcBef>
              <a:spcAft>
                <a:spcPts val="0"/>
              </a:spcAft>
              <a:buClr>
                <a:srgbClr val="92D050"/>
              </a:buClr>
              <a:buSzPct val="129729"/>
              <a:buFont typeface="Trebuchet MS"/>
              <a:buNone/>
            </a:pPr>
            <a:endParaRPr sz="2000" dirty="0">
              <a:solidFill>
                <a:srgbClr val="000000"/>
              </a:solidFill>
            </a:endParaRPr>
          </a:p>
          <a:p>
            <a:pPr marL="457200" lvl="1" indent="0" algn="l" rtl="0">
              <a:lnSpc>
                <a:spcPct val="50000"/>
              </a:lnSpc>
              <a:spcBef>
                <a:spcPts val="2400"/>
              </a:spcBef>
              <a:spcAft>
                <a:spcPts val="0"/>
              </a:spcAft>
              <a:buClr>
                <a:srgbClr val="92D050"/>
              </a:buClr>
              <a:buSzPct val="162162"/>
              <a:buNone/>
            </a:pPr>
            <a:endParaRPr dirty="0"/>
          </a:p>
          <a:p>
            <a:pPr marL="914400" lvl="1" indent="-304800" algn="l" rtl="0">
              <a:lnSpc>
                <a:spcPct val="100000"/>
              </a:lnSpc>
              <a:spcBef>
                <a:spcPts val="2400"/>
              </a:spcBef>
              <a:spcAft>
                <a:spcPts val="0"/>
              </a:spcAft>
              <a:buClr>
                <a:srgbClr val="990000"/>
              </a:buClr>
              <a:buSzPct val="162162"/>
              <a:buFont typeface="Trebuchet MS"/>
              <a:buNone/>
            </a:pPr>
            <a:endParaRPr dirty="0">
              <a:solidFill>
                <a:srgbClr val="000000"/>
              </a:solidFill>
            </a:endParaRPr>
          </a:p>
          <a:p>
            <a:pPr marL="91440" lvl="0" indent="0" algn="l" rtl="0">
              <a:lnSpc>
                <a:spcPct val="90000"/>
              </a:lnSpc>
              <a:spcBef>
                <a:spcPts val="1600"/>
              </a:spcBef>
              <a:spcAft>
                <a:spcPts val="0"/>
              </a:spcAft>
              <a:buSzPct val="108108"/>
              <a:buNone/>
            </a:pPr>
            <a:endParaRPr sz="2400" dirty="0"/>
          </a:p>
        </p:txBody>
      </p:sp>
      <p:sp>
        <p:nvSpPr>
          <p:cNvPr id="385" name="Google Shape;385;p23"/>
          <p:cNvSpPr txBox="1"/>
          <p:nvPr/>
        </p:nvSpPr>
        <p:spPr>
          <a:xfrm>
            <a:off x="459950" y="406500"/>
            <a:ext cx="107694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Semi-Annual and Final Report</a:t>
            </a:r>
            <a:endParaRPr sz="1400" b="0" i="0" u="none" strike="noStrike" cap="none">
              <a:solidFill>
                <a:srgbClr val="2A5010"/>
              </a:solidFill>
              <a:latin typeface="Trebuchet MS"/>
              <a:ea typeface="Trebuchet MS"/>
              <a:cs typeface="Trebuchet MS"/>
              <a:sym typeface="Trebuchet MS"/>
            </a:endParaRPr>
          </a:p>
        </p:txBody>
      </p:sp>
      <p:cxnSp>
        <p:nvCxnSpPr>
          <p:cNvPr id="386" name="Google Shape;386;p23"/>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p:nvPr/>
        </p:nvSpPr>
        <p:spPr>
          <a:xfrm>
            <a:off x="459950" y="406500"/>
            <a:ext cx="919205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SWMB Grant Code and Rule </a:t>
            </a:r>
            <a:endParaRPr sz="1400" b="0" i="0" u="none" strike="noStrike" cap="none">
              <a:solidFill>
                <a:srgbClr val="2A5010"/>
              </a:solidFill>
              <a:latin typeface="Trebuchet MS"/>
              <a:ea typeface="Trebuchet MS"/>
              <a:cs typeface="Trebuchet MS"/>
              <a:sym typeface="Trebuchet MS"/>
            </a:endParaRPr>
          </a:p>
        </p:txBody>
      </p:sp>
      <p:sp>
        <p:nvSpPr>
          <p:cNvPr id="169" name="Google Shape;169;p2"/>
          <p:cNvSpPr txBox="1">
            <a:spLocks noGrp="1"/>
          </p:cNvSpPr>
          <p:nvPr>
            <p:ph type="body" idx="1"/>
          </p:nvPr>
        </p:nvSpPr>
        <p:spPr>
          <a:xfrm>
            <a:off x="459951" y="1805750"/>
            <a:ext cx="9564996" cy="4365000"/>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0"/>
              </a:spcBef>
              <a:spcAft>
                <a:spcPts val="0"/>
              </a:spcAft>
              <a:buClr>
                <a:srgbClr val="92D050"/>
              </a:buClr>
              <a:buSzPct val="92664"/>
              <a:buFont typeface="Arial"/>
              <a:buChar char="•"/>
            </a:pPr>
            <a:r>
              <a:rPr lang="en-US" sz="2800" dirty="0">
                <a:solidFill>
                  <a:schemeClr val="accent2">
                    <a:lumMod val="75000"/>
                  </a:schemeClr>
                </a:solidFill>
              </a:rPr>
              <a:t>The Solid Waste Management (SWMB) Board Grant program established by WV Code §22C-4-30.h.2.a</a:t>
            </a:r>
            <a:endParaRPr dirty="0">
              <a:solidFill>
                <a:schemeClr val="accent2">
                  <a:lumMod val="75000"/>
                </a:schemeClr>
              </a:solidFill>
            </a:endParaRPr>
          </a:p>
          <a:p>
            <a:pPr marL="342900" lvl="0" indent="-342900" algn="l" rtl="0">
              <a:lnSpc>
                <a:spcPct val="90000"/>
              </a:lnSpc>
              <a:spcBef>
                <a:spcPts val="3600"/>
              </a:spcBef>
              <a:spcAft>
                <a:spcPts val="0"/>
              </a:spcAft>
              <a:buClr>
                <a:srgbClr val="92D050"/>
              </a:buClr>
              <a:buSzPct val="92664"/>
              <a:buFont typeface="Arial"/>
              <a:buChar char="•"/>
            </a:pPr>
            <a:r>
              <a:rPr lang="en-US" sz="2800" dirty="0">
                <a:solidFill>
                  <a:schemeClr val="accent2">
                    <a:lumMod val="75000"/>
                  </a:schemeClr>
                </a:solidFill>
              </a:rPr>
              <a:t>SWMB Grant Rule - 54 Code of State Rules 5 </a:t>
            </a:r>
            <a:r>
              <a:rPr lang="en-US" sz="2800" dirty="0">
                <a:solidFill>
                  <a:srgbClr val="92D050"/>
                </a:solidFill>
              </a:rPr>
              <a:t>(54CSR5)</a:t>
            </a:r>
          </a:p>
          <a:p>
            <a:pPr marL="342900" lvl="0" indent="-342900" algn="l" rtl="0">
              <a:lnSpc>
                <a:spcPct val="90000"/>
              </a:lnSpc>
              <a:spcBef>
                <a:spcPts val="3600"/>
              </a:spcBef>
              <a:spcAft>
                <a:spcPts val="0"/>
              </a:spcAft>
              <a:buClr>
                <a:srgbClr val="92D050"/>
              </a:buClr>
              <a:buSzPct val="92664"/>
              <a:buFont typeface="Arial"/>
              <a:buChar char="•"/>
            </a:pPr>
            <a:r>
              <a:rPr lang="en-US" sz="2800" dirty="0">
                <a:solidFill>
                  <a:schemeClr val="accent2">
                    <a:lumMod val="75000"/>
                  </a:schemeClr>
                </a:solidFill>
              </a:rPr>
              <a:t>Each fiscal year, the SWMB will determine both total amount of funds available for grants and maximum grant amount per applicant. </a:t>
            </a:r>
          </a:p>
        </p:txBody>
      </p:sp>
      <p:cxnSp>
        <p:nvCxnSpPr>
          <p:cNvPr id="170" name="Google Shape;170;p2"/>
          <p:cNvCxnSpPr/>
          <p:nvPr/>
        </p:nvCxnSpPr>
        <p:spPr>
          <a:xfrm rot="10800000" flipH="1">
            <a:off x="459950" y="1433436"/>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73DD141C-9F66-29AA-8198-730F01C679B9}"/>
            </a:ext>
          </a:extLst>
        </p:cNvPr>
        <p:cNvGrpSpPr/>
        <p:nvPr/>
      </p:nvGrpSpPr>
      <p:grpSpPr>
        <a:xfrm>
          <a:off x="0" y="0"/>
          <a:ext cx="0" cy="0"/>
          <a:chOff x="0" y="0"/>
          <a:chExt cx="0" cy="0"/>
        </a:xfrm>
      </p:grpSpPr>
      <p:sp>
        <p:nvSpPr>
          <p:cNvPr id="384" name="Google Shape;384;p23">
            <a:extLst>
              <a:ext uri="{FF2B5EF4-FFF2-40B4-BE49-F238E27FC236}">
                <a16:creationId xmlns:a16="http://schemas.microsoft.com/office/drawing/2014/main" id="{469D5EC1-7CE4-ECAC-17C0-29A508217A2C}"/>
              </a:ext>
            </a:extLst>
          </p:cNvPr>
          <p:cNvSpPr txBox="1">
            <a:spLocks noGrp="1"/>
          </p:cNvSpPr>
          <p:nvPr>
            <p:ph type="body" idx="1"/>
          </p:nvPr>
        </p:nvSpPr>
        <p:spPr>
          <a:xfrm>
            <a:off x="459949" y="1398734"/>
            <a:ext cx="8080935" cy="5459265"/>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rgbClr val="92D050"/>
              </a:buClr>
              <a:buSzPct val="99792"/>
              <a:buNone/>
            </a:pPr>
            <a:r>
              <a:rPr kumimoji="0" lang="en-US" sz="2400" b="0" i="0" u="none" strike="noStrike" kern="0" cap="none" spc="0" normalizeH="0" baseline="0" noProof="0" dirty="0">
                <a:ln>
                  <a:noFill/>
                </a:ln>
                <a:solidFill>
                  <a:srgbClr val="92D050"/>
                </a:solidFill>
                <a:effectLst/>
                <a:uLnTx/>
                <a:uFillTx/>
                <a:latin typeface="Trebuchet MS"/>
                <a:sym typeface="Trebuchet MS"/>
              </a:rPr>
              <a:t> (54CSR-5-8.5)</a:t>
            </a:r>
            <a:endParaRPr lang="en-US" sz="2400" dirty="0">
              <a:solidFill>
                <a:srgbClr val="2A5010"/>
              </a:solidFill>
            </a:endParaRPr>
          </a:p>
          <a:p>
            <a:pPr marL="0" lvl="0" indent="0" algn="l" rtl="0">
              <a:lnSpc>
                <a:spcPct val="100000"/>
              </a:lnSpc>
              <a:spcBef>
                <a:spcPts val="0"/>
              </a:spcBef>
              <a:spcAft>
                <a:spcPts val="0"/>
              </a:spcAft>
              <a:buClr>
                <a:srgbClr val="92D050"/>
              </a:buClr>
              <a:buSzPct val="99792"/>
              <a:buNone/>
            </a:pPr>
            <a:endParaRPr lang="en-US" sz="2400" dirty="0">
              <a:solidFill>
                <a:srgbClr val="2A5010"/>
              </a:solidFill>
            </a:endParaRPr>
          </a:p>
          <a:p>
            <a:pPr marL="0" lvl="0" indent="0" algn="l" rtl="0">
              <a:lnSpc>
                <a:spcPct val="100000"/>
              </a:lnSpc>
              <a:spcBef>
                <a:spcPts val="0"/>
              </a:spcBef>
              <a:spcAft>
                <a:spcPts val="0"/>
              </a:spcAft>
              <a:buClr>
                <a:srgbClr val="92D050"/>
              </a:buClr>
              <a:buSzPct val="99792"/>
              <a:buNone/>
            </a:pPr>
            <a:r>
              <a:rPr lang="en-US" sz="2400" dirty="0">
                <a:solidFill>
                  <a:srgbClr val="2A5010"/>
                </a:solidFill>
              </a:rPr>
              <a:t>The Board reserves the right to:</a:t>
            </a:r>
            <a:endParaRPr lang="en-US" sz="2400" dirty="0"/>
          </a:p>
          <a:p>
            <a:pPr marL="800100" lvl="1" indent="-342900">
              <a:spcBef>
                <a:spcPts val="0"/>
              </a:spcBef>
              <a:buClr>
                <a:srgbClr val="92D050"/>
              </a:buClr>
              <a:buSzPct val="99792"/>
              <a:buFont typeface="Arial" panose="020B0604020202020204" pitchFamily="34" charset="0"/>
              <a:buChar char="•"/>
            </a:pPr>
            <a:r>
              <a:rPr lang="en-US" sz="2400" dirty="0">
                <a:solidFill>
                  <a:srgbClr val="2A5010"/>
                </a:solidFill>
              </a:rPr>
              <a:t>Conduct on-site inspection of facilities related to the grant.</a:t>
            </a:r>
          </a:p>
          <a:p>
            <a:pPr marL="800100" lvl="1" indent="-342900">
              <a:spcBef>
                <a:spcPts val="0"/>
              </a:spcBef>
              <a:buClr>
                <a:srgbClr val="92D050"/>
              </a:buClr>
              <a:buSzPct val="99792"/>
              <a:buFont typeface="Arial" panose="020B0604020202020204" pitchFamily="34" charset="0"/>
              <a:buChar char="•"/>
            </a:pPr>
            <a:r>
              <a:rPr lang="en-US" sz="2400" dirty="0">
                <a:solidFill>
                  <a:srgbClr val="2A5010"/>
                </a:solidFill>
              </a:rPr>
              <a:t>Conduct an audit of program records during or after the grant period.</a:t>
            </a:r>
          </a:p>
          <a:p>
            <a:pPr marL="800100" lvl="1" indent="-342900">
              <a:spcBef>
                <a:spcPts val="0"/>
              </a:spcBef>
              <a:buClr>
                <a:srgbClr val="92D050"/>
              </a:buClr>
              <a:buSzPct val="99792"/>
              <a:buFont typeface="Arial" panose="020B0604020202020204" pitchFamily="34" charset="0"/>
              <a:buChar char="•"/>
            </a:pPr>
            <a:endParaRPr lang="en-US" sz="2400" dirty="0">
              <a:solidFill>
                <a:srgbClr val="2A5010"/>
              </a:solidFill>
            </a:endParaRPr>
          </a:p>
          <a:p>
            <a:pPr marL="457200" lvl="1" indent="0">
              <a:spcBef>
                <a:spcPts val="0"/>
              </a:spcBef>
              <a:buClr>
                <a:srgbClr val="92D050"/>
              </a:buClr>
              <a:buSzPct val="99792"/>
              <a:buNone/>
            </a:pPr>
            <a:r>
              <a:rPr lang="en-US" sz="2400" dirty="0">
                <a:solidFill>
                  <a:srgbClr val="2A5010"/>
                </a:solidFill>
              </a:rPr>
              <a:t>RECORD RETENTION:  The applicant shall retain all financial records, statistical records, and all other documents relating to the grant for a period of 3 years from the end of the grant period </a:t>
            </a:r>
            <a:r>
              <a:rPr lang="en-US" sz="2400" u="sng" dirty="0">
                <a:solidFill>
                  <a:srgbClr val="2A5010"/>
                </a:solidFill>
              </a:rPr>
              <a:t>or until audited</a:t>
            </a:r>
            <a:r>
              <a:rPr lang="en-US" sz="2400" dirty="0">
                <a:solidFill>
                  <a:srgbClr val="2A5010"/>
                </a:solidFill>
              </a:rPr>
              <a:t>, whichever is later.</a:t>
            </a:r>
          </a:p>
          <a:p>
            <a:pPr marL="914400" lvl="1" indent="-457200" algn="l" rtl="0">
              <a:lnSpc>
                <a:spcPct val="50000"/>
              </a:lnSpc>
              <a:spcBef>
                <a:spcPts val="2400"/>
              </a:spcBef>
              <a:spcAft>
                <a:spcPts val="0"/>
              </a:spcAft>
              <a:buClr>
                <a:srgbClr val="92D050"/>
              </a:buClr>
              <a:buSzPct val="99792"/>
              <a:buFont typeface="Trebuchet MS"/>
              <a:buAutoNum type="arabicPeriod"/>
            </a:pPr>
            <a:endParaRPr lang="en-US" sz="2400" dirty="0">
              <a:solidFill>
                <a:srgbClr val="2A5010"/>
              </a:solidFill>
            </a:endParaRPr>
          </a:p>
          <a:p>
            <a:pPr marL="457200" lvl="1" indent="0" algn="l" rtl="0">
              <a:lnSpc>
                <a:spcPct val="50000"/>
              </a:lnSpc>
              <a:spcBef>
                <a:spcPts val="2400"/>
              </a:spcBef>
              <a:spcAft>
                <a:spcPts val="0"/>
              </a:spcAft>
              <a:buClr>
                <a:srgbClr val="92D050"/>
              </a:buClr>
              <a:buSzPct val="99792"/>
              <a:buNone/>
            </a:pPr>
            <a:endParaRPr sz="2400" dirty="0"/>
          </a:p>
          <a:p>
            <a:pPr marL="457200" lvl="1" indent="0" algn="l" rtl="0">
              <a:lnSpc>
                <a:spcPct val="50000"/>
              </a:lnSpc>
              <a:spcBef>
                <a:spcPts val="2400"/>
              </a:spcBef>
              <a:spcAft>
                <a:spcPts val="0"/>
              </a:spcAft>
              <a:buClr>
                <a:srgbClr val="92D050"/>
              </a:buClr>
              <a:buSzPct val="129729"/>
              <a:buNone/>
            </a:pPr>
            <a:endParaRPr sz="2000" dirty="0">
              <a:solidFill>
                <a:srgbClr val="000000"/>
              </a:solidFill>
            </a:endParaRPr>
          </a:p>
          <a:p>
            <a:pPr marL="914400" lvl="1" indent="-304800" algn="l" rtl="0">
              <a:lnSpc>
                <a:spcPct val="50000"/>
              </a:lnSpc>
              <a:spcBef>
                <a:spcPts val="2400"/>
              </a:spcBef>
              <a:spcAft>
                <a:spcPts val="0"/>
              </a:spcAft>
              <a:buClr>
                <a:srgbClr val="92D050"/>
              </a:buClr>
              <a:buSzPct val="129729"/>
              <a:buFont typeface="Trebuchet MS"/>
              <a:buNone/>
            </a:pPr>
            <a:endParaRPr sz="2000" dirty="0">
              <a:solidFill>
                <a:srgbClr val="000000"/>
              </a:solidFill>
            </a:endParaRPr>
          </a:p>
          <a:p>
            <a:pPr marL="457200" lvl="1" indent="0" algn="l" rtl="0">
              <a:lnSpc>
                <a:spcPct val="50000"/>
              </a:lnSpc>
              <a:spcBef>
                <a:spcPts val="2400"/>
              </a:spcBef>
              <a:spcAft>
                <a:spcPts val="0"/>
              </a:spcAft>
              <a:buClr>
                <a:srgbClr val="92D050"/>
              </a:buClr>
              <a:buSzPct val="162162"/>
              <a:buNone/>
            </a:pPr>
            <a:endParaRPr dirty="0"/>
          </a:p>
          <a:p>
            <a:pPr marL="914400" lvl="1" indent="-304800" algn="l" rtl="0">
              <a:lnSpc>
                <a:spcPct val="100000"/>
              </a:lnSpc>
              <a:spcBef>
                <a:spcPts val="2400"/>
              </a:spcBef>
              <a:spcAft>
                <a:spcPts val="0"/>
              </a:spcAft>
              <a:buClr>
                <a:srgbClr val="990000"/>
              </a:buClr>
              <a:buSzPct val="162162"/>
              <a:buFont typeface="Trebuchet MS"/>
              <a:buNone/>
            </a:pPr>
            <a:endParaRPr dirty="0">
              <a:solidFill>
                <a:srgbClr val="000000"/>
              </a:solidFill>
            </a:endParaRPr>
          </a:p>
          <a:p>
            <a:pPr marL="91440" lvl="0" indent="0" algn="l" rtl="0">
              <a:lnSpc>
                <a:spcPct val="90000"/>
              </a:lnSpc>
              <a:spcBef>
                <a:spcPts val="1600"/>
              </a:spcBef>
              <a:spcAft>
                <a:spcPts val="0"/>
              </a:spcAft>
              <a:buSzPct val="108108"/>
              <a:buNone/>
            </a:pPr>
            <a:endParaRPr sz="2400" dirty="0"/>
          </a:p>
        </p:txBody>
      </p:sp>
      <p:sp>
        <p:nvSpPr>
          <p:cNvPr id="385" name="Google Shape;385;p23">
            <a:extLst>
              <a:ext uri="{FF2B5EF4-FFF2-40B4-BE49-F238E27FC236}">
                <a16:creationId xmlns:a16="http://schemas.microsoft.com/office/drawing/2014/main" id="{13D53BE0-F841-75AE-954C-67536D78F320}"/>
              </a:ext>
            </a:extLst>
          </p:cNvPr>
          <p:cNvSpPr txBox="1"/>
          <p:nvPr/>
        </p:nvSpPr>
        <p:spPr>
          <a:xfrm>
            <a:off x="459950" y="406500"/>
            <a:ext cx="107694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dirty="0">
                <a:solidFill>
                  <a:srgbClr val="2A5010"/>
                </a:solidFill>
                <a:latin typeface="Trebuchet MS"/>
                <a:ea typeface="Trebuchet MS"/>
                <a:cs typeface="Trebuchet MS"/>
                <a:sym typeface="Trebuchet MS"/>
              </a:rPr>
              <a:t>SWMB Inspection &amp; Audit of Records</a:t>
            </a:r>
            <a:endParaRPr sz="4800" b="0" i="0" u="none" strike="noStrike" cap="none" dirty="0">
              <a:solidFill>
                <a:srgbClr val="2A5010"/>
              </a:solidFill>
              <a:latin typeface="Trebuchet MS"/>
              <a:ea typeface="Trebuchet MS"/>
              <a:cs typeface="Trebuchet MS"/>
              <a:sym typeface="Trebuchet MS"/>
            </a:endParaRPr>
          </a:p>
        </p:txBody>
      </p:sp>
      <p:cxnSp>
        <p:nvCxnSpPr>
          <p:cNvPr id="386" name="Google Shape;386;p23">
            <a:extLst>
              <a:ext uri="{FF2B5EF4-FFF2-40B4-BE49-F238E27FC236}">
                <a16:creationId xmlns:a16="http://schemas.microsoft.com/office/drawing/2014/main" id="{8616BF85-9C15-BC7A-BDC5-E8677AF6C309}"/>
              </a:ext>
            </a:extLst>
          </p:cNvPr>
          <p:cNvCxnSpPr/>
          <p:nvPr/>
        </p:nvCxnSpPr>
        <p:spPr>
          <a:xfrm rot="10800000" flipH="1">
            <a:off x="356300" y="1218179"/>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419707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txBox="1">
            <a:spLocks noGrp="1"/>
          </p:cNvSpPr>
          <p:nvPr>
            <p:ph type="body" idx="1"/>
          </p:nvPr>
        </p:nvSpPr>
        <p:spPr>
          <a:xfrm>
            <a:off x="0" y="1629577"/>
            <a:ext cx="11436644" cy="5213418"/>
          </a:xfrm>
          <a:prstGeom prst="rect">
            <a:avLst/>
          </a:prstGeom>
          <a:noFill/>
          <a:ln>
            <a:noFill/>
          </a:ln>
        </p:spPr>
        <p:txBody>
          <a:bodyPr spcFirstLastPara="1" wrap="square" lIns="0" tIns="45700" rIns="0" bIns="45700" anchor="t" anchorCtr="0">
            <a:normAutofit lnSpcReduction="10000"/>
          </a:bodyPr>
          <a:lstStyle/>
          <a:p>
            <a:pPr marL="342900" lvl="0" indent="-342900" algn="l" rtl="0">
              <a:lnSpc>
                <a:spcPct val="90000"/>
              </a:lnSpc>
              <a:spcBef>
                <a:spcPts val="2400"/>
              </a:spcBef>
              <a:spcAft>
                <a:spcPts val="0"/>
              </a:spcAft>
              <a:buClr>
                <a:srgbClr val="92D050"/>
              </a:buClr>
              <a:buSzPts val="2400"/>
              <a:buFont typeface="Arial"/>
              <a:buChar char="•"/>
            </a:pPr>
            <a:r>
              <a:rPr lang="en-US" sz="2400" dirty="0">
                <a:solidFill>
                  <a:srgbClr val="2A5010"/>
                </a:solidFill>
              </a:rPr>
              <a:t>Not including program narrative with semi-annual and final reports.     </a:t>
            </a:r>
            <a:r>
              <a:rPr lang="en-US" sz="2400" dirty="0">
                <a:solidFill>
                  <a:srgbClr val="92D050"/>
                </a:solidFill>
              </a:rPr>
              <a:t>(54CSR-5.9.1.1 and 54CSR-5.9.3)</a:t>
            </a:r>
            <a:endParaRPr dirty="0"/>
          </a:p>
          <a:p>
            <a:pPr marL="342900" lvl="0" indent="-342900" algn="l" rtl="0">
              <a:lnSpc>
                <a:spcPct val="90000"/>
              </a:lnSpc>
              <a:spcBef>
                <a:spcPts val="2400"/>
              </a:spcBef>
              <a:spcAft>
                <a:spcPts val="0"/>
              </a:spcAft>
              <a:buClr>
                <a:srgbClr val="92D050"/>
              </a:buClr>
              <a:buSzPts val="2400"/>
              <a:buFont typeface="Arial"/>
              <a:buChar char="•"/>
            </a:pPr>
            <a:r>
              <a:rPr lang="en-US" sz="2400" dirty="0">
                <a:solidFill>
                  <a:srgbClr val="2A5010"/>
                </a:solidFill>
              </a:rPr>
              <a:t>Non-compliance with requirements for sealed bids</a:t>
            </a:r>
            <a:r>
              <a:rPr lang="en-US" sz="2400" dirty="0">
                <a:solidFill>
                  <a:srgbClr val="92D050"/>
                </a:solidFill>
              </a:rPr>
              <a:t>(54CSR-5.4.9)</a:t>
            </a:r>
            <a:endParaRPr dirty="0"/>
          </a:p>
          <a:p>
            <a:pPr marL="342900" lvl="0" indent="-342900" algn="l" rtl="0">
              <a:lnSpc>
                <a:spcPct val="90000"/>
              </a:lnSpc>
              <a:spcBef>
                <a:spcPts val="2400"/>
              </a:spcBef>
              <a:spcAft>
                <a:spcPts val="0"/>
              </a:spcAft>
              <a:buClr>
                <a:srgbClr val="92D050"/>
              </a:buClr>
              <a:buSzPts val="2400"/>
              <a:buFont typeface="Arial"/>
              <a:buChar char="•"/>
            </a:pPr>
            <a:r>
              <a:rPr lang="en-US" sz="2400" dirty="0">
                <a:solidFill>
                  <a:srgbClr val="2A5010"/>
                </a:solidFill>
              </a:rPr>
              <a:t>Unauthorized expenditures </a:t>
            </a:r>
            <a:r>
              <a:rPr lang="en-US" sz="2400" dirty="0">
                <a:solidFill>
                  <a:srgbClr val="92D050"/>
                </a:solidFill>
              </a:rPr>
              <a:t>(54CSR-5.10.1)</a:t>
            </a:r>
            <a:endParaRPr sz="2400" dirty="0">
              <a:solidFill>
                <a:srgbClr val="92D050"/>
              </a:solidFill>
            </a:endParaRPr>
          </a:p>
          <a:p>
            <a:pPr marL="342900" lvl="0" indent="-342900" algn="l" rtl="0">
              <a:lnSpc>
                <a:spcPct val="90000"/>
              </a:lnSpc>
              <a:spcBef>
                <a:spcPts val="1800"/>
              </a:spcBef>
              <a:spcAft>
                <a:spcPts val="0"/>
              </a:spcAft>
              <a:buClr>
                <a:srgbClr val="92D050"/>
              </a:buClr>
              <a:buSzPts val="2400"/>
              <a:buFont typeface="Arial"/>
              <a:buChar char="•"/>
            </a:pPr>
            <a:r>
              <a:rPr lang="en-US" sz="2400" dirty="0">
                <a:solidFill>
                  <a:srgbClr val="2A5010"/>
                </a:solidFill>
              </a:rPr>
              <a:t>Insufficient documentation, i.e. bank statements, invoices </a:t>
            </a:r>
            <a:endParaRPr sz="2400" dirty="0">
              <a:solidFill>
                <a:srgbClr val="2A5010"/>
              </a:solidFill>
            </a:endParaRPr>
          </a:p>
          <a:p>
            <a:pPr marL="0" lvl="0" indent="0" algn="l" rtl="0">
              <a:lnSpc>
                <a:spcPct val="90000"/>
              </a:lnSpc>
              <a:spcBef>
                <a:spcPts val="0"/>
              </a:spcBef>
              <a:spcAft>
                <a:spcPts val="0"/>
              </a:spcAft>
              <a:buClr>
                <a:srgbClr val="92D050"/>
              </a:buClr>
              <a:buSzPts val="2400"/>
              <a:buNone/>
            </a:pPr>
            <a:r>
              <a:rPr lang="en-US" sz="2400" dirty="0">
                <a:solidFill>
                  <a:srgbClr val="7F7F7F"/>
                </a:solidFill>
              </a:rPr>
              <a:t>     </a:t>
            </a:r>
            <a:r>
              <a:rPr lang="en-US" sz="2400" dirty="0">
                <a:solidFill>
                  <a:srgbClr val="92D050"/>
                </a:solidFill>
              </a:rPr>
              <a:t>(54CSR-5.9.1.1 and 54CSR-5.9.3)</a:t>
            </a:r>
            <a:endParaRPr dirty="0"/>
          </a:p>
          <a:p>
            <a:pPr marL="342900" lvl="0" indent="-190500" algn="l" rtl="0">
              <a:lnSpc>
                <a:spcPct val="90000"/>
              </a:lnSpc>
              <a:spcBef>
                <a:spcPts val="0"/>
              </a:spcBef>
              <a:spcAft>
                <a:spcPts val="0"/>
              </a:spcAft>
              <a:buClr>
                <a:srgbClr val="92D050"/>
              </a:buClr>
              <a:buSzPts val="2400"/>
              <a:buFont typeface="Arial"/>
              <a:buNone/>
            </a:pPr>
            <a:endParaRPr sz="2400" dirty="0">
              <a:solidFill>
                <a:srgbClr val="92D050"/>
              </a:solidFill>
            </a:endParaRPr>
          </a:p>
          <a:p>
            <a:pPr marL="342900" lvl="0" indent="-342900" algn="l" rtl="0">
              <a:lnSpc>
                <a:spcPct val="90000"/>
              </a:lnSpc>
              <a:spcBef>
                <a:spcPts val="0"/>
              </a:spcBef>
              <a:spcAft>
                <a:spcPts val="0"/>
              </a:spcAft>
              <a:buClr>
                <a:srgbClr val="92D050"/>
              </a:buClr>
              <a:buSzPts val="2400"/>
              <a:buFont typeface="Arial"/>
              <a:buChar char="•"/>
            </a:pPr>
            <a:r>
              <a:rPr lang="en-US" sz="2400" b="1" dirty="0">
                <a:solidFill>
                  <a:srgbClr val="2A5010"/>
                </a:solidFill>
              </a:rPr>
              <a:t>Reimbursements to and from SWA account and grant account</a:t>
            </a:r>
            <a:endParaRPr b="1" dirty="0"/>
          </a:p>
          <a:p>
            <a:pPr marL="342900" lvl="0" indent="-190500" algn="l" rtl="0">
              <a:lnSpc>
                <a:spcPct val="90000"/>
              </a:lnSpc>
              <a:spcBef>
                <a:spcPts val="0"/>
              </a:spcBef>
              <a:spcAft>
                <a:spcPts val="0"/>
              </a:spcAft>
              <a:buClr>
                <a:srgbClr val="92D050"/>
              </a:buClr>
              <a:buSzPts val="2400"/>
              <a:buFont typeface="Arial"/>
              <a:buNone/>
            </a:pPr>
            <a:endParaRPr sz="2400" dirty="0">
              <a:solidFill>
                <a:srgbClr val="2A5010"/>
              </a:solidFill>
            </a:endParaRPr>
          </a:p>
          <a:p>
            <a:pPr marL="342900" lvl="0" indent="-342900" algn="l" rtl="0">
              <a:lnSpc>
                <a:spcPct val="90000"/>
              </a:lnSpc>
              <a:spcBef>
                <a:spcPts val="0"/>
              </a:spcBef>
              <a:spcAft>
                <a:spcPts val="0"/>
              </a:spcAft>
              <a:buClr>
                <a:srgbClr val="92D050"/>
              </a:buClr>
              <a:buSzPts val="2400"/>
              <a:buFont typeface="Arial"/>
              <a:buChar char="•"/>
            </a:pPr>
            <a:r>
              <a:rPr lang="en-US" sz="2400" dirty="0">
                <a:solidFill>
                  <a:srgbClr val="2A5010"/>
                </a:solidFill>
              </a:rPr>
              <a:t>Do not include Social Security Numbers or other PII (Personally Identifiable Information) with reports. Please redact all PII before submitting reports. </a:t>
            </a:r>
          </a:p>
          <a:p>
            <a:pPr marL="342900" lvl="0" indent="-342900" algn="l" rtl="0">
              <a:lnSpc>
                <a:spcPct val="90000"/>
              </a:lnSpc>
              <a:spcBef>
                <a:spcPts val="0"/>
              </a:spcBef>
              <a:spcAft>
                <a:spcPts val="0"/>
              </a:spcAft>
              <a:buClr>
                <a:srgbClr val="92D050"/>
              </a:buClr>
              <a:buSzPts val="2400"/>
              <a:buFont typeface="Arial"/>
              <a:buChar char="•"/>
            </a:pPr>
            <a:endParaRPr lang="en-US" sz="2400" dirty="0">
              <a:solidFill>
                <a:srgbClr val="2A5010"/>
              </a:solidFill>
            </a:endParaRPr>
          </a:p>
          <a:p>
            <a:pPr marL="342900" lvl="0" indent="-342900" algn="l" rtl="0">
              <a:lnSpc>
                <a:spcPct val="90000"/>
              </a:lnSpc>
              <a:spcBef>
                <a:spcPts val="0"/>
              </a:spcBef>
              <a:spcAft>
                <a:spcPts val="0"/>
              </a:spcAft>
              <a:buClr>
                <a:srgbClr val="92D050"/>
              </a:buClr>
              <a:buSzPts val="2400"/>
              <a:buFont typeface="Arial"/>
              <a:buChar char="•"/>
            </a:pPr>
            <a:r>
              <a:rPr lang="en-US" sz="2400" dirty="0">
                <a:solidFill>
                  <a:srgbClr val="2A5010"/>
                </a:solidFill>
              </a:rPr>
              <a:t>Timesheets should have rate of pay included. </a:t>
            </a:r>
            <a:endParaRPr dirty="0"/>
          </a:p>
          <a:p>
            <a:pPr marL="342900" lvl="0" indent="-190500" algn="l" rtl="0">
              <a:lnSpc>
                <a:spcPct val="90000"/>
              </a:lnSpc>
              <a:spcBef>
                <a:spcPts val="0"/>
              </a:spcBef>
              <a:spcAft>
                <a:spcPts val="0"/>
              </a:spcAft>
              <a:buClr>
                <a:srgbClr val="92D050"/>
              </a:buClr>
              <a:buSzPts val="2400"/>
              <a:buFont typeface="Arial"/>
              <a:buNone/>
            </a:pPr>
            <a:endParaRPr sz="2400" dirty="0">
              <a:solidFill>
                <a:srgbClr val="2A5010"/>
              </a:solidFill>
            </a:endParaRPr>
          </a:p>
          <a:p>
            <a:pPr marL="0" lvl="0" indent="0" algn="l" rtl="0">
              <a:lnSpc>
                <a:spcPct val="90000"/>
              </a:lnSpc>
              <a:spcBef>
                <a:spcPts val="0"/>
              </a:spcBef>
              <a:spcAft>
                <a:spcPts val="0"/>
              </a:spcAft>
              <a:buClr>
                <a:srgbClr val="92D050"/>
              </a:buClr>
              <a:buSzPts val="2400"/>
              <a:buNone/>
            </a:pPr>
            <a:endParaRPr sz="2000" dirty="0">
              <a:solidFill>
                <a:srgbClr val="92D050"/>
              </a:solidFill>
            </a:endParaRPr>
          </a:p>
          <a:p>
            <a:pPr marL="0" lvl="0" indent="0" algn="l" rtl="0">
              <a:lnSpc>
                <a:spcPct val="90000"/>
              </a:lnSpc>
              <a:spcBef>
                <a:spcPts val="0"/>
              </a:spcBef>
              <a:spcAft>
                <a:spcPts val="0"/>
              </a:spcAft>
              <a:buClr>
                <a:srgbClr val="92D050"/>
              </a:buClr>
              <a:buSzPts val="2400"/>
              <a:buNone/>
            </a:pPr>
            <a:endParaRPr sz="2000" dirty="0">
              <a:solidFill>
                <a:srgbClr val="92D050"/>
              </a:solidFill>
            </a:endParaRPr>
          </a:p>
          <a:p>
            <a:pPr marL="0" lvl="0" indent="0" algn="l" rtl="0">
              <a:lnSpc>
                <a:spcPct val="90000"/>
              </a:lnSpc>
              <a:spcBef>
                <a:spcPts val="0"/>
              </a:spcBef>
              <a:spcAft>
                <a:spcPts val="0"/>
              </a:spcAft>
              <a:buClr>
                <a:srgbClr val="92D050"/>
              </a:buClr>
              <a:buSzPts val="2400"/>
              <a:buNone/>
            </a:pPr>
            <a:endParaRPr dirty="0"/>
          </a:p>
          <a:p>
            <a:pPr marL="0" lvl="0" indent="0" algn="l" rtl="0">
              <a:lnSpc>
                <a:spcPct val="90000"/>
              </a:lnSpc>
              <a:spcBef>
                <a:spcPts val="0"/>
              </a:spcBef>
              <a:spcAft>
                <a:spcPts val="0"/>
              </a:spcAft>
              <a:buClr>
                <a:srgbClr val="92D050"/>
              </a:buClr>
              <a:buSzPts val="2400"/>
              <a:buNone/>
            </a:pPr>
            <a:endParaRPr sz="2000" dirty="0">
              <a:solidFill>
                <a:srgbClr val="92D050"/>
              </a:solidFill>
            </a:endParaRPr>
          </a:p>
        </p:txBody>
      </p:sp>
      <p:sp>
        <p:nvSpPr>
          <p:cNvPr id="399" name="Google Shape;399;p30"/>
          <p:cNvSpPr txBox="1"/>
          <p:nvPr/>
        </p:nvSpPr>
        <p:spPr>
          <a:xfrm>
            <a:off x="459950" y="406500"/>
            <a:ext cx="112014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Grant Reporting Issues</a:t>
            </a:r>
            <a:endParaRPr sz="1400" b="0" i="0" u="none" strike="noStrike" cap="none">
              <a:solidFill>
                <a:srgbClr val="2A5010"/>
              </a:solidFill>
              <a:latin typeface="Trebuchet MS"/>
              <a:ea typeface="Trebuchet MS"/>
              <a:cs typeface="Trebuchet MS"/>
              <a:sym typeface="Trebuchet MS"/>
            </a:endParaRPr>
          </a:p>
        </p:txBody>
      </p:sp>
      <p:cxnSp>
        <p:nvCxnSpPr>
          <p:cNvPr id="400" name="Google Shape;400;p30"/>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8"/>
          <p:cNvSpPr txBox="1">
            <a:spLocks noGrp="1"/>
          </p:cNvSpPr>
          <p:nvPr>
            <p:ph type="body" idx="1"/>
          </p:nvPr>
        </p:nvSpPr>
        <p:spPr>
          <a:xfrm>
            <a:off x="458549" y="1398733"/>
            <a:ext cx="11353149" cy="5052767"/>
          </a:xfrm>
          <a:prstGeom prst="rect">
            <a:avLst/>
          </a:prstGeom>
          <a:noFill/>
          <a:ln>
            <a:noFill/>
          </a:ln>
        </p:spPr>
        <p:txBody>
          <a:bodyPr spcFirstLastPara="1" wrap="square" lIns="0" tIns="45700" rIns="0" bIns="45700" anchor="t" anchorCtr="0">
            <a:normAutofit fontScale="92500"/>
          </a:bodyPr>
          <a:lstStyle/>
          <a:p>
            <a:pPr marL="0" lvl="0" indent="0" algn="l" rtl="0">
              <a:lnSpc>
                <a:spcPct val="100000"/>
              </a:lnSpc>
              <a:spcBef>
                <a:spcPts val="1400"/>
              </a:spcBef>
              <a:spcAft>
                <a:spcPts val="0"/>
              </a:spcAft>
              <a:buClr>
                <a:srgbClr val="92D050"/>
              </a:buClr>
              <a:buSzPct val="129729"/>
              <a:buNone/>
            </a:pPr>
            <a:endParaRPr sz="2000" b="1" u="sng" dirty="0">
              <a:solidFill>
                <a:srgbClr val="92D050"/>
              </a:solidFill>
            </a:endParaRPr>
          </a:p>
          <a:p>
            <a:pPr marL="342900" lvl="0" indent="-342900" algn="l" rtl="0">
              <a:lnSpc>
                <a:spcPct val="100000"/>
              </a:lnSpc>
              <a:spcBef>
                <a:spcPts val="1400"/>
              </a:spcBef>
              <a:spcAft>
                <a:spcPts val="0"/>
              </a:spcAft>
              <a:buClr>
                <a:srgbClr val="92D050"/>
              </a:buClr>
              <a:buSzPct val="108108"/>
              <a:buFont typeface="Arial"/>
              <a:buChar char="•"/>
            </a:pPr>
            <a:r>
              <a:rPr lang="en-US" sz="2400" b="1" u="sng" dirty="0">
                <a:solidFill>
                  <a:srgbClr val="92D050"/>
                </a:solidFill>
              </a:rPr>
              <a:t>Total FY State grant funding under $50,000</a:t>
            </a:r>
            <a:r>
              <a:rPr lang="en-US" sz="2400" b="1" dirty="0">
                <a:solidFill>
                  <a:srgbClr val="92D050"/>
                </a:solidFill>
              </a:rPr>
              <a:t> </a:t>
            </a:r>
            <a:r>
              <a:rPr lang="en-US" sz="2400" dirty="0">
                <a:solidFill>
                  <a:srgbClr val="2A5010"/>
                </a:solidFill>
              </a:rPr>
              <a:t>– </a:t>
            </a:r>
            <a:r>
              <a:rPr lang="en-US" sz="2400" b="1" dirty="0">
                <a:solidFill>
                  <a:srgbClr val="2A5010"/>
                </a:solidFill>
              </a:rPr>
              <a:t>Sworn Statement of Expenditure</a:t>
            </a:r>
            <a:endParaRPr sz="2400" dirty="0">
              <a:solidFill>
                <a:srgbClr val="2A5010"/>
              </a:solidFill>
            </a:endParaRPr>
          </a:p>
          <a:p>
            <a:pPr marL="742950" lvl="1" indent="-285750" algn="l" rtl="0">
              <a:lnSpc>
                <a:spcPct val="100000"/>
              </a:lnSpc>
              <a:spcBef>
                <a:spcPts val="1400"/>
              </a:spcBef>
              <a:spcAft>
                <a:spcPts val="0"/>
              </a:spcAft>
              <a:buClr>
                <a:srgbClr val="92D050"/>
              </a:buClr>
              <a:buSzPct val="108108"/>
              <a:buFont typeface="Arial"/>
              <a:buChar char="•"/>
            </a:pPr>
            <a:r>
              <a:rPr lang="en-US" sz="2400" dirty="0">
                <a:solidFill>
                  <a:srgbClr val="2A5010"/>
                </a:solidFill>
              </a:rPr>
              <a:t>File, sign, and notarize a sworn statement of expenditure (SSOE) provided by SWMB </a:t>
            </a:r>
            <a:endParaRPr sz="2400" dirty="0">
              <a:solidFill>
                <a:srgbClr val="2A5010"/>
              </a:solidFill>
            </a:endParaRPr>
          </a:p>
          <a:p>
            <a:pPr marL="742950" lvl="1" indent="-133350" algn="l" rtl="0">
              <a:lnSpc>
                <a:spcPct val="100000"/>
              </a:lnSpc>
              <a:spcBef>
                <a:spcPts val="1400"/>
              </a:spcBef>
              <a:spcAft>
                <a:spcPts val="0"/>
              </a:spcAft>
              <a:buClr>
                <a:srgbClr val="92D050"/>
              </a:buClr>
              <a:buSzPct val="108108"/>
              <a:buFont typeface="Arial"/>
              <a:buNone/>
            </a:pPr>
            <a:endParaRPr sz="2400" dirty="0">
              <a:solidFill>
                <a:schemeClr val="dk1"/>
              </a:solidFill>
            </a:endParaRPr>
          </a:p>
          <a:p>
            <a:pPr marL="342900" lvl="0" indent="-342900" algn="l" rtl="0">
              <a:lnSpc>
                <a:spcPct val="100000"/>
              </a:lnSpc>
              <a:spcBef>
                <a:spcPts val="1400"/>
              </a:spcBef>
              <a:spcAft>
                <a:spcPts val="0"/>
              </a:spcAft>
              <a:buClr>
                <a:srgbClr val="92D050"/>
              </a:buClr>
              <a:buSzPct val="108108"/>
              <a:buFont typeface="Arial"/>
              <a:buChar char="•"/>
            </a:pPr>
            <a:r>
              <a:rPr lang="en-US" sz="2400" b="1" u="sng" dirty="0">
                <a:solidFill>
                  <a:srgbClr val="92D050"/>
                </a:solidFill>
              </a:rPr>
              <a:t>Total FY State grant funding over $50,000</a:t>
            </a:r>
            <a:r>
              <a:rPr lang="en-US" sz="2400" b="1" dirty="0">
                <a:solidFill>
                  <a:srgbClr val="92D050"/>
                </a:solidFill>
              </a:rPr>
              <a:t> </a:t>
            </a:r>
            <a:r>
              <a:rPr lang="en-US" sz="2400" dirty="0">
                <a:solidFill>
                  <a:schemeClr val="dk1"/>
                </a:solidFill>
              </a:rPr>
              <a:t>– </a:t>
            </a:r>
            <a:r>
              <a:rPr lang="en-US" sz="2400" b="1" dirty="0">
                <a:solidFill>
                  <a:srgbClr val="2A5010"/>
                </a:solidFill>
              </a:rPr>
              <a:t>Audit/Agreed Upon Procedure (AUP)</a:t>
            </a:r>
            <a:endParaRPr sz="2400" dirty="0">
              <a:solidFill>
                <a:srgbClr val="2A5010"/>
              </a:solidFill>
            </a:endParaRPr>
          </a:p>
          <a:p>
            <a:pPr marL="742950" lvl="1" indent="-285750" algn="l" rtl="0">
              <a:lnSpc>
                <a:spcPct val="100000"/>
              </a:lnSpc>
              <a:spcBef>
                <a:spcPts val="1400"/>
              </a:spcBef>
              <a:spcAft>
                <a:spcPts val="0"/>
              </a:spcAft>
              <a:buClr>
                <a:srgbClr val="92D050"/>
              </a:buClr>
              <a:buSzPct val="108108"/>
              <a:buFont typeface="Arial"/>
              <a:buChar char="•"/>
            </a:pPr>
            <a:r>
              <a:rPr lang="en-US" sz="2400" dirty="0">
                <a:solidFill>
                  <a:srgbClr val="2A5010"/>
                </a:solidFill>
              </a:rPr>
              <a:t>Schedule of State Grant Receipts and Expenditures with an in-relation opinion</a:t>
            </a:r>
            <a:endParaRPr sz="2400" dirty="0">
              <a:solidFill>
                <a:srgbClr val="2A5010"/>
              </a:solidFill>
            </a:endParaRPr>
          </a:p>
          <a:p>
            <a:pPr marL="742950" lvl="1" indent="-285750" algn="l" rtl="0">
              <a:lnSpc>
                <a:spcPct val="100000"/>
              </a:lnSpc>
              <a:spcBef>
                <a:spcPts val="1400"/>
              </a:spcBef>
              <a:spcAft>
                <a:spcPts val="0"/>
              </a:spcAft>
              <a:buClr>
                <a:srgbClr val="92D050"/>
              </a:buClr>
              <a:buSzPct val="108108"/>
              <a:buFont typeface="Arial"/>
              <a:buChar char="•"/>
            </a:pPr>
            <a:r>
              <a:rPr lang="en-US" sz="2400" dirty="0">
                <a:solidFill>
                  <a:srgbClr val="2A5010"/>
                </a:solidFill>
              </a:rPr>
              <a:t>Submitted within two years after the end of the fiscal year the funds were received</a:t>
            </a:r>
          </a:p>
          <a:p>
            <a:pPr marL="742950" lvl="1" indent="-285750" algn="l" rtl="0">
              <a:lnSpc>
                <a:spcPct val="100000"/>
              </a:lnSpc>
              <a:spcBef>
                <a:spcPts val="1400"/>
              </a:spcBef>
              <a:spcAft>
                <a:spcPts val="0"/>
              </a:spcAft>
              <a:buClr>
                <a:srgbClr val="92D050"/>
              </a:buClr>
              <a:buSzPct val="108108"/>
              <a:buFont typeface="Arial"/>
              <a:buChar char="•"/>
            </a:pPr>
            <a:endParaRPr lang="en-US" sz="2400" dirty="0">
              <a:solidFill>
                <a:srgbClr val="2A5010"/>
              </a:solidFill>
            </a:endParaRPr>
          </a:p>
          <a:p>
            <a:pPr marL="457200" lvl="1" indent="0" algn="ctr" rtl="0">
              <a:lnSpc>
                <a:spcPct val="100000"/>
              </a:lnSpc>
              <a:spcBef>
                <a:spcPts val="1400"/>
              </a:spcBef>
              <a:spcAft>
                <a:spcPts val="0"/>
              </a:spcAft>
              <a:buClr>
                <a:srgbClr val="92D050"/>
              </a:buClr>
              <a:buSzPct val="108108"/>
              <a:buNone/>
            </a:pPr>
            <a:r>
              <a:rPr lang="en-US" sz="2400" dirty="0">
                <a:solidFill>
                  <a:srgbClr val="2A5010"/>
                </a:solidFill>
              </a:rPr>
              <a:t>Reports and statements need to be filed with grantors and Auditor’s office.</a:t>
            </a:r>
            <a:endParaRPr sz="2400" dirty="0">
              <a:solidFill>
                <a:srgbClr val="2A5010"/>
              </a:solidFill>
            </a:endParaRPr>
          </a:p>
        </p:txBody>
      </p:sp>
      <p:sp>
        <p:nvSpPr>
          <p:cNvPr id="392" name="Google Shape;392;p28"/>
          <p:cNvSpPr txBox="1"/>
          <p:nvPr/>
        </p:nvSpPr>
        <p:spPr>
          <a:xfrm>
            <a:off x="458550" y="406500"/>
            <a:ext cx="10976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2A5010"/>
                </a:solidFill>
                <a:latin typeface="Trebuchet MS"/>
                <a:ea typeface="Trebuchet MS"/>
                <a:cs typeface="Trebuchet MS"/>
                <a:sym typeface="Trebuchet MS"/>
              </a:rPr>
              <a:t>WV Code §12-4-14 Grant Reporting Requirements</a:t>
            </a:r>
            <a:endParaRPr sz="3600" b="0" i="0" u="none" strike="noStrike" cap="none">
              <a:solidFill>
                <a:srgbClr val="2A5010"/>
              </a:solidFill>
              <a:latin typeface="Trebuchet MS"/>
              <a:ea typeface="Trebuchet MS"/>
              <a:cs typeface="Trebuchet MS"/>
              <a:sym typeface="Trebuchet MS"/>
            </a:endParaRPr>
          </a:p>
        </p:txBody>
      </p:sp>
      <p:cxnSp>
        <p:nvCxnSpPr>
          <p:cNvPr id="393" name="Google Shape;393;p28"/>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a:extLst>
            <a:ext uri="{FF2B5EF4-FFF2-40B4-BE49-F238E27FC236}">
              <a16:creationId xmlns:a16="http://schemas.microsoft.com/office/drawing/2014/main" id="{D9363AA6-4AAA-CE44-C523-8CC95FA607CC}"/>
            </a:ext>
          </a:extLst>
        </p:cNvPr>
        <p:cNvGrpSpPr/>
        <p:nvPr/>
      </p:nvGrpSpPr>
      <p:grpSpPr>
        <a:xfrm>
          <a:off x="0" y="0"/>
          <a:ext cx="0" cy="0"/>
          <a:chOff x="0" y="0"/>
          <a:chExt cx="0" cy="0"/>
        </a:xfrm>
      </p:grpSpPr>
      <p:sp>
        <p:nvSpPr>
          <p:cNvPr id="391" name="Google Shape;391;p28">
            <a:extLst>
              <a:ext uri="{FF2B5EF4-FFF2-40B4-BE49-F238E27FC236}">
                <a16:creationId xmlns:a16="http://schemas.microsoft.com/office/drawing/2014/main" id="{88916E02-DBCA-3BE2-E1CD-C99C7D40C42D}"/>
              </a:ext>
            </a:extLst>
          </p:cNvPr>
          <p:cNvSpPr txBox="1">
            <a:spLocks noGrp="1"/>
          </p:cNvSpPr>
          <p:nvPr>
            <p:ph type="body" idx="1"/>
          </p:nvPr>
        </p:nvSpPr>
        <p:spPr>
          <a:xfrm>
            <a:off x="458549" y="1398733"/>
            <a:ext cx="9658217" cy="5444263"/>
          </a:xfrm>
          <a:prstGeom prst="rect">
            <a:avLst/>
          </a:prstGeom>
          <a:noFill/>
          <a:ln>
            <a:noFill/>
          </a:ln>
        </p:spPr>
        <p:txBody>
          <a:bodyPr spcFirstLastPara="1" wrap="square" lIns="0" tIns="45700" rIns="0" bIns="45700" anchor="t" anchorCtr="0">
            <a:normAutofit lnSpcReduction="10000"/>
          </a:bodyPr>
          <a:lstStyle/>
          <a:p>
            <a:pPr marL="342900" indent="-342900">
              <a:spcBef>
                <a:spcPts val="1400"/>
              </a:spcBef>
              <a:buClr>
                <a:srgbClr val="92D050"/>
              </a:buClr>
              <a:buSzPct val="108108"/>
            </a:pPr>
            <a:r>
              <a:rPr lang="en-US" sz="2400" b="1" dirty="0">
                <a:solidFill>
                  <a:schemeClr val="accent2">
                    <a:lumMod val="75000"/>
                  </a:schemeClr>
                </a:solidFill>
              </a:rPr>
              <a:t>Timely submission or failure to comply with §12-4-14.</a:t>
            </a:r>
          </a:p>
          <a:p>
            <a:pPr marL="342900" indent="-342900">
              <a:spcBef>
                <a:spcPts val="1400"/>
              </a:spcBef>
              <a:buClr>
                <a:srgbClr val="92D050"/>
              </a:buClr>
              <a:buSzPct val="108108"/>
            </a:pPr>
            <a:r>
              <a:rPr lang="en-US" sz="2400" dirty="0">
                <a:solidFill>
                  <a:schemeClr val="accent2">
                    <a:lumMod val="75000"/>
                  </a:schemeClr>
                </a:solidFill>
              </a:rPr>
              <a:t>Most Common Audit Finding: Failure to establish a separate checking account through which all grant project related financial transactions shall take place.</a:t>
            </a:r>
          </a:p>
          <a:p>
            <a:pPr marL="0" lvl="0" indent="0" algn="l" rtl="0">
              <a:lnSpc>
                <a:spcPct val="100000"/>
              </a:lnSpc>
              <a:spcBef>
                <a:spcPts val="1400"/>
              </a:spcBef>
              <a:spcAft>
                <a:spcPts val="0"/>
              </a:spcAft>
              <a:buClr>
                <a:srgbClr val="92D050"/>
              </a:buClr>
              <a:buSzPct val="108108"/>
              <a:buNone/>
            </a:pPr>
            <a:endParaRPr lang="en-US" sz="2400" dirty="0">
              <a:solidFill>
                <a:schemeClr val="accent2">
                  <a:lumMod val="75000"/>
                </a:schemeClr>
              </a:solidFill>
            </a:endParaRPr>
          </a:p>
          <a:p>
            <a:pPr marL="0" lvl="0" indent="0" algn="l" rtl="0">
              <a:lnSpc>
                <a:spcPct val="100000"/>
              </a:lnSpc>
              <a:spcBef>
                <a:spcPts val="1400"/>
              </a:spcBef>
              <a:spcAft>
                <a:spcPts val="0"/>
              </a:spcAft>
              <a:buClr>
                <a:srgbClr val="92D050"/>
              </a:buClr>
              <a:buSzPct val="108108"/>
              <a:buNone/>
            </a:pPr>
            <a:r>
              <a:rPr lang="en-US" sz="2400" u="sng" dirty="0">
                <a:solidFill>
                  <a:schemeClr val="accent2">
                    <a:lumMod val="75000"/>
                  </a:schemeClr>
                </a:solidFill>
              </a:rPr>
              <a:t>AUDIT IMPROVEMENT:</a:t>
            </a:r>
          </a:p>
          <a:p>
            <a:pPr marL="0" lvl="0" indent="0" algn="l" rtl="0">
              <a:lnSpc>
                <a:spcPct val="100000"/>
              </a:lnSpc>
              <a:spcBef>
                <a:spcPts val="1400"/>
              </a:spcBef>
              <a:spcAft>
                <a:spcPts val="0"/>
              </a:spcAft>
              <a:buClr>
                <a:srgbClr val="92D050"/>
              </a:buClr>
              <a:buSzPct val="108108"/>
              <a:buNone/>
            </a:pPr>
            <a:r>
              <a:rPr lang="en-US" sz="2400" dirty="0">
                <a:solidFill>
                  <a:schemeClr val="accent2">
                    <a:lumMod val="75000"/>
                  </a:schemeClr>
                </a:solidFill>
              </a:rPr>
              <a:t>If a separate account cannot be opened until receipt of grant funds, transfer grant funds immediately into separate grant account (</a:t>
            </a:r>
            <a:r>
              <a:rPr lang="en-US" sz="2400" u="sng" dirty="0">
                <a:solidFill>
                  <a:schemeClr val="accent2">
                    <a:lumMod val="75000"/>
                  </a:schemeClr>
                </a:solidFill>
              </a:rPr>
              <a:t>should be the only transfer occurring between SWA accounts</a:t>
            </a:r>
            <a:r>
              <a:rPr lang="en-US" sz="2400" dirty="0">
                <a:solidFill>
                  <a:schemeClr val="accent2">
                    <a:lumMod val="75000"/>
                  </a:schemeClr>
                </a:solidFill>
              </a:rPr>
              <a:t>). </a:t>
            </a:r>
          </a:p>
          <a:p>
            <a:pPr marL="0" lvl="0" indent="0" algn="l" rtl="0">
              <a:lnSpc>
                <a:spcPct val="100000"/>
              </a:lnSpc>
              <a:spcBef>
                <a:spcPts val="1400"/>
              </a:spcBef>
              <a:spcAft>
                <a:spcPts val="0"/>
              </a:spcAft>
              <a:buClr>
                <a:srgbClr val="92D050"/>
              </a:buClr>
              <a:buSzPct val="108108"/>
              <a:buNone/>
            </a:pPr>
            <a:endParaRPr lang="en-US" sz="2400" dirty="0">
              <a:solidFill>
                <a:schemeClr val="accent2">
                  <a:lumMod val="75000"/>
                </a:schemeClr>
              </a:solidFill>
            </a:endParaRPr>
          </a:p>
          <a:p>
            <a:pPr marL="0" lvl="0" indent="0" algn="l" rtl="0">
              <a:lnSpc>
                <a:spcPct val="100000"/>
              </a:lnSpc>
              <a:spcBef>
                <a:spcPts val="1400"/>
              </a:spcBef>
              <a:spcAft>
                <a:spcPts val="0"/>
              </a:spcAft>
              <a:buClr>
                <a:srgbClr val="92D050"/>
              </a:buClr>
              <a:buSzPct val="108108"/>
              <a:buNone/>
            </a:pPr>
            <a:r>
              <a:rPr lang="en-US" sz="2400" dirty="0">
                <a:solidFill>
                  <a:schemeClr val="accent2">
                    <a:lumMod val="75000"/>
                  </a:schemeClr>
                </a:solidFill>
              </a:rPr>
              <a:t>Ability to keep a grant account that is registered in your OASIS Vendor Account open with a small balance?</a:t>
            </a:r>
          </a:p>
          <a:p>
            <a:pPr marL="0" lvl="0" indent="0" algn="l" rtl="0">
              <a:lnSpc>
                <a:spcPct val="100000"/>
              </a:lnSpc>
              <a:spcBef>
                <a:spcPts val="1400"/>
              </a:spcBef>
              <a:spcAft>
                <a:spcPts val="0"/>
              </a:spcAft>
              <a:buClr>
                <a:srgbClr val="92D050"/>
              </a:buClr>
              <a:buSzPct val="108108"/>
              <a:buNone/>
            </a:pPr>
            <a:endParaRPr sz="2400" dirty="0">
              <a:solidFill>
                <a:schemeClr val="accent2">
                  <a:lumMod val="75000"/>
                </a:schemeClr>
              </a:solidFill>
            </a:endParaRPr>
          </a:p>
          <a:p>
            <a:pPr marL="742950" lvl="1" indent="-133350" algn="l" rtl="0">
              <a:lnSpc>
                <a:spcPct val="100000"/>
              </a:lnSpc>
              <a:spcBef>
                <a:spcPts val="1400"/>
              </a:spcBef>
              <a:spcAft>
                <a:spcPts val="0"/>
              </a:spcAft>
              <a:buClr>
                <a:srgbClr val="92D050"/>
              </a:buClr>
              <a:buSzPct val="108108"/>
              <a:buFont typeface="Arial"/>
              <a:buNone/>
            </a:pPr>
            <a:endParaRPr sz="2400" dirty="0">
              <a:solidFill>
                <a:schemeClr val="dk1"/>
              </a:solidFill>
            </a:endParaRPr>
          </a:p>
        </p:txBody>
      </p:sp>
      <p:sp>
        <p:nvSpPr>
          <p:cNvPr id="392" name="Google Shape;392;p28">
            <a:extLst>
              <a:ext uri="{FF2B5EF4-FFF2-40B4-BE49-F238E27FC236}">
                <a16:creationId xmlns:a16="http://schemas.microsoft.com/office/drawing/2014/main" id="{E9384138-6AB9-14CF-3D5A-8F0D7B3CFDD2}"/>
              </a:ext>
            </a:extLst>
          </p:cNvPr>
          <p:cNvSpPr txBox="1"/>
          <p:nvPr/>
        </p:nvSpPr>
        <p:spPr>
          <a:xfrm>
            <a:off x="458550" y="406500"/>
            <a:ext cx="10976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2A5010"/>
                </a:solidFill>
                <a:latin typeface="Trebuchet MS"/>
                <a:ea typeface="Trebuchet MS"/>
                <a:cs typeface="Trebuchet MS"/>
                <a:sym typeface="Trebuchet MS"/>
              </a:rPr>
              <a:t>Grant Related Compliance/Audit Issues</a:t>
            </a:r>
            <a:endParaRPr sz="3600" b="0" i="0" u="none" strike="noStrike" cap="none" dirty="0">
              <a:solidFill>
                <a:srgbClr val="2A5010"/>
              </a:solidFill>
              <a:latin typeface="Trebuchet MS"/>
              <a:ea typeface="Trebuchet MS"/>
              <a:cs typeface="Trebuchet MS"/>
              <a:sym typeface="Trebuchet MS"/>
            </a:endParaRPr>
          </a:p>
        </p:txBody>
      </p:sp>
      <p:cxnSp>
        <p:nvCxnSpPr>
          <p:cNvPr id="393" name="Google Shape;393;p28">
            <a:extLst>
              <a:ext uri="{FF2B5EF4-FFF2-40B4-BE49-F238E27FC236}">
                <a16:creationId xmlns:a16="http://schemas.microsoft.com/office/drawing/2014/main" id="{20D548A3-8BA2-354B-2FAF-04BF7694DAB9}"/>
              </a:ext>
            </a:extLst>
          </p:cNvPr>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428779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2"/>
          <p:cNvSpPr txBox="1">
            <a:spLocks noGrp="1"/>
          </p:cNvSpPr>
          <p:nvPr>
            <p:ph type="body" idx="1"/>
          </p:nvPr>
        </p:nvSpPr>
        <p:spPr>
          <a:xfrm>
            <a:off x="282600" y="1913400"/>
            <a:ext cx="10851900" cy="478680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ct val="75000"/>
              <a:buNone/>
            </a:pPr>
            <a:r>
              <a:rPr lang="en-US" sz="2400" b="1" dirty="0">
                <a:solidFill>
                  <a:srgbClr val="2A5010"/>
                </a:solidFill>
              </a:rPr>
              <a:t>The Solid Waste Management Board is here to assist you!</a:t>
            </a:r>
            <a:endParaRPr sz="2400" b="1" dirty="0"/>
          </a:p>
          <a:p>
            <a:pPr marL="0" lvl="0" indent="0" algn="ctr" rtl="0">
              <a:lnSpc>
                <a:spcPct val="90000"/>
              </a:lnSpc>
              <a:spcBef>
                <a:spcPts val="0"/>
              </a:spcBef>
              <a:spcAft>
                <a:spcPts val="0"/>
              </a:spcAft>
              <a:buSzPct val="104347"/>
              <a:buNone/>
            </a:pPr>
            <a:endParaRPr sz="2300" dirty="0">
              <a:solidFill>
                <a:schemeClr val="dk1"/>
              </a:solidFill>
            </a:endParaRPr>
          </a:p>
          <a:p>
            <a:pPr marL="0" lvl="0" indent="0" algn="ctr" rtl="0">
              <a:lnSpc>
                <a:spcPct val="90000"/>
              </a:lnSpc>
              <a:spcBef>
                <a:spcPts val="200"/>
              </a:spcBef>
              <a:spcAft>
                <a:spcPts val="0"/>
              </a:spcAft>
              <a:buSzPct val="104347"/>
              <a:buNone/>
            </a:pPr>
            <a:r>
              <a:rPr lang="en-US" sz="2300" dirty="0">
                <a:solidFill>
                  <a:srgbClr val="2A5010"/>
                </a:solidFill>
              </a:rPr>
              <a:t>If you have </a:t>
            </a:r>
            <a:r>
              <a:rPr lang="en-US" sz="2300" b="1" dirty="0">
                <a:solidFill>
                  <a:srgbClr val="2A5010"/>
                </a:solidFill>
              </a:rPr>
              <a:t>ANY</a:t>
            </a:r>
            <a:r>
              <a:rPr lang="en-US" sz="2300" dirty="0">
                <a:solidFill>
                  <a:srgbClr val="2A5010"/>
                </a:solidFill>
              </a:rPr>
              <a:t> questions regarding your grant, </a:t>
            </a:r>
            <a:endParaRPr sz="2300" dirty="0">
              <a:solidFill>
                <a:srgbClr val="2A5010"/>
              </a:solidFill>
            </a:endParaRPr>
          </a:p>
          <a:p>
            <a:pPr marL="0" lvl="0" indent="0" algn="ctr" rtl="0">
              <a:lnSpc>
                <a:spcPct val="90000"/>
              </a:lnSpc>
              <a:spcBef>
                <a:spcPts val="200"/>
              </a:spcBef>
              <a:spcAft>
                <a:spcPts val="0"/>
              </a:spcAft>
              <a:buSzPct val="104347"/>
              <a:buNone/>
            </a:pPr>
            <a:r>
              <a:rPr lang="en-US" sz="2300" dirty="0">
                <a:solidFill>
                  <a:srgbClr val="2A5010"/>
                </a:solidFill>
              </a:rPr>
              <a:t>please call us at </a:t>
            </a:r>
            <a:r>
              <a:rPr lang="en-US" sz="2300" b="1" dirty="0">
                <a:solidFill>
                  <a:srgbClr val="2A5010"/>
                </a:solidFill>
              </a:rPr>
              <a:t>304-926-0448</a:t>
            </a:r>
            <a:endParaRPr sz="2300" b="1" dirty="0">
              <a:solidFill>
                <a:srgbClr val="2A5010"/>
              </a:solidFill>
            </a:endParaRPr>
          </a:p>
          <a:p>
            <a:pPr marL="0" lvl="0" indent="0" algn="ctr" rtl="0">
              <a:lnSpc>
                <a:spcPct val="90000"/>
              </a:lnSpc>
              <a:spcBef>
                <a:spcPts val="200"/>
              </a:spcBef>
              <a:spcAft>
                <a:spcPts val="0"/>
              </a:spcAft>
              <a:buSzPct val="104347"/>
              <a:buNone/>
            </a:pPr>
            <a:r>
              <a:rPr lang="en-US" sz="2300" dirty="0">
                <a:solidFill>
                  <a:srgbClr val="2A5010"/>
                </a:solidFill>
              </a:rPr>
              <a:t>or toll free at </a:t>
            </a:r>
            <a:r>
              <a:rPr lang="en-US" sz="2300" b="1" dirty="0">
                <a:solidFill>
                  <a:srgbClr val="2A5010"/>
                </a:solidFill>
              </a:rPr>
              <a:t>866-568-6649</a:t>
            </a:r>
            <a:r>
              <a:rPr lang="en-US" sz="2300" dirty="0">
                <a:solidFill>
                  <a:srgbClr val="2A5010"/>
                </a:solidFill>
              </a:rPr>
              <a:t>.</a:t>
            </a:r>
            <a:endParaRPr dirty="0">
              <a:solidFill>
                <a:srgbClr val="2A5010"/>
              </a:solidFill>
            </a:endParaRPr>
          </a:p>
          <a:p>
            <a:pPr marL="0" lvl="0" indent="0" algn="ctr" rtl="0">
              <a:lnSpc>
                <a:spcPct val="90000"/>
              </a:lnSpc>
              <a:spcBef>
                <a:spcPts val="200"/>
              </a:spcBef>
              <a:spcAft>
                <a:spcPts val="0"/>
              </a:spcAft>
              <a:buSzPct val="104347"/>
              <a:buNone/>
            </a:pPr>
            <a:endParaRPr sz="2300" dirty="0">
              <a:solidFill>
                <a:srgbClr val="2A5010"/>
              </a:solidFill>
            </a:endParaRPr>
          </a:p>
          <a:p>
            <a:pPr marL="0" lvl="0" indent="0" algn="ctr" rtl="0">
              <a:lnSpc>
                <a:spcPct val="90000"/>
              </a:lnSpc>
              <a:spcBef>
                <a:spcPts val="200"/>
              </a:spcBef>
              <a:spcAft>
                <a:spcPts val="0"/>
              </a:spcAft>
              <a:buSzPct val="104347"/>
              <a:buNone/>
            </a:pPr>
            <a:r>
              <a:rPr lang="en-US" sz="2300" dirty="0">
                <a:solidFill>
                  <a:srgbClr val="2A5010"/>
                </a:solidFill>
              </a:rPr>
              <a:t>Or email the SWMB Grant staff:</a:t>
            </a:r>
            <a:endParaRPr dirty="0">
              <a:solidFill>
                <a:srgbClr val="2A5010"/>
              </a:solidFill>
            </a:endParaRPr>
          </a:p>
          <a:p>
            <a:pPr marL="0" lvl="0" indent="0" algn="ctr" rtl="0">
              <a:lnSpc>
                <a:spcPct val="90000"/>
              </a:lnSpc>
              <a:spcBef>
                <a:spcPts val="200"/>
              </a:spcBef>
              <a:spcAft>
                <a:spcPts val="0"/>
              </a:spcAft>
              <a:buSzPct val="104347"/>
              <a:buNone/>
            </a:pPr>
            <a:endParaRPr sz="2300" dirty="0">
              <a:solidFill>
                <a:schemeClr val="dk1"/>
              </a:solidFill>
            </a:endParaRPr>
          </a:p>
          <a:p>
            <a:pPr marL="0" lvl="0" indent="0" algn="ctr" rtl="0">
              <a:lnSpc>
                <a:spcPct val="90000"/>
              </a:lnSpc>
              <a:spcBef>
                <a:spcPts val="200"/>
              </a:spcBef>
              <a:spcAft>
                <a:spcPts val="0"/>
              </a:spcAft>
              <a:buSzPct val="104347"/>
              <a:buNone/>
            </a:pPr>
            <a:r>
              <a:rPr lang="en-US" sz="4000" b="1" dirty="0">
                <a:solidFill>
                  <a:schemeClr val="hlink"/>
                </a:solidFill>
                <a:latin typeface="Times New Roman" panose="02020603050405020304" pitchFamily="18" charset="0"/>
                <a:cs typeface="Times New Roman" panose="02020603050405020304" pitchFamily="18" charset="0"/>
              </a:rPr>
              <a:t>SWMBgrants@wv.gov</a:t>
            </a:r>
            <a:endParaRPr sz="4000" dirty="0">
              <a:solidFill>
                <a:schemeClr val="dk1"/>
              </a:solidFill>
              <a:latin typeface="Times New Roman" panose="02020603050405020304" pitchFamily="18" charset="0"/>
              <a:cs typeface="Times New Roman" panose="02020603050405020304" pitchFamily="18" charset="0"/>
            </a:endParaRPr>
          </a:p>
          <a:p>
            <a:pPr marL="0" lvl="0" indent="0" algn="ctr" rtl="0">
              <a:lnSpc>
                <a:spcPct val="90000"/>
              </a:lnSpc>
              <a:spcBef>
                <a:spcPts val="200"/>
              </a:spcBef>
              <a:spcAft>
                <a:spcPts val="0"/>
              </a:spcAft>
              <a:buSzPct val="104347"/>
              <a:buNone/>
            </a:pPr>
            <a:endParaRPr sz="2300" dirty="0">
              <a:solidFill>
                <a:schemeClr val="dk1"/>
              </a:solidFill>
            </a:endParaRPr>
          </a:p>
          <a:p>
            <a:pPr marL="0" lvl="0" indent="0" algn="ctr" rtl="0">
              <a:lnSpc>
                <a:spcPct val="90000"/>
              </a:lnSpc>
              <a:spcBef>
                <a:spcPts val="200"/>
              </a:spcBef>
              <a:spcAft>
                <a:spcPts val="0"/>
              </a:spcAft>
              <a:buSzPct val="104347"/>
              <a:buNone/>
            </a:pPr>
            <a:endParaRPr sz="2300" b="1" dirty="0">
              <a:solidFill>
                <a:schemeClr val="dk1"/>
              </a:solidFill>
            </a:endParaRPr>
          </a:p>
          <a:p>
            <a:pPr marL="0" lvl="0" indent="0" algn="ctr" rtl="0">
              <a:lnSpc>
                <a:spcPct val="90000"/>
              </a:lnSpc>
              <a:spcBef>
                <a:spcPts val="200"/>
              </a:spcBef>
              <a:spcAft>
                <a:spcPts val="0"/>
              </a:spcAft>
              <a:buSzPct val="104347"/>
              <a:buNone/>
            </a:pPr>
            <a:r>
              <a:rPr lang="en-US" sz="2300" dirty="0">
                <a:solidFill>
                  <a:schemeClr val="tx1"/>
                </a:solidFill>
                <a:hlinkClick r:id="rId3">
                  <a:extLst>
                    <a:ext uri="{A12FA001-AC4F-418D-AE19-62706E023703}">
                      <ahyp:hlinkClr xmlns:ahyp="http://schemas.microsoft.com/office/drawing/2018/hyperlinkcolor" val="tx"/>
                    </a:ext>
                  </a:extLst>
                </a:hlinkClick>
              </a:rPr>
              <a:t>Isaiah.S.McCoy@wv.gov</a:t>
            </a:r>
            <a:r>
              <a:rPr lang="en-US" sz="2300" dirty="0">
                <a:solidFill>
                  <a:schemeClr val="tx1"/>
                </a:solidFill>
              </a:rPr>
              <a:t>  – 304-414-1121</a:t>
            </a:r>
          </a:p>
          <a:p>
            <a:pPr marL="0" lvl="0" indent="0" algn="ctr" rtl="0">
              <a:lnSpc>
                <a:spcPct val="90000"/>
              </a:lnSpc>
              <a:spcBef>
                <a:spcPts val="200"/>
              </a:spcBef>
              <a:spcAft>
                <a:spcPts val="0"/>
              </a:spcAft>
              <a:buSzPct val="104347"/>
              <a:buNone/>
            </a:pPr>
            <a:r>
              <a:rPr lang="en-US" sz="2300" dirty="0">
                <a:solidFill>
                  <a:schemeClr val="tx1"/>
                </a:solidFill>
                <a:hlinkClick r:id="rId4">
                  <a:extLst>
                    <a:ext uri="{A12FA001-AC4F-418D-AE19-62706E023703}">
                      <ahyp:hlinkClr xmlns:ahyp="http://schemas.microsoft.com/office/drawing/2018/hyperlinkcolor" val="tx"/>
                    </a:ext>
                  </a:extLst>
                </a:hlinkClick>
              </a:rPr>
              <a:t>Niki.N.Davis@wv.gov</a:t>
            </a:r>
            <a:r>
              <a:rPr lang="en-US" sz="2300" dirty="0">
                <a:solidFill>
                  <a:schemeClr val="tx1"/>
                </a:solidFill>
              </a:rPr>
              <a:t>  – 304-414-1124</a:t>
            </a:r>
          </a:p>
          <a:p>
            <a:pPr marL="0" lvl="0" indent="0" algn="ctr" rtl="0">
              <a:lnSpc>
                <a:spcPct val="90000"/>
              </a:lnSpc>
              <a:spcBef>
                <a:spcPts val="200"/>
              </a:spcBef>
              <a:spcAft>
                <a:spcPts val="0"/>
              </a:spcAft>
              <a:buSzPct val="104347"/>
              <a:buNone/>
            </a:pPr>
            <a:endParaRPr sz="2300" dirty="0">
              <a:solidFill>
                <a:schemeClr val="dk1"/>
              </a:solidFill>
            </a:endParaRPr>
          </a:p>
          <a:p>
            <a:pPr marL="0" lvl="0" indent="0" algn="ctr" rtl="0">
              <a:lnSpc>
                <a:spcPct val="90000"/>
              </a:lnSpc>
              <a:spcBef>
                <a:spcPts val="1400"/>
              </a:spcBef>
              <a:spcAft>
                <a:spcPts val="0"/>
              </a:spcAft>
              <a:buSzPct val="111111"/>
              <a:buNone/>
            </a:pPr>
            <a:endParaRPr dirty="0"/>
          </a:p>
        </p:txBody>
      </p:sp>
      <p:sp>
        <p:nvSpPr>
          <p:cNvPr id="406" name="Google Shape;406;p32"/>
          <p:cNvSpPr txBox="1"/>
          <p:nvPr/>
        </p:nvSpPr>
        <p:spPr>
          <a:xfrm>
            <a:off x="459950" y="406500"/>
            <a:ext cx="107298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SWMB Contact Information</a:t>
            </a:r>
            <a:endParaRPr sz="1400" b="0" i="0" u="none" strike="noStrike" cap="none">
              <a:solidFill>
                <a:srgbClr val="2A5010"/>
              </a:solidFill>
              <a:latin typeface="Trebuchet MS"/>
              <a:ea typeface="Trebuchet MS"/>
              <a:cs typeface="Trebuchet MS"/>
              <a:sym typeface="Trebuchet MS"/>
            </a:endParaRPr>
          </a:p>
        </p:txBody>
      </p:sp>
      <p:cxnSp>
        <p:nvCxnSpPr>
          <p:cNvPr id="407" name="Google Shape;407;p32"/>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51EAA2BC-9187-E2A5-A0C3-61750B4037A2}"/>
            </a:ext>
          </a:extLst>
        </p:cNvPr>
        <p:cNvGrpSpPr/>
        <p:nvPr/>
      </p:nvGrpSpPr>
      <p:grpSpPr>
        <a:xfrm>
          <a:off x="0" y="0"/>
          <a:ext cx="0" cy="0"/>
          <a:chOff x="0" y="0"/>
          <a:chExt cx="0" cy="0"/>
        </a:xfrm>
      </p:grpSpPr>
      <p:sp>
        <p:nvSpPr>
          <p:cNvPr id="168" name="Google Shape;168;p2">
            <a:extLst>
              <a:ext uri="{FF2B5EF4-FFF2-40B4-BE49-F238E27FC236}">
                <a16:creationId xmlns:a16="http://schemas.microsoft.com/office/drawing/2014/main" id="{314EF201-DA13-A5E1-432B-38B72766D2CB}"/>
              </a:ext>
            </a:extLst>
          </p:cNvPr>
          <p:cNvSpPr txBox="1"/>
          <p:nvPr/>
        </p:nvSpPr>
        <p:spPr>
          <a:xfrm>
            <a:off x="457261" y="133368"/>
            <a:ext cx="1127747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i="0" u="none" strike="noStrike" cap="none" dirty="0">
                <a:solidFill>
                  <a:srgbClr val="2A5010"/>
                </a:solidFill>
                <a:latin typeface="Trebuchet MS"/>
                <a:ea typeface="Trebuchet MS"/>
                <a:cs typeface="Trebuchet MS"/>
                <a:sym typeface="Trebuchet MS"/>
              </a:rPr>
              <a:t>SWMB Grant Proposals</a:t>
            </a:r>
            <a:endParaRPr sz="4800" b="0" i="0" u="none" strike="noStrike" cap="none" dirty="0">
              <a:solidFill>
                <a:srgbClr val="2A5010"/>
              </a:solidFill>
              <a:latin typeface="Trebuchet MS"/>
              <a:ea typeface="Trebuchet MS"/>
              <a:cs typeface="Trebuchet MS"/>
              <a:sym typeface="Trebuchet MS"/>
            </a:endParaRPr>
          </a:p>
        </p:txBody>
      </p:sp>
      <p:sp>
        <p:nvSpPr>
          <p:cNvPr id="169" name="Google Shape;169;p2">
            <a:extLst>
              <a:ext uri="{FF2B5EF4-FFF2-40B4-BE49-F238E27FC236}">
                <a16:creationId xmlns:a16="http://schemas.microsoft.com/office/drawing/2014/main" id="{97EBE188-882E-5440-14EE-E4F98786D37D}"/>
              </a:ext>
            </a:extLst>
          </p:cNvPr>
          <p:cNvSpPr txBox="1">
            <a:spLocks noGrp="1"/>
          </p:cNvSpPr>
          <p:nvPr>
            <p:ph type="body" idx="1"/>
          </p:nvPr>
        </p:nvSpPr>
        <p:spPr>
          <a:xfrm>
            <a:off x="410750" y="964324"/>
            <a:ext cx="6738195" cy="5893676"/>
          </a:xfrm>
          <a:prstGeom prst="rect">
            <a:avLst/>
          </a:prstGeom>
          <a:noFill/>
          <a:ln>
            <a:noFill/>
          </a:ln>
        </p:spPr>
        <p:txBody>
          <a:bodyPr spcFirstLastPara="1" wrap="square" lIns="0" tIns="45700" rIns="0" bIns="45700" anchor="t" anchorCtr="0">
            <a:normAutofit lnSpcReduction="10000"/>
          </a:bodyPr>
          <a:lstStyle/>
          <a:p>
            <a:pPr indent="-457200">
              <a:lnSpc>
                <a:spcPct val="120000"/>
              </a:lnSpc>
              <a:buClr>
                <a:srgbClr val="92D050"/>
              </a:buClr>
              <a:buSzPct val="92664"/>
            </a:pPr>
            <a:r>
              <a:rPr lang="en-US" sz="2800" dirty="0">
                <a:solidFill>
                  <a:srgbClr val="2A5010"/>
                </a:solidFill>
              </a:rPr>
              <a:t>The Board will give preference to grant projects for:</a:t>
            </a:r>
          </a:p>
          <a:p>
            <a:pPr marL="742950" lvl="1" indent="-285750">
              <a:lnSpc>
                <a:spcPct val="120000"/>
              </a:lnSpc>
              <a:buClr>
                <a:srgbClr val="92D050"/>
              </a:buClr>
              <a:buSzPct val="92664"/>
              <a:buFont typeface="Arial"/>
              <a:buChar char="•"/>
            </a:pPr>
            <a:r>
              <a:rPr lang="en-US" sz="2400" dirty="0">
                <a:solidFill>
                  <a:srgbClr val="2A5010"/>
                </a:solidFill>
              </a:rPr>
              <a:t>Source Reduction</a:t>
            </a:r>
          </a:p>
          <a:p>
            <a:pPr marL="742950" lvl="1" indent="-285750">
              <a:lnSpc>
                <a:spcPct val="120000"/>
              </a:lnSpc>
              <a:buClr>
                <a:srgbClr val="92D050"/>
              </a:buClr>
              <a:buSzPct val="92664"/>
              <a:buFont typeface="Arial"/>
              <a:buChar char="•"/>
            </a:pPr>
            <a:r>
              <a:rPr lang="en-US" sz="2400" dirty="0">
                <a:solidFill>
                  <a:srgbClr val="2A5010"/>
                </a:solidFill>
              </a:rPr>
              <a:t>Reuse of materials</a:t>
            </a:r>
          </a:p>
          <a:p>
            <a:pPr marL="742950" lvl="1" indent="-285750">
              <a:lnSpc>
                <a:spcPct val="120000"/>
              </a:lnSpc>
              <a:buClr>
                <a:srgbClr val="92D050"/>
              </a:buClr>
              <a:buSzPct val="92664"/>
              <a:buFont typeface="Arial"/>
              <a:buChar char="•"/>
            </a:pPr>
            <a:r>
              <a:rPr lang="en-US" sz="2400" dirty="0">
                <a:solidFill>
                  <a:srgbClr val="2A5010"/>
                </a:solidFill>
              </a:rPr>
              <a:t>Recycling, composting, processing, marketing of recovered materials</a:t>
            </a:r>
          </a:p>
          <a:p>
            <a:pPr marL="742950" lvl="1" indent="-285750">
              <a:lnSpc>
                <a:spcPct val="120000"/>
              </a:lnSpc>
              <a:buClr>
                <a:srgbClr val="92D050"/>
              </a:buClr>
              <a:buSzPct val="92664"/>
              <a:buFont typeface="Arial"/>
              <a:buChar char="•"/>
            </a:pPr>
            <a:r>
              <a:rPr lang="en-US" sz="2400" dirty="0">
                <a:solidFill>
                  <a:srgbClr val="2A5010"/>
                </a:solidFill>
              </a:rPr>
              <a:t>Mandatory disposal, open dump cleanup and litter control</a:t>
            </a:r>
          </a:p>
          <a:p>
            <a:pPr marL="742950" lvl="1" indent="-285750">
              <a:lnSpc>
                <a:spcPct val="120000"/>
              </a:lnSpc>
              <a:buClr>
                <a:srgbClr val="92D050"/>
              </a:buClr>
              <a:buSzPct val="92664"/>
              <a:buFont typeface="Arial"/>
              <a:buChar char="•"/>
            </a:pPr>
            <a:r>
              <a:rPr lang="en-US" sz="2400" dirty="0">
                <a:solidFill>
                  <a:srgbClr val="2A5010"/>
                </a:solidFill>
              </a:rPr>
              <a:t>Transfer stations</a:t>
            </a:r>
          </a:p>
          <a:p>
            <a:pPr marL="742950" lvl="1" indent="-285750">
              <a:lnSpc>
                <a:spcPct val="120000"/>
              </a:lnSpc>
              <a:buClr>
                <a:srgbClr val="92D050"/>
              </a:buClr>
              <a:buSzPct val="92664"/>
              <a:buFont typeface="Arial"/>
              <a:buChar char="•"/>
            </a:pPr>
            <a:r>
              <a:rPr lang="en-US" sz="2400" dirty="0">
                <a:solidFill>
                  <a:srgbClr val="2A5010"/>
                </a:solidFill>
              </a:rPr>
              <a:t>Landfills/Solid Waste Facilities</a:t>
            </a:r>
          </a:p>
          <a:p>
            <a:pPr marL="742950" lvl="1" indent="-285750">
              <a:lnSpc>
                <a:spcPct val="120000"/>
              </a:lnSpc>
              <a:buClr>
                <a:srgbClr val="92D050"/>
              </a:buClr>
              <a:buSzPct val="92664"/>
              <a:buFont typeface="Arial"/>
              <a:buChar char="•"/>
            </a:pPr>
            <a:r>
              <a:rPr lang="en-US" sz="2400" dirty="0">
                <a:solidFill>
                  <a:srgbClr val="2A5010"/>
                </a:solidFill>
              </a:rPr>
              <a:t>Administration Costs for any of the above</a:t>
            </a:r>
          </a:p>
          <a:p>
            <a:pPr marL="742950" lvl="1" indent="-285750">
              <a:lnSpc>
                <a:spcPct val="120000"/>
              </a:lnSpc>
              <a:buClr>
                <a:srgbClr val="92D050"/>
              </a:buClr>
              <a:buSzPct val="92664"/>
              <a:buFont typeface="Arial"/>
              <a:buChar char="•"/>
            </a:pPr>
            <a:r>
              <a:rPr lang="en-US" sz="2400" dirty="0">
                <a:solidFill>
                  <a:srgbClr val="2A5010"/>
                </a:solidFill>
              </a:rPr>
              <a:t>Projects for development, purchase, or delivery of educational materials, programs, seminars.</a:t>
            </a:r>
          </a:p>
          <a:p>
            <a:pPr marL="457200" lvl="1" indent="0">
              <a:lnSpc>
                <a:spcPct val="120000"/>
              </a:lnSpc>
              <a:buClr>
                <a:srgbClr val="92D050"/>
              </a:buClr>
              <a:buSzPct val="92664"/>
              <a:buNone/>
            </a:pPr>
            <a:endParaRPr lang="en-US" sz="1900" dirty="0">
              <a:solidFill>
                <a:srgbClr val="2A5010"/>
              </a:solidFill>
            </a:endParaRPr>
          </a:p>
          <a:p>
            <a:pPr marL="0" lvl="0" indent="0" algn="l" rtl="0">
              <a:lnSpc>
                <a:spcPct val="90000"/>
              </a:lnSpc>
              <a:spcBef>
                <a:spcPts val="3600"/>
              </a:spcBef>
              <a:spcAft>
                <a:spcPts val="0"/>
              </a:spcAft>
              <a:buClr>
                <a:srgbClr val="92D050"/>
              </a:buClr>
              <a:buSzPct val="92664"/>
              <a:buNone/>
            </a:pPr>
            <a:endParaRPr lang="en-US" sz="2800" dirty="0">
              <a:solidFill>
                <a:schemeClr val="dk1"/>
              </a:solidFill>
            </a:endParaRPr>
          </a:p>
        </p:txBody>
      </p:sp>
      <p:cxnSp>
        <p:nvCxnSpPr>
          <p:cNvPr id="170" name="Google Shape;170;p2">
            <a:extLst>
              <a:ext uri="{FF2B5EF4-FFF2-40B4-BE49-F238E27FC236}">
                <a16:creationId xmlns:a16="http://schemas.microsoft.com/office/drawing/2014/main" id="{E359969D-2EA6-A8EC-B955-A0E252137051}"/>
              </a:ext>
            </a:extLst>
          </p:cNvPr>
          <p:cNvCxnSpPr/>
          <p:nvPr/>
        </p:nvCxnSpPr>
        <p:spPr>
          <a:xfrm rot="10800000" flipH="1">
            <a:off x="607649" y="945762"/>
            <a:ext cx="10976700" cy="7500"/>
          </a:xfrm>
          <a:prstGeom prst="straightConnector1">
            <a:avLst/>
          </a:prstGeom>
          <a:noFill/>
          <a:ln w="19050" cap="flat" cmpd="sng">
            <a:solidFill>
              <a:srgbClr val="92D050"/>
            </a:solidFill>
            <a:prstDash val="solid"/>
            <a:round/>
            <a:headEnd type="none" w="sm" len="sm"/>
            <a:tailEnd type="none" w="sm" len="sm"/>
          </a:ln>
        </p:spPr>
      </p:cxnSp>
      <p:pic>
        <p:nvPicPr>
          <p:cNvPr id="2" name="Picture 1">
            <a:extLst>
              <a:ext uri="{FF2B5EF4-FFF2-40B4-BE49-F238E27FC236}">
                <a16:creationId xmlns:a16="http://schemas.microsoft.com/office/drawing/2014/main" id="{E3C8EB08-DF23-D24C-1911-B81F6B0183FE}"/>
              </a:ext>
            </a:extLst>
          </p:cNvPr>
          <p:cNvPicPr>
            <a:picLocks noChangeAspect="1"/>
          </p:cNvPicPr>
          <p:nvPr/>
        </p:nvPicPr>
        <p:blipFill>
          <a:blip r:embed="rId3"/>
          <a:stretch>
            <a:fillRect/>
          </a:stretch>
        </p:blipFill>
        <p:spPr>
          <a:xfrm>
            <a:off x="7908697" y="3645522"/>
            <a:ext cx="4283303" cy="3212478"/>
          </a:xfrm>
          <a:prstGeom prst="rect">
            <a:avLst/>
          </a:prstGeom>
        </p:spPr>
      </p:pic>
      <p:pic>
        <p:nvPicPr>
          <p:cNvPr id="4" name="Picture 3">
            <a:extLst>
              <a:ext uri="{FF2B5EF4-FFF2-40B4-BE49-F238E27FC236}">
                <a16:creationId xmlns:a16="http://schemas.microsoft.com/office/drawing/2014/main" id="{52E87F0D-03CC-FF93-6EF3-30C896DBE08A}"/>
              </a:ext>
            </a:extLst>
          </p:cNvPr>
          <p:cNvPicPr>
            <a:picLocks noChangeAspect="1"/>
          </p:cNvPicPr>
          <p:nvPr/>
        </p:nvPicPr>
        <p:blipFill>
          <a:blip r:embed="rId4"/>
          <a:stretch>
            <a:fillRect/>
          </a:stretch>
        </p:blipFill>
        <p:spPr>
          <a:xfrm>
            <a:off x="7490299" y="0"/>
            <a:ext cx="4701702" cy="3645522"/>
          </a:xfrm>
          <a:prstGeom prst="rect">
            <a:avLst/>
          </a:prstGeom>
        </p:spPr>
      </p:pic>
    </p:spTree>
    <p:extLst>
      <p:ext uri="{BB962C8B-B14F-4D97-AF65-F5344CB8AC3E}">
        <p14:creationId xmlns:p14="http://schemas.microsoft.com/office/powerpoint/2010/main" val="72886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657CC739-000A-DD83-DBB0-6167B1769E47}"/>
            </a:ext>
          </a:extLst>
        </p:cNvPr>
        <p:cNvGrpSpPr/>
        <p:nvPr/>
      </p:nvGrpSpPr>
      <p:grpSpPr>
        <a:xfrm>
          <a:off x="0" y="0"/>
          <a:ext cx="0" cy="0"/>
          <a:chOff x="0" y="0"/>
          <a:chExt cx="0" cy="0"/>
        </a:xfrm>
      </p:grpSpPr>
      <p:sp>
        <p:nvSpPr>
          <p:cNvPr id="168" name="Google Shape;168;p2">
            <a:extLst>
              <a:ext uri="{FF2B5EF4-FFF2-40B4-BE49-F238E27FC236}">
                <a16:creationId xmlns:a16="http://schemas.microsoft.com/office/drawing/2014/main" id="{5949F748-865A-2CF5-D570-A077E4DCC205}"/>
              </a:ext>
            </a:extLst>
          </p:cNvPr>
          <p:cNvSpPr txBox="1"/>
          <p:nvPr/>
        </p:nvSpPr>
        <p:spPr>
          <a:xfrm>
            <a:off x="457261" y="133368"/>
            <a:ext cx="1127747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i="0" u="none" strike="noStrike" cap="none" dirty="0">
                <a:solidFill>
                  <a:srgbClr val="2A5010"/>
                </a:solidFill>
                <a:latin typeface="Trebuchet MS"/>
                <a:ea typeface="Trebuchet MS"/>
                <a:cs typeface="Trebuchet MS"/>
                <a:sym typeface="Trebuchet MS"/>
              </a:rPr>
              <a:t>SWMB Grant</a:t>
            </a:r>
            <a:r>
              <a:rPr lang="en-US" sz="4800" b="1" dirty="0">
                <a:solidFill>
                  <a:srgbClr val="2A5010"/>
                </a:solidFill>
                <a:latin typeface="Trebuchet MS"/>
                <a:ea typeface="Trebuchet MS"/>
                <a:cs typeface="Trebuchet MS"/>
                <a:sym typeface="Trebuchet MS"/>
              </a:rPr>
              <a:t> Proposals</a:t>
            </a:r>
            <a:endParaRPr sz="4800" b="0" i="0" u="none" strike="noStrike" cap="none" dirty="0">
              <a:solidFill>
                <a:srgbClr val="2A5010"/>
              </a:solidFill>
              <a:latin typeface="Trebuchet MS"/>
              <a:ea typeface="Trebuchet MS"/>
              <a:cs typeface="Trebuchet MS"/>
              <a:sym typeface="Trebuchet MS"/>
            </a:endParaRPr>
          </a:p>
        </p:txBody>
      </p:sp>
      <p:sp>
        <p:nvSpPr>
          <p:cNvPr id="169" name="Google Shape;169;p2">
            <a:extLst>
              <a:ext uri="{FF2B5EF4-FFF2-40B4-BE49-F238E27FC236}">
                <a16:creationId xmlns:a16="http://schemas.microsoft.com/office/drawing/2014/main" id="{871AA518-3DC3-9A52-CD22-A82C6640AF59}"/>
              </a:ext>
            </a:extLst>
          </p:cNvPr>
          <p:cNvSpPr txBox="1">
            <a:spLocks noGrp="1"/>
          </p:cNvSpPr>
          <p:nvPr>
            <p:ph type="body" idx="1"/>
          </p:nvPr>
        </p:nvSpPr>
        <p:spPr>
          <a:xfrm>
            <a:off x="340589" y="3871609"/>
            <a:ext cx="7256713" cy="2676195"/>
          </a:xfrm>
          <a:prstGeom prst="rect">
            <a:avLst/>
          </a:prstGeom>
          <a:noFill/>
          <a:ln>
            <a:noFill/>
          </a:ln>
        </p:spPr>
        <p:txBody>
          <a:bodyPr spcFirstLastPara="1" wrap="square" lIns="0" tIns="45700" rIns="0" bIns="45700" anchor="t" anchorCtr="0">
            <a:normAutofit lnSpcReduction="10000"/>
          </a:bodyPr>
          <a:lstStyle/>
          <a:p>
            <a:pPr marL="342900" lvl="0" indent="-342900" algn="l" rtl="0">
              <a:lnSpc>
                <a:spcPct val="120000"/>
              </a:lnSpc>
              <a:spcAft>
                <a:spcPts val="0"/>
              </a:spcAft>
              <a:buClr>
                <a:srgbClr val="92D050"/>
              </a:buClr>
              <a:buSzPct val="92664"/>
              <a:buFont typeface="Arial"/>
              <a:buChar char="•"/>
            </a:pPr>
            <a:r>
              <a:rPr lang="en-US" sz="2400" dirty="0">
                <a:solidFill>
                  <a:schemeClr val="tx1"/>
                </a:solidFill>
              </a:rPr>
              <a:t>The grant may not be used to replace existing personnel currently being provided by the local government. </a:t>
            </a:r>
          </a:p>
          <a:p>
            <a:pPr marL="342900" lvl="0" indent="-342900" algn="l" rtl="0">
              <a:lnSpc>
                <a:spcPct val="120000"/>
              </a:lnSpc>
              <a:spcAft>
                <a:spcPts val="0"/>
              </a:spcAft>
              <a:buClr>
                <a:srgbClr val="92D050"/>
              </a:buClr>
              <a:buSzPct val="92664"/>
              <a:buFont typeface="Arial"/>
              <a:buChar char="•"/>
            </a:pPr>
            <a:endParaRPr lang="en-US" sz="2400" dirty="0">
              <a:solidFill>
                <a:schemeClr val="tx1"/>
              </a:solidFill>
            </a:endParaRPr>
          </a:p>
          <a:p>
            <a:pPr marL="342900" lvl="0" indent="-342900" algn="l" rtl="0">
              <a:lnSpc>
                <a:spcPct val="120000"/>
              </a:lnSpc>
              <a:spcAft>
                <a:spcPts val="0"/>
              </a:spcAft>
              <a:buClr>
                <a:srgbClr val="92D050"/>
              </a:buClr>
              <a:buSzPct val="92664"/>
              <a:buFont typeface="Arial"/>
              <a:buChar char="•"/>
            </a:pPr>
            <a:r>
              <a:rPr lang="en-US" sz="2400" dirty="0">
                <a:solidFill>
                  <a:schemeClr val="tx1"/>
                </a:solidFill>
              </a:rPr>
              <a:t>Applicants with a current grant may not be eligible for the next cycle of grants.</a:t>
            </a:r>
          </a:p>
          <a:p>
            <a:pPr marL="0" lvl="0" indent="0" algn="l" rtl="0">
              <a:lnSpc>
                <a:spcPct val="90000"/>
              </a:lnSpc>
              <a:spcBef>
                <a:spcPts val="3600"/>
              </a:spcBef>
              <a:spcAft>
                <a:spcPts val="0"/>
              </a:spcAft>
              <a:buClr>
                <a:srgbClr val="92D050"/>
              </a:buClr>
              <a:buSzPct val="92664"/>
              <a:buNone/>
            </a:pPr>
            <a:endParaRPr lang="en-US" sz="2800" dirty="0">
              <a:solidFill>
                <a:schemeClr val="dk1"/>
              </a:solidFill>
            </a:endParaRPr>
          </a:p>
        </p:txBody>
      </p:sp>
      <p:cxnSp>
        <p:nvCxnSpPr>
          <p:cNvPr id="170" name="Google Shape;170;p2">
            <a:extLst>
              <a:ext uri="{FF2B5EF4-FFF2-40B4-BE49-F238E27FC236}">
                <a16:creationId xmlns:a16="http://schemas.microsoft.com/office/drawing/2014/main" id="{45DAA8D5-291F-2CF2-470D-B1DC25427285}"/>
              </a:ext>
            </a:extLst>
          </p:cNvPr>
          <p:cNvCxnSpPr/>
          <p:nvPr/>
        </p:nvCxnSpPr>
        <p:spPr>
          <a:xfrm rot="10800000" flipH="1">
            <a:off x="607649" y="945762"/>
            <a:ext cx="10976700" cy="7500"/>
          </a:xfrm>
          <a:prstGeom prst="straightConnector1">
            <a:avLst/>
          </a:prstGeom>
          <a:noFill/>
          <a:ln w="19050" cap="flat" cmpd="sng">
            <a:solidFill>
              <a:srgbClr val="92D050"/>
            </a:solidFill>
            <a:prstDash val="solid"/>
            <a:round/>
            <a:headEnd type="none" w="sm" len="sm"/>
            <a:tailEnd type="none" w="sm" len="sm"/>
          </a:ln>
        </p:spPr>
      </p:cxnSp>
      <p:pic>
        <p:nvPicPr>
          <p:cNvPr id="2" name="Picture 1">
            <a:extLst>
              <a:ext uri="{FF2B5EF4-FFF2-40B4-BE49-F238E27FC236}">
                <a16:creationId xmlns:a16="http://schemas.microsoft.com/office/drawing/2014/main" id="{D5F8A9CC-F9D9-4A26-422B-F2AF1AABD30F}"/>
              </a:ext>
            </a:extLst>
          </p:cNvPr>
          <p:cNvPicPr>
            <a:picLocks noChangeAspect="1"/>
          </p:cNvPicPr>
          <p:nvPr/>
        </p:nvPicPr>
        <p:blipFill>
          <a:blip r:embed="rId3"/>
          <a:stretch>
            <a:fillRect/>
          </a:stretch>
        </p:blipFill>
        <p:spPr>
          <a:xfrm>
            <a:off x="607649" y="1087488"/>
            <a:ext cx="1503253" cy="2473925"/>
          </a:xfrm>
          <a:prstGeom prst="rect">
            <a:avLst/>
          </a:prstGeom>
        </p:spPr>
      </p:pic>
      <p:sp>
        <p:nvSpPr>
          <p:cNvPr id="5" name="TextBox 4">
            <a:extLst>
              <a:ext uri="{FF2B5EF4-FFF2-40B4-BE49-F238E27FC236}">
                <a16:creationId xmlns:a16="http://schemas.microsoft.com/office/drawing/2014/main" id="{C59A471F-E060-E4C5-AAC7-BDFCDF4C4490}"/>
              </a:ext>
            </a:extLst>
          </p:cNvPr>
          <p:cNvSpPr txBox="1"/>
          <p:nvPr/>
        </p:nvSpPr>
        <p:spPr>
          <a:xfrm>
            <a:off x="2217906" y="1432700"/>
            <a:ext cx="8307422" cy="1200329"/>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en-US" sz="2400" dirty="0"/>
              <a:t>Physical resources, such as equipment or facilities, may receive preference over funding of operations or salaries of employees.</a:t>
            </a:r>
          </a:p>
        </p:txBody>
      </p:sp>
      <p:pic>
        <p:nvPicPr>
          <p:cNvPr id="6" name="Picture 5">
            <a:extLst>
              <a:ext uri="{FF2B5EF4-FFF2-40B4-BE49-F238E27FC236}">
                <a16:creationId xmlns:a16="http://schemas.microsoft.com/office/drawing/2014/main" id="{BF6A6BF0-4169-C0D8-F982-AD0FA7DC7F71}"/>
              </a:ext>
            </a:extLst>
          </p:cNvPr>
          <p:cNvPicPr>
            <a:picLocks noChangeAspect="1"/>
          </p:cNvPicPr>
          <p:nvPr/>
        </p:nvPicPr>
        <p:blipFill>
          <a:blip r:embed="rId4"/>
          <a:stretch>
            <a:fillRect/>
          </a:stretch>
        </p:blipFill>
        <p:spPr>
          <a:xfrm>
            <a:off x="7451513" y="2952953"/>
            <a:ext cx="4399898" cy="3298049"/>
          </a:xfrm>
          <a:prstGeom prst="rect">
            <a:avLst/>
          </a:prstGeom>
        </p:spPr>
      </p:pic>
    </p:spTree>
    <p:extLst>
      <p:ext uri="{BB962C8B-B14F-4D97-AF65-F5344CB8AC3E}">
        <p14:creationId xmlns:p14="http://schemas.microsoft.com/office/powerpoint/2010/main" val="45324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body" idx="1"/>
          </p:nvPr>
        </p:nvSpPr>
        <p:spPr>
          <a:xfrm>
            <a:off x="189644" y="1391232"/>
            <a:ext cx="11247000" cy="5621498"/>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Clr>
                <a:srgbClr val="92D050"/>
              </a:buClr>
              <a:buSzPts val="2400"/>
              <a:buNone/>
            </a:pPr>
            <a:endParaRPr sz="24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800" dirty="0">
                <a:solidFill>
                  <a:srgbClr val="2A5010"/>
                </a:solidFill>
              </a:rPr>
              <a:t>Approved Comprehensive Litter and Solid Waste Control Plan</a:t>
            </a:r>
            <a:r>
              <a:rPr lang="en-US" dirty="0">
                <a:solidFill>
                  <a:srgbClr val="2A5010"/>
                </a:solidFill>
              </a:rPr>
              <a:t> </a:t>
            </a:r>
            <a:r>
              <a:rPr lang="en-US" sz="2800" dirty="0">
                <a:solidFill>
                  <a:srgbClr val="2A5010"/>
                </a:solidFill>
              </a:rPr>
              <a:t>&amp;</a:t>
            </a:r>
            <a:r>
              <a:rPr lang="en-US" sz="2400" dirty="0">
                <a:solidFill>
                  <a:srgbClr val="2A5010"/>
                </a:solidFill>
              </a:rPr>
              <a:t> </a:t>
            </a:r>
            <a:r>
              <a:rPr lang="en-US" sz="2800" dirty="0">
                <a:solidFill>
                  <a:srgbClr val="2A5010"/>
                </a:solidFill>
              </a:rPr>
              <a:t>Commercial Solid Waste Facility Siting Plan  </a:t>
            </a:r>
            <a:endParaRPr dirty="0">
              <a:solidFill>
                <a:srgbClr val="2A5010"/>
              </a:solidFill>
            </a:endParaRPr>
          </a:p>
          <a:p>
            <a:pPr marL="1200150" lvl="2" indent="-285750" algn="l" rtl="0">
              <a:lnSpc>
                <a:spcPct val="100000"/>
              </a:lnSpc>
              <a:spcBef>
                <a:spcPts val="1200"/>
              </a:spcBef>
              <a:spcAft>
                <a:spcPts val="0"/>
              </a:spcAft>
              <a:buClr>
                <a:srgbClr val="92D050"/>
              </a:buClr>
              <a:buSzPts val="2400"/>
              <a:buFont typeface="Arial"/>
              <a:buChar char="•"/>
            </a:pPr>
            <a:r>
              <a:rPr lang="en-US" sz="2400" dirty="0">
                <a:solidFill>
                  <a:srgbClr val="2A5010"/>
                </a:solidFill>
              </a:rPr>
              <a:t>Updated every 5 years and approved by SWMB</a:t>
            </a:r>
            <a:endParaRPr sz="2400"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8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800" dirty="0">
                <a:solidFill>
                  <a:srgbClr val="2A5010"/>
                </a:solidFill>
              </a:rPr>
              <a:t>Audit, Review, or Small Government Monitoring report completed within the last three fiscal years</a:t>
            </a:r>
            <a:endParaRPr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8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800" dirty="0">
                <a:solidFill>
                  <a:srgbClr val="2A5010"/>
                </a:solidFill>
              </a:rPr>
              <a:t>Compliant with WV Code §12-4-14 </a:t>
            </a:r>
            <a:r>
              <a:rPr lang="en-US" sz="2800" i="0" u="none" strike="noStrike" cap="none" dirty="0">
                <a:solidFill>
                  <a:srgbClr val="2A5010"/>
                </a:solidFill>
                <a:latin typeface="Arial"/>
                <a:ea typeface="Arial"/>
                <a:cs typeface="Arial"/>
                <a:sym typeface="Arial"/>
              </a:rPr>
              <a:t>Grant Reporting Requirements</a:t>
            </a: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r>
              <a:rPr lang="en-US" sz="2800" i="0" u="none" strike="noStrike" cap="none" dirty="0">
                <a:solidFill>
                  <a:srgbClr val="2A5010"/>
                </a:solidFill>
                <a:latin typeface="Arial"/>
                <a:ea typeface="Arial"/>
                <a:cs typeface="Arial"/>
                <a:sym typeface="Arial"/>
              </a:rPr>
              <a:t>Solid Waste Facility laws &amp; rules</a:t>
            </a:r>
          </a:p>
          <a:p>
            <a:pPr marL="742950" lvl="1" indent="-285750" algn="l" rtl="0">
              <a:lnSpc>
                <a:spcPct val="100000"/>
              </a:lnSpc>
              <a:spcBef>
                <a:spcPts val="0"/>
              </a:spcBef>
              <a:spcAft>
                <a:spcPts val="0"/>
              </a:spcAft>
              <a:buClr>
                <a:srgbClr val="92D050"/>
              </a:buClr>
              <a:buSzPts val="2400"/>
              <a:buFont typeface="Arial"/>
              <a:buChar char="•"/>
            </a:pPr>
            <a:endParaRPr lang="en-US" sz="2800" i="0" u="none" strike="noStrike" cap="none"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r>
              <a:rPr lang="en-US" sz="2800" i="0" u="none" strike="noStrike" cap="none" dirty="0">
                <a:solidFill>
                  <a:srgbClr val="2A5010"/>
                </a:solidFill>
                <a:latin typeface="Arial"/>
                <a:ea typeface="Arial"/>
                <a:cs typeface="Arial"/>
                <a:sym typeface="Arial"/>
              </a:rPr>
              <a:t>Compliant with final reports from previous grants</a:t>
            </a: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r>
              <a:rPr lang="en-US" sz="2800" i="0" u="none" strike="noStrike" cap="none" dirty="0">
                <a:solidFill>
                  <a:srgbClr val="2A5010"/>
                </a:solidFill>
                <a:latin typeface="Arial"/>
                <a:ea typeface="Arial"/>
                <a:cs typeface="Arial"/>
                <a:sym typeface="Arial"/>
              </a:rPr>
              <a:t>Incom</a:t>
            </a:r>
            <a:r>
              <a:rPr lang="en-US" sz="2800" dirty="0">
                <a:solidFill>
                  <a:srgbClr val="2A5010"/>
                </a:solidFill>
                <a:latin typeface="Arial"/>
                <a:ea typeface="Arial"/>
                <a:cs typeface="Arial"/>
                <a:sym typeface="Arial"/>
              </a:rPr>
              <a:t>plete applications will not be considered</a:t>
            </a:r>
          </a:p>
          <a:p>
            <a:pPr marL="457200" lvl="1" indent="0" algn="l" rtl="0">
              <a:lnSpc>
                <a:spcPct val="100000"/>
              </a:lnSpc>
              <a:spcBef>
                <a:spcPts val="0"/>
              </a:spcBef>
              <a:spcAft>
                <a:spcPts val="0"/>
              </a:spcAft>
              <a:buClr>
                <a:srgbClr val="92D050"/>
              </a:buClr>
              <a:buSzPts val="2400"/>
              <a:buNone/>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r>
              <a:rPr lang="en-US" sz="2800" i="0" u="none" strike="noStrike" cap="none" dirty="0">
                <a:solidFill>
                  <a:srgbClr val="2A5010"/>
                </a:solidFill>
                <a:latin typeface="Arial"/>
                <a:ea typeface="Arial"/>
                <a:cs typeface="Arial"/>
                <a:sym typeface="Arial"/>
              </a:rPr>
              <a:t>Any other laws, rules, or regulations, including labor laws</a:t>
            </a: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457200" lvl="1" indent="0" algn="l" rtl="0">
              <a:lnSpc>
                <a:spcPct val="100000"/>
              </a:lnSpc>
              <a:spcBef>
                <a:spcPts val="0"/>
              </a:spcBef>
              <a:spcAft>
                <a:spcPts val="0"/>
              </a:spcAft>
              <a:buClr>
                <a:srgbClr val="990000"/>
              </a:buClr>
              <a:buSzPts val="2400"/>
              <a:buNone/>
            </a:pPr>
            <a:endParaRPr dirty="0">
              <a:solidFill>
                <a:srgbClr val="7F7F7F"/>
              </a:solidFill>
            </a:endParaRPr>
          </a:p>
          <a:p>
            <a:pPr marL="457200" lvl="0" indent="0" algn="l" rtl="0">
              <a:lnSpc>
                <a:spcPct val="90000"/>
              </a:lnSpc>
              <a:spcBef>
                <a:spcPts val="2400"/>
              </a:spcBef>
              <a:spcAft>
                <a:spcPts val="0"/>
              </a:spcAft>
              <a:buSzPts val="1800"/>
              <a:buNone/>
            </a:pPr>
            <a:endParaRPr dirty="0"/>
          </a:p>
        </p:txBody>
      </p:sp>
      <p:sp>
        <p:nvSpPr>
          <p:cNvPr id="176" name="Google Shape;176;p35"/>
          <p:cNvSpPr txBox="1"/>
          <p:nvPr/>
        </p:nvSpPr>
        <p:spPr>
          <a:xfrm>
            <a:off x="459944" y="375000"/>
            <a:ext cx="10789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2A5010"/>
                </a:solidFill>
                <a:latin typeface="Trebuchet MS"/>
                <a:ea typeface="Trebuchet MS"/>
                <a:cs typeface="Trebuchet MS"/>
                <a:sym typeface="Trebuchet MS"/>
              </a:rPr>
              <a:t>SWMB Grant Eligibility </a:t>
            </a:r>
            <a:endParaRPr sz="5400" b="0" i="0" u="none" strike="noStrike" cap="none">
              <a:solidFill>
                <a:srgbClr val="2A5010"/>
              </a:solidFill>
              <a:latin typeface="Trebuchet MS"/>
              <a:ea typeface="Trebuchet MS"/>
              <a:cs typeface="Trebuchet MS"/>
              <a:sym typeface="Trebuchet MS"/>
            </a:endParaRPr>
          </a:p>
        </p:txBody>
      </p:sp>
      <p:cxnSp>
        <p:nvCxnSpPr>
          <p:cNvPr id="177" name="Google Shape;177;p35"/>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E23EA8C4-7483-9B4A-B955-062D5318449E}"/>
            </a:ext>
          </a:extLst>
        </p:cNvPr>
        <p:cNvGrpSpPr/>
        <p:nvPr/>
      </p:nvGrpSpPr>
      <p:grpSpPr>
        <a:xfrm>
          <a:off x="0" y="0"/>
          <a:ext cx="0" cy="0"/>
          <a:chOff x="0" y="0"/>
          <a:chExt cx="0" cy="0"/>
        </a:xfrm>
      </p:grpSpPr>
      <p:sp>
        <p:nvSpPr>
          <p:cNvPr id="175" name="Google Shape;175;p35">
            <a:extLst>
              <a:ext uri="{FF2B5EF4-FFF2-40B4-BE49-F238E27FC236}">
                <a16:creationId xmlns:a16="http://schemas.microsoft.com/office/drawing/2014/main" id="{E68E9463-E1CA-51B6-B161-08BC35BC7700}"/>
              </a:ext>
            </a:extLst>
          </p:cNvPr>
          <p:cNvSpPr txBox="1">
            <a:spLocks noGrp="1"/>
          </p:cNvSpPr>
          <p:nvPr>
            <p:ph type="body" idx="1"/>
          </p:nvPr>
        </p:nvSpPr>
        <p:spPr>
          <a:xfrm>
            <a:off x="189644" y="1491677"/>
            <a:ext cx="10671838" cy="4991323"/>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rgbClr val="92D050"/>
              </a:buClr>
              <a:buSzPts val="2400"/>
              <a:buNone/>
            </a:pPr>
            <a:endParaRPr sz="24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800" dirty="0">
                <a:solidFill>
                  <a:srgbClr val="2A5010"/>
                </a:solidFill>
                <a:latin typeface="Arial"/>
                <a:ea typeface="Arial"/>
                <a:cs typeface="Arial"/>
                <a:sym typeface="Arial"/>
              </a:rPr>
              <a:t>The grant program is competitive. </a:t>
            </a: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r>
              <a:rPr lang="en-US" sz="2800" dirty="0">
                <a:solidFill>
                  <a:srgbClr val="2A5010"/>
                </a:solidFill>
                <a:latin typeface="Arial"/>
                <a:ea typeface="Arial"/>
                <a:cs typeface="Arial"/>
                <a:sym typeface="Arial"/>
              </a:rPr>
              <a:t>Historical performance of each applicant is considered.</a:t>
            </a: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1200150" lvl="2" indent="-285750">
              <a:spcBef>
                <a:spcPts val="0"/>
              </a:spcBef>
              <a:buClr>
                <a:srgbClr val="92D050"/>
              </a:buClr>
              <a:buSzPts val="2400"/>
              <a:buFont typeface="Arial"/>
              <a:buChar char="•"/>
            </a:pPr>
            <a:r>
              <a:rPr lang="en-US" sz="2600" dirty="0">
                <a:solidFill>
                  <a:srgbClr val="2A5010"/>
                </a:solidFill>
                <a:latin typeface="Arial"/>
                <a:ea typeface="Arial"/>
                <a:cs typeface="Arial"/>
                <a:sym typeface="Arial"/>
              </a:rPr>
              <a:t>Severe and repeat audit findings are considered for new grant recommendations.</a:t>
            </a:r>
          </a:p>
          <a:p>
            <a:pPr marL="1200150" lvl="2" indent="-285750">
              <a:spcBef>
                <a:spcPts val="0"/>
              </a:spcBef>
              <a:buClr>
                <a:srgbClr val="92D050"/>
              </a:buClr>
              <a:buSzPts val="2400"/>
              <a:buFont typeface="Arial"/>
              <a:buChar char="•"/>
            </a:pPr>
            <a:endParaRPr lang="en-US" sz="2600" dirty="0">
              <a:solidFill>
                <a:srgbClr val="2A5010"/>
              </a:solidFill>
              <a:latin typeface="Arial"/>
              <a:ea typeface="Arial"/>
              <a:cs typeface="Arial"/>
              <a:sym typeface="Arial"/>
            </a:endParaRPr>
          </a:p>
          <a:p>
            <a:pPr marL="1200150" lvl="2" indent="-285750">
              <a:spcBef>
                <a:spcPts val="0"/>
              </a:spcBef>
              <a:buClr>
                <a:srgbClr val="92D050"/>
              </a:buClr>
              <a:buSzPts val="2400"/>
              <a:buFont typeface="Arial"/>
              <a:buChar char="•"/>
            </a:pPr>
            <a:r>
              <a:rPr lang="en-US" sz="2600" dirty="0">
                <a:solidFill>
                  <a:srgbClr val="2A5010"/>
                </a:solidFill>
                <a:latin typeface="Arial"/>
                <a:ea typeface="Arial"/>
                <a:cs typeface="Arial"/>
                <a:sym typeface="Arial"/>
              </a:rPr>
              <a:t>We will be assessing efficient use of grant funds awarded.</a:t>
            </a:r>
          </a:p>
          <a:p>
            <a:pPr marL="914400" lvl="2" indent="0">
              <a:spcBef>
                <a:spcPts val="0"/>
              </a:spcBef>
              <a:buClr>
                <a:srgbClr val="92D050"/>
              </a:buClr>
              <a:buSzPts val="2400"/>
              <a:buNone/>
            </a:pPr>
            <a:r>
              <a:rPr lang="en-US" sz="2000" dirty="0">
                <a:solidFill>
                  <a:srgbClr val="2A5010"/>
                </a:solidFill>
                <a:latin typeface="Arial"/>
                <a:ea typeface="Arial"/>
                <a:cs typeface="Arial"/>
                <a:sym typeface="Arial"/>
              </a:rPr>
              <a:t>	Was a large amount of funds returned?  Why?</a:t>
            </a:r>
          </a:p>
          <a:p>
            <a:pPr marL="914400" lvl="2" indent="0">
              <a:spcBef>
                <a:spcPts val="0"/>
              </a:spcBef>
              <a:buClr>
                <a:srgbClr val="92D050"/>
              </a:buClr>
              <a:buSzPts val="2400"/>
              <a:buNone/>
            </a:pPr>
            <a:r>
              <a:rPr lang="en-US" sz="2000" dirty="0">
                <a:solidFill>
                  <a:srgbClr val="2A5010"/>
                </a:solidFill>
                <a:latin typeface="Arial"/>
                <a:ea typeface="Arial"/>
                <a:cs typeface="Arial"/>
                <a:sym typeface="Arial"/>
              </a:rPr>
              <a:t>	</a:t>
            </a:r>
            <a:r>
              <a:rPr lang="en-US" sz="2000" u="sng" dirty="0">
                <a:solidFill>
                  <a:srgbClr val="2A5010"/>
                </a:solidFill>
                <a:latin typeface="Arial"/>
                <a:ea typeface="Arial"/>
                <a:cs typeface="Arial"/>
                <a:sym typeface="Arial"/>
              </a:rPr>
              <a:t>Budget Revisions</a:t>
            </a:r>
            <a:r>
              <a:rPr lang="en-US" sz="2000" dirty="0">
                <a:solidFill>
                  <a:srgbClr val="2A5010"/>
                </a:solidFill>
                <a:latin typeface="Arial"/>
                <a:ea typeface="Arial"/>
                <a:cs typeface="Arial"/>
                <a:sym typeface="Arial"/>
              </a:rPr>
              <a:t> and </a:t>
            </a:r>
            <a:r>
              <a:rPr lang="en-US" sz="2000" u="sng" dirty="0">
                <a:solidFill>
                  <a:srgbClr val="2A5010"/>
                </a:solidFill>
                <a:latin typeface="Arial"/>
                <a:ea typeface="Arial"/>
                <a:cs typeface="Arial"/>
                <a:sym typeface="Arial"/>
              </a:rPr>
              <a:t>Grant Extensions</a:t>
            </a:r>
            <a:r>
              <a:rPr lang="en-US" sz="2000" dirty="0">
                <a:solidFill>
                  <a:srgbClr val="2A5010"/>
                </a:solidFill>
                <a:latin typeface="Arial"/>
                <a:ea typeface="Arial"/>
                <a:cs typeface="Arial"/>
                <a:sym typeface="Arial"/>
              </a:rPr>
              <a:t> are allowable.</a:t>
            </a:r>
          </a:p>
          <a:p>
            <a:pPr marL="457200" lvl="1" indent="0" algn="l" rtl="0">
              <a:lnSpc>
                <a:spcPct val="100000"/>
              </a:lnSpc>
              <a:spcBef>
                <a:spcPts val="0"/>
              </a:spcBef>
              <a:spcAft>
                <a:spcPts val="0"/>
              </a:spcAft>
              <a:buClr>
                <a:srgbClr val="92D050"/>
              </a:buClr>
              <a:buSzPts val="2400"/>
              <a:buNone/>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0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457200" lvl="1" indent="0" algn="l" rtl="0">
              <a:lnSpc>
                <a:spcPct val="100000"/>
              </a:lnSpc>
              <a:spcBef>
                <a:spcPts val="0"/>
              </a:spcBef>
              <a:spcAft>
                <a:spcPts val="0"/>
              </a:spcAft>
              <a:buClr>
                <a:srgbClr val="990000"/>
              </a:buClr>
              <a:buSzPts val="2400"/>
              <a:buNone/>
            </a:pPr>
            <a:endParaRPr dirty="0">
              <a:solidFill>
                <a:srgbClr val="7F7F7F"/>
              </a:solidFill>
            </a:endParaRPr>
          </a:p>
          <a:p>
            <a:pPr marL="457200" lvl="0" indent="0" algn="l" rtl="0">
              <a:lnSpc>
                <a:spcPct val="90000"/>
              </a:lnSpc>
              <a:spcBef>
                <a:spcPts val="2400"/>
              </a:spcBef>
              <a:spcAft>
                <a:spcPts val="0"/>
              </a:spcAft>
              <a:buSzPts val="1800"/>
              <a:buNone/>
            </a:pPr>
            <a:endParaRPr dirty="0"/>
          </a:p>
        </p:txBody>
      </p:sp>
      <p:sp>
        <p:nvSpPr>
          <p:cNvPr id="176" name="Google Shape;176;p35">
            <a:extLst>
              <a:ext uri="{FF2B5EF4-FFF2-40B4-BE49-F238E27FC236}">
                <a16:creationId xmlns:a16="http://schemas.microsoft.com/office/drawing/2014/main" id="{CE4308DD-E56E-C814-C0B2-3A43B856FE6E}"/>
              </a:ext>
            </a:extLst>
          </p:cNvPr>
          <p:cNvSpPr txBox="1"/>
          <p:nvPr/>
        </p:nvSpPr>
        <p:spPr>
          <a:xfrm>
            <a:off x="459944" y="375000"/>
            <a:ext cx="10789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dirty="0">
                <a:solidFill>
                  <a:srgbClr val="2A5010"/>
                </a:solidFill>
                <a:latin typeface="Trebuchet MS"/>
                <a:ea typeface="Trebuchet MS"/>
                <a:cs typeface="Trebuchet MS"/>
                <a:sym typeface="Trebuchet MS"/>
              </a:rPr>
              <a:t>SWMB Grant Considerations </a:t>
            </a:r>
            <a:endParaRPr sz="5400" b="0" i="0" u="none" strike="noStrike" cap="none" dirty="0">
              <a:solidFill>
                <a:srgbClr val="2A5010"/>
              </a:solidFill>
              <a:latin typeface="Trebuchet MS"/>
              <a:ea typeface="Trebuchet MS"/>
              <a:cs typeface="Trebuchet MS"/>
              <a:sym typeface="Trebuchet MS"/>
            </a:endParaRPr>
          </a:p>
        </p:txBody>
      </p:sp>
      <p:cxnSp>
        <p:nvCxnSpPr>
          <p:cNvPr id="177" name="Google Shape;177;p35">
            <a:extLst>
              <a:ext uri="{FF2B5EF4-FFF2-40B4-BE49-F238E27FC236}">
                <a16:creationId xmlns:a16="http://schemas.microsoft.com/office/drawing/2014/main" id="{5CBFEE8D-B717-9AEE-F6CE-53CCC63E56ED}"/>
              </a:ext>
            </a:extLst>
          </p:cNvPr>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152152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C93942C8-0DAE-336B-932E-CD75E7D09277}"/>
            </a:ext>
          </a:extLst>
        </p:cNvPr>
        <p:cNvGrpSpPr/>
        <p:nvPr/>
      </p:nvGrpSpPr>
      <p:grpSpPr>
        <a:xfrm>
          <a:off x="0" y="0"/>
          <a:ext cx="0" cy="0"/>
          <a:chOff x="0" y="0"/>
          <a:chExt cx="0" cy="0"/>
        </a:xfrm>
      </p:grpSpPr>
      <p:sp>
        <p:nvSpPr>
          <p:cNvPr id="175" name="Google Shape;175;p35">
            <a:extLst>
              <a:ext uri="{FF2B5EF4-FFF2-40B4-BE49-F238E27FC236}">
                <a16:creationId xmlns:a16="http://schemas.microsoft.com/office/drawing/2014/main" id="{B1237C37-899E-52DD-6E76-9B22E92DE25E}"/>
              </a:ext>
            </a:extLst>
          </p:cNvPr>
          <p:cNvSpPr txBox="1">
            <a:spLocks noGrp="1"/>
          </p:cNvSpPr>
          <p:nvPr>
            <p:ph type="body" idx="1"/>
          </p:nvPr>
        </p:nvSpPr>
        <p:spPr>
          <a:xfrm>
            <a:off x="189644" y="1107203"/>
            <a:ext cx="10671838" cy="5743294"/>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150000"/>
              </a:lnSpc>
              <a:spcBef>
                <a:spcPts val="0"/>
              </a:spcBef>
              <a:spcAft>
                <a:spcPts val="0"/>
              </a:spcAft>
              <a:buClr>
                <a:srgbClr val="92D050"/>
              </a:buClr>
              <a:buSzPts val="2400"/>
              <a:buNone/>
            </a:pPr>
            <a:endParaRPr sz="2400" dirty="0">
              <a:solidFill>
                <a:srgbClr val="2A5010"/>
              </a:solidFill>
            </a:endParaRP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Before March 1</a:t>
            </a:r>
            <a:r>
              <a:rPr lang="en-US" sz="2800" dirty="0">
                <a:solidFill>
                  <a:srgbClr val="2A5010"/>
                </a:solidFill>
                <a:latin typeface="Arial"/>
                <a:ea typeface="Arial"/>
                <a:cs typeface="Arial"/>
                <a:sym typeface="Arial"/>
              </a:rPr>
              <a:t>: GFO posted to grants.wv.gov</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Before March 1</a:t>
            </a:r>
            <a:r>
              <a:rPr lang="en-US" sz="2800" dirty="0">
                <a:solidFill>
                  <a:srgbClr val="2A5010"/>
                </a:solidFill>
                <a:latin typeface="Arial"/>
                <a:ea typeface="Arial"/>
                <a:cs typeface="Arial"/>
                <a:sym typeface="Arial"/>
              </a:rPr>
              <a:t>: SWMB GFO Live Email Notification</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March 1-April 30</a:t>
            </a:r>
            <a:r>
              <a:rPr lang="en-US" sz="2800" dirty="0">
                <a:solidFill>
                  <a:srgbClr val="2A5010"/>
                </a:solidFill>
                <a:latin typeface="Arial"/>
                <a:ea typeface="Arial"/>
                <a:cs typeface="Arial"/>
                <a:sym typeface="Arial"/>
              </a:rPr>
              <a:t>: Authority Approves/Submits Applications</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April 30</a:t>
            </a:r>
            <a:r>
              <a:rPr lang="en-US" sz="2800" dirty="0">
                <a:solidFill>
                  <a:srgbClr val="2A5010"/>
                </a:solidFill>
                <a:latin typeface="Arial"/>
                <a:ea typeface="Arial"/>
                <a:cs typeface="Arial"/>
                <a:sym typeface="Arial"/>
              </a:rPr>
              <a:t>: Deadline to Submit Application in VSS Portal</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May</a:t>
            </a:r>
            <a:r>
              <a:rPr lang="en-US" sz="2800" dirty="0">
                <a:solidFill>
                  <a:srgbClr val="2A5010"/>
                </a:solidFill>
                <a:latin typeface="Arial"/>
                <a:ea typeface="Arial"/>
                <a:cs typeface="Arial"/>
                <a:sym typeface="Arial"/>
              </a:rPr>
              <a:t>: SWMB Staff Review for Completeness &amp; Eligibility</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June</a:t>
            </a:r>
            <a:r>
              <a:rPr lang="en-US" sz="2800" dirty="0">
                <a:solidFill>
                  <a:srgbClr val="2A5010"/>
                </a:solidFill>
                <a:latin typeface="Arial"/>
                <a:ea typeface="Arial"/>
                <a:cs typeface="Arial"/>
                <a:sym typeface="Arial"/>
              </a:rPr>
              <a:t>: Presented to SWMB Grant Committee</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July</a:t>
            </a:r>
            <a:r>
              <a:rPr lang="en-US" sz="2800" dirty="0">
                <a:solidFill>
                  <a:srgbClr val="2A5010"/>
                </a:solidFill>
                <a:latin typeface="Arial"/>
                <a:ea typeface="Arial"/>
                <a:cs typeface="Arial"/>
                <a:sym typeface="Arial"/>
              </a:rPr>
              <a:t>: Final Approval of Full Solid Waste Management Board</a:t>
            </a:r>
          </a:p>
          <a:p>
            <a:pPr marL="742950" lvl="1" indent="-285750" algn="l" rtl="0">
              <a:lnSpc>
                <a:spcPct val="150000"/>
              </a:lnSpc>
              <a:spcBef>
                <a:spcPts val="0"/>
              </a:spcBef>
              <a:spcAft>
                <a:spcPts val="0"/>
              </a:spcAft>
              <a:buClr>
                <a:srgbClr val="92D050"/>
              </a:buClr>
              <a:buSzPts val="2400"/>
              <a:buFont typeface="Arial"/>
              <a:buChar char="•"/>
            </a:pPr>
            <a:r>
              <a:rPr lang="en-US" sz="2800" b="1" dirty="0">
                <a:solidFill>
                  <a:srgbClr val="2A5010"/>
                </a:solidFill>
                <a:latin typeface="Arial"/>
                <a:ea typeface="Arial"/>
                <a:cs typeface="Arial"/>
                <a:sym typeface="Arial"/>
              </a:rPr>
              <a:t>August</a:t>
            </a:r>
            <a:r>
              <a:rPr lang="en-US" sz="2800" dirty="0">
                <a:solidFill>
                  <a:srgbClr val="2A5010"/>
                </a:solidFill>
                <a:latin typeface="Arial"/>
                <a:ea typeface="Arial"/>
                <a:cs typeface="Arial"/>
                <a:sym typeface="Arial"/>
              </a:rPr>
              <a:t>: Notice of Approval/Denial; Grant Award Documents Sent out for SWA Signatures</a:t>
            </a:r>
          </a:p>
          <a:p>
            <a:pPr marL="742950" lvl="1" indent="-285750" algn="l" rtl="0">
              <a:lnSpc>
                <a:spcPct val="15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457200" lvl="1" indent="0" algn="l" rtl="0">
              <a:lnSpc>
                <a:spcPct val="150000"/>
              </a:lnSpc>
              <a:spcBef>
                <a:spcPts val="0"/>
              </a:spcBef>
              <a:spcAft>
                <a:spcPts val="0"/>
              </a:spcAft>
              <a:buClr>
                <a:srgbClr val="92D050"/>
              </a:buClr>
              <a:buSzPts val="2400"/>
              <a:buNone/>
            </a:pPr>
            <a:endParaRPr lang="en-US" sz="2800" dirty="0">
              <a:solidFill>
                <a:srgbClr val="2A5010"/>
              </a:solidFill>
              <a:latin typeface="Arial"/>
              <a:ea typeface="Arial"/>
              <a:cs typeface="Arial"/>
              <a:sym typeface="Arial"/>
            </a:endParaRPr>
          </a:p>
          <a:p>
            <a:pPr marL="742950" lvl="1" indent="-285750" algn="l" rtl="0">
              <a:lnSpc>
                <a:spcPct val="15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5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742950" lvl="1" indent="-285750" algn="l" rtl="0">
              <a:lnSpc>
                <a:spcPct val="150000"/>
              </a:lnSpc>
              <a:spcBef>
                <a:spcPts val="0"/>
              </a:spcBef>
              <a:spcAft>
                <a:spcPts val="0"/>
              </a:spcAft>
              <a:buClr>
                <a:srgbClr val="92D050"/>
              </a:buClr>
              <a:buSzPts val="2400"/>
              <a:buFont typeface="Arial"/>
              <a:buChar char="•"/>
            </a:pPr>
            <a:endParaRPr lang="en-US" sz="2800" dirty="0">
              <a:solidFill>
                <a:srgbClr val="2A5010"/>
              </a:solidFill>
              <a:latin typeface="Arial"/>
              <a:ea typeface="Arial"/>
              <a:cs typeface="Arial"/>
              <a:sym typeface="Arial"/>
            </a:endParaRPr>
          </a:p>
          <a:p>
            <a:pPr marL="457200" lvl="1" indent="0" algn="l" rtl="0">
              <a:lnSpc>
                <a:spcPct val="150000"/>
              </a:lnSpc>
              <a:spcBef>
                <a:spcPts val="0"/>
              </a:spcBef>
              <a:spcAft>
                <a:spcPts val="0"/>
              </a:spcAft>
              <a:buClr>
                <a:srgbClr val="990000"/>
              </a:buClr>
              <a:buSzPts val="2400"/>
              <a:buNone/>
            </a:pPr>
            <a:endParaRPr dirty="0">
              <a:solidFill>
                <a:srgbClr val="7F7F7F"/>
              </a:solidFill>
            </a:endParaRPr>
          </a:p>
          <a:p>
            <a:pPr marL="457200" lvl="0" indent="0" algn="l" rtl="0">
              <a:lnSpc>
                <a:spcPct val="150000"/>
              </a:lnSpc>
              <a:spcBef>
                <a:spcPts val="2400"/>
              </a:spcBef>
              <a:spcAft>
                <a:spcPts val="0"/>
              </a:spcAft>
              <a:buSzPts val="1800"/>
              <a:buNone/>
            </a:pPr>
            <a:endParaRPr dirty="0"/>
          </a:p>
        </p:txBody>
      </p:sp>
      <p:sp>
        <p:nvSpPr>
          <p:cNvPr id="176" name="Google Shape;176;p35">
            <a:extLst>
              <a:ext uri="{FF2B5EF4-FFF2-40B4-BE49-F238E27FC236}">
                <a16:creationId xmlns:a16="http://schemas.microsoft.com/office/drawing/2014/main" id="{E70CFEAC-6F19-89AD-B9D9-026FA1EAF076}"/>
              </a:ext>
            </a:extLst>
          </p:cNvPr>
          <p:cNvSpPr txBox="1"/>
          <p:nvPr/>
        </p:nvSpPr>
        <p:spPr>
          <a:xfrm>
            <a:off x="459944" y="375000"/>
            <a:ext cx="107892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400" b="1" i="0" u="none" strike="noStrike" cap="none" dirty="0">
                <a:solidFill>
                  <a:srgbClr val="2A5010"/>
                </a:solidFill>
                <a:latin typeface="Trebuchet MS"/>
                <a:ea typeface="Trebuchet MS"/>
                <a:cs typeface="Trebuchet MS"/>
                <a:sym typeface="Trebuchet MS"/>
              </a:rPr>
              <a:t>SWMB Grant Application </a:t>
            </a:r>
            <a:r>
              <a:rPr lang="en-US" sz="4400" b="1" dirty="0">
                <a:solidFill>
                  <a:srgbClr val="2A5010"/>
                </a:solidFill>
                <a:latin typeface="Trebuchet MS"/>
                <a:ea typeface="Trebuchet MS"/>
                <a:cs typeface="Trebuchet MS"/>
                <a:sym typeface="Trebuchet MS"/>
              </a:rPr>
              <a:t>Timeline</a:t>
            </a:r>
            <a:r>
              <a:rPr lang="en-US" sz="4400" b="1" i="0" u="none" strike="noStrike" cap="none" dirty="0">
                <a:solidFill>
                  <a:srgbClr val="2A5010"/>
                </a:solidFill>
                <a:latin typeface="Trebuchet MS"/>
                <a:ea typeface="Trebuchet MS"/>
                <a:cs typeface="Trebuchet MS"/>
                <a:sym typeface="Trebuchet MS"/>
              </a:rPr>
              <a:t> </a:t>
            </a:r>
            <a:endParaRPr sz="4400" b="0" i="0" u="none" strike="noStrike" cap="none" dirty="0">
              <a:solidFill>
                <a:srgbClr val="2A5010"/>
              </a:solidFill>
              <a:latin typeface="Trebuchet MS"/>
              <a:ea typeface="Trebuchet MS"/>
              <a:cs typeface="Trebuchet MS"/>
              <a:sym typeface="Trebuchet MS"/>
            </a:endParaRPr>
          </a:p>
        </p:txBody>
      </p:sp>
      <p:cxnSp>
        <p:nvCxnSpPr>
          <p:cNvPr id="177" name="Google Shape;177;p35">
            <a:extLst>
              <a:ext uri="{FF2B5EF4-FFF2-40B4-BE49-F238E27FC236}">
                <a16:creationId xmlns:a16="http://schemas.microsoft.com/office/drawing/2014/main" id="{0665904A-3DF8-6E15-18F8-38D8C7FCC969}"/>
              </a:ext>
            </a:extLst>
          </p:cNvPr>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224188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body" idx="1"/>
          </p:nvPr>
        </p:nvSpPr>
        <p:spPr>
          <a:xfrm>
            <a:off x="459950" y="1398734"/>
            <a:ext cx="11247000" cy="5084266"/>
          </a:xfrm>
          <a:prstGeom prst="rect">
            <a:avLst/>
          </a:prstGeom>
          <a:noFill/>
          <a:ln>
            <a:noFill/>
          </a:ln>
        </p:spPr>
        <p:txBody>
          <a:bodyPr spcFirstLastPara="1" wrap="square" lIns="0" tIns="45700" rIns="0" bIns="45700" anchor="t" anchorCtr="0">
            <a:normAutofit lnSpcReduction="10000"/>
          </a:bodyPr>
          <a:lstStyle/>
          <a:p>
            <a:pPr marL="342900" lvl="0" indent="-342900" algn="l" rtl="0">
              <a:lnSpc>
                <a:spcPct val="90000"/>
              </a:lnSpc>
              <a:spcBef>
                <a:spcPts val="0"/>
              </a:spcBef>
              <a:spcAft>
                <a:spcPts val="0"/>
              </a:spcAft>
              <a:buClr>
                <a:srgbClr val="92D050"/>
              </a:buClr>
              <a:buSzPts val="2400"/>
              <a:buFont typeface="Arial"/>
              <a:buChar char="•"/>
            </a:pPr>
            <a:r>
              <a:rPr lang="en-US" dirty="0">
                <a:solidFill>
                  <a:schemeClr val="dk1"/>
                </a:solidFill>
              </a:rPr>
              <a:t> </a:t>
            </a:r>
            <a:r>
              <a:rPr lang="en-US" sz="4000" b="1" dirty="0">
                <a:solidFill>
                  <a:srgbClr val="2A5010"/>
                </a:solidFill>
              </a:rPr>
              <a:t>Update SWA Account Information </a:t>
            </a:r>
            <a:endParaRPr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4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dirty="0">
                <a:solidFill>
                  <a:srgbClr val="2A5010"/>
                </a:solidFill>
              </a:rPr>
              <a:t> </a:t>
            </a:r>
            <a:r>
              <a:rPr lang="en-US" sz="2000" dirty="0">
                <a:solidFill>
                  <a:srgbClr val="2A5010"/>
                </a:solidFill>
              </a:rPr>
              <a:t>Account is set up with proper Tax ID (FEIN Number) for SWA</a:t>
            </a:r>
            <a:endParaRPr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000" dirty="0">
                <a:solidFill>
                  <a:srgbClr val="2A5010"/>
                </a:solidFill>
              </a:rPr>
              <a:t> Address, Contact Name, Phone Number, and Email</a:t>
            </a:r>
            <a:endParaRPr dirty="0"/>
          </a:p>
          <a:p>
            <a:pPr marL="742950" lvl="1" indent="-133350" algn="l" rtl="0">
              <a:lnSpc>
                <a:spcPct val="10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000" dirty="0">
                <a:solidFill>
                  <a:srgbClr val="2A5010"/>
                </a:solidFill>
              </a:rPr>
              <a:t>Verify current SWA Officers and authorized users</a:t>
            </a:r>
            <a:endParaRPr dirty="0"/>
          </a:p>
          <a:p>
            <a:pPr marL="742950" lvl="1" indent="-133350" algn="l" rtl="0">
              <a:lnSpc>
                <a:spcPct val="10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000" dirty="0">
                <a:solidFill>
                  <a:srgbClr val="2A5010"/>
                </a:solidFill>
              </a:rPr>
              <a:t>Perform regular maintenance and updates to account</a:t>
            </a:r>
            <a:endParaRPr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000" dirty="0">
              <a:solidFill>
                <a:srgbClr val="2A5010"/>
              </a:solidFill>
            </a:endParaRPr>
          </a:p>
          <a:p>
            <a:pPr marL="742950" lvl="1" indent="-285750" algn="l" rtl="0">
              <a:lnSpc>
                <a:spcPct val="100000"/>
              </a:lnSpc>
              <a:spcBef>
                <a:spcPts val="0"/>
              </a:spcBef>
              <a:spcAft>
                <a:spcPts val="0"/>
              </a:spcAft>
              <a:buClr>
                <a:srgbClr val="92D050"/>
              </a:buClr>
              <a:buSzPts val="2400"/>
              <a:buFont typeface="Arial"/>
              <a:buChar char="•"/>
            </a:pPr>
            <a:r>
              <a:rPr lang="en-US" sz="2000" dirty="0">
                <a:solidFill>
                  <a:srgbClr val="2A5010"/>
                </a:solidFill>
              </a:rPr>
              <a:t> Oasis Helpdesk available Mon-Fri 7am – 5pm </a:t>
            </a:r>
            <a:r>
              <a:rPr lang="en-US" sz="2000" u="sng" dirty="0">
                <a:solidFill>
                  <a:srgbClr val="2A5010"/>
                </a:solidFill>
                <a:hlinkClick r:id="rId3">
                  <a:extLst>
                    <a:ext uri="{A12FA001-AC4F-418D-AE19-62706E023703}">
                      <ahyp:hlinkClr xmlns:ahyp="http://schemas.microsoft.com/office/drawing/2018/hyperlinkcolor" val="tx"/>
                    </a:ext>
                  </a:extLst>
                </a:hlinkClick>
              </a:rPr>
              <a:t>helpdesk@wvoasis.gov</a:t>
            </a:r>
            <a:r>
              <a:rPr lang="en-US" sz="2000" dirty="0">
                <a:solidFill>
                  <a:srgbClr val="2A5010"/>
                </a:solidFill>
              </a:rPr>
              <a:t> or (855)-666-8823</a:t>
            </a:r>
          </a:p>
          <a:p>
            <a:pPr marL="742950" lvl="1" indent="-285750" algn="l" rtl="0">
              <a:lnSpc>
                <a:spcPct val="100000"/>
              </a:lnSpc>
              <a:spcBef>
                <a:spcPts val="0"/>
              </a:spcBef>
              <a:spcAft>
                <a:spcPts val="0"/>
              </a:spcAft>
              <a:buClr>
                <a:srgbClr val="92D050"/>
              </a:buClr>
              <a:buSzPts val="2400"/>
              <a:buFont typeface="Arial"/>
              <a:buChar char="•"/>
            </a:pPr>
            <a:endParaRPr lang="en-US" sz="2000" dirty="0">
              <a:solidFill>
                <a:srgbClr val="2A5010"/>
              </a:solidFill>
            </a:endParaRPr>
          </a:p>
          <a:p>
            <a:pPr marL="742950" lvl="1" indent="-285750" algn="ctr" rtl="0">
              <a:lnSpc>
                <a:spcPct val="100000"/>
              </a:lnSpc>
              <a:spcBef>
                <a:spcPts val="0"/>
              </a:spcBef>
              <a:spcAft>
                <a:spcPts val="0"/>
              </a:spcAft>
              <a:buClr>
                <a:srgbClr val="92D050"/>
              </a:buClr>
              <a:buSzPts val="2400"/>
              <a:buFont typeface="Arial"/>
              <a:buChar char="•"/>
            </a:pPr>
            <a:r>
              <a:rPr lang="en-US" sz="2400" b="1" dirty="0"/>
              <a:t>https://www.wvoasis.gov/</a:t>
            </a:r>
            <a:endParaRPr sz="2400" b="1" dirty="0"/>
          </a:p>
          <a:p>
            <a:pPr marL="457200" lvl="1" indent="0" algn="l" rtl="0">
              <a:lnSpc>
                <a:spcPct val="100000"/>
              </a:lnSpc>
              <a:spcBef>
                <a:spcPts val="0"/>
              </a:spcBef>
              <a:spcAft>
                <a:spcPts val="0"/>
              </a:spcAft>
              <a:buClr>
                <a:srgbClr val="92D050"/>
              </a:buClr>
              <a:buSzPts val="2400"/>
              <a:buNone/>
            </a:pPr>
            <a:r>
              <a:rPr lang="en-US" sz="2000" dirty="0">
                <a:solidFill>
                  <a:srgbClr val="2A5010"/>
                </a:solidFill>
              </a:rPr>
              <a:t>  </a:t>
            </a:r>
            <a:endParaRPr dirty="0">
              <a:solidFill>
                <a:srgbClr val="2A5010"/>
              </a:solidFill>
            </a:endParaRPr>
          </a:p>
          <a:p>
            <a:pPr marL="457200" lvl="1" indent="0" algn="l" rtl="0">
              <a:lnSpc>
                <a:spcPct val="100000"/>
              </a:lnSpc>
              <a:spcBef>
                <a:spcPts val="0"/>
              </a:spcBef>
              <a:spcAft>
                <a:spcPts val="0"/>
              </a:spcAft>
              <a:buClr>
                <a:srgbClr val="92D050"/>
              </a:buClr>
              <a:buSzPts val="2400"/>
              <a:buNone/>
            </a:pPr>
            <a:endParaRPr dirty="0">
              <a:solidFill>
                <a:srgbClr val="2A5010"/>
              </a:solidFill>
            </a:endParaRPr>
          </a:p>
          <a:p>
            <a:pPr marL="457200" lvl="1" indent="0" algn="ctr" rtl="0">
              <a:lnSpc>
                <a:spcPct val="100000"/>
              </a:lnSpc>
              <a:spcBef>
                <a:spcPts val="0"/>
              </a:spcBef>
              <a:spcAft>
                <a:spcPts val="0"/>
              </a:spcAft>
              <a:buClr>
                <a:srgbClr val="92D050"/>
              </a:buClr>
              <a:buSzPts val="2400"/>
              <a:buNone/>
            </a:pPr>
            <a:r>
              <a:rPr lang="en-US" sz="2800" b="1" i="1" u="sng" dirty="0">
                <a:solidFill>
                  <a:srgbClr val="2A5010"/>
                </a:solidFill>
              </a:rPr>
              <a:t>Please notify the SWMB of address changes in VSS</a:t>
            </a:r>
            <a:endParaRPr sz="2800" i="1" u="sng" dirty="0">
              <a:solidFill>
                <a:srgbClr val="2A5010"/>
              </a:solidFill>
            </a:endParaRPr>
          </a:p>
          <a:p>
            <a:pPr marL="457200" lvl="0" indent="0" algn="l" rtl="0">
              <a:lnSpc>
                <a:spcPct val="90000"/>
              </a:lnSpc>
              <a:spcBef>
                <a:spcPts val="2400"/>
              </a:spcBef>
              <a:spcAft>
                <a:spcPts val="0"/>
              </a:spcAft>
              <a:buSzPts val="1800"/>
              <a:buNone/>
            </a:pPr>
            <a:endParaRPr dirty="0"/>
          </a:p>
        </p:txBody>
      </p:sp>
      <p:sp>
        <p:nvSpPr>
          <p:cNvPr id="183" name="Google Shape;183;p36"/>
          <p:cNvSpPr txBox="1"/>
          <p:nvPr/>
        </p:nvSpPr>
        <p:spPr>
          <a:xfrm>
            <a:off x="459944" y="375000"/>
            <a:ext cx="10789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dirty="0" err="1">
                <a:solidFill>
                  <a:srgbClr val="2A5010"/>
                </a:solidFill>
                <a:latin typeface="Trebuchet MS"/>
                <a:ea typeface="Trebuchet MS"/>
                <a:cs typeface="Trebuchet MS"/>
                <a:sym typeface="Trebuchet MS"/>
              </a:rPr>
              <a:t>wvOasis</a:t>
            </a:r>
            <a:r>
              <a:rPr lang="en-US" sz="5400" b="1" i="0" u="none" strike="noStrike" cap="none" dirty="0">
                <a:solidFill>
                  <a:srgbClr val="2A5010"/>
                </a:solidFill>
                <a:latin typeface="Trebuchet MS"/>
                <a:ea typeface="Trebuchet MS"/>
                <a:cs typeface="Trebuchet MS"/>
                <a:sym typeface="Trebuchet MS"/>
              </a:rPr>
              <a:t> Vendor Self-Service </a:t>
            </a:r>
            <a:endParaRPr sz="5400" b="0" i="0" u="none" strike="noStrike" cap="none" dirty="0">
              <a:solidFill>
                <a:srgbClr val="2A5010"/>
              </a:solidFill>
              <a:latin typeface="Trebuchet MS"/>
              <a:ea typeface="Trebuchet MS"/>
              <a:cs typeface="Trebuchet MS"/>
              <a:sym typeface="Trebuchet MS"/>
            </a:endParaRPr>
          </a:p>
        </p:txBody>
      </p:sp>
      <p:cxnSp>
        <p:nvCxnSpPr>
          <p:cNvPr id="184" name="Google Shape;184;p36"/>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222C0EC1-6277-F9F1-1C85-22C130E0EDE1}"/>
            </a:ext>
          </a:extLst>
        </p:cNvPr>
        <p:cNvGrpSpPr/>
        <p:nvPr/>
      </p:nvGrpSpPr>
      <p:grpSpPr>
        <a:xfrm>
          <a:off x="0" y="0"/>
          <a:ext cx="0" cy="0"/>
          <a:chOff x="0" y="0"/>
          <a:chExt cx="0" cy="0"/>
        </a:xfrm>
      </p:grpSpPr>
      <p:sp>
        <p:nvSpPr>
          <p:cNvPr id="182" name="Google Shape;182;p36">
            <a:extLst>
              <a:ext uri="{FF2B5EF4-FFF2-40B4-BE49-F238E27FC236}">
                <a16:creationId xmlns:a16="http://schemas.microsoft.com/office/drawing/2014/main" id="{BE60FEB3-E44C-D8F3-25DB-387706E7162D}"/>
              </a:ext>
            </a:extLst>
          </p:cNvPr>
          <p:cNvSpPr txBox="1">
            <a:spLocks noGrp="1"/>
          </p:cNvSpPr>
          <p:nvPr>
            <p:ph type="body" idx="1"/>
          </p:nvPr>
        </p:nvSpPr>
        <p:spPr>
          <a:xfrm>
            <a:off x="459950" y="1398734"/>
            <a:ext cx="11247000" cy="5084266"/>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Clr>
                <a:srgbClr val="92D050"/>
              </a:buClr>
              <a:buSzPts val="2400"/>
              <a:buFont typeface="Arial"/>
              <a:buChar char="•"/>
            </a:pPr>
            <a:r>
              <a:rPr lang="en-US" dirty="0">
                <a:solidFill>
                  <a:schemeClr val="dk1"/>
                </a:solidFill>
              </a:rPr>
              <a:t> </a:t>
            </a:r>
            <a:r>
              <a:rPr lang="en-US" sz="4000" b="1" dirty="0">
                <a:solidFill>
                  <a:srgbClr val="2A5010"/>
                </a:solidFill>
              </a:rPr>
              <a:t>Video tutorial can be found here: </a:t>
            </a:r>
            <a:endParaRPr dirty="0">
              <a:solidFill>
                <a:srgbClr val="2A5010"/>
              </a:solidFill>
            </a:endParaRPr>
          </a:p>
          <a:p>
            <a:pPr marL="742950" lvl="1" indent="-133350" algn="l" rtl="0">
              <a:lnSpc>
                <a:spcPct val="100000"/>
              </a:lnSpc>
              <a:spcBef>
                <a:spcPts val="0"/>
              </a:spcBef>
              <a:spcAft>
                <a:spcPts val="0"/>
              </a:spcAft>
              <a:buClr>
                <a:srgbClr val="92D050"/>
              </a:buClr>
              <a:buSzPts val="2400"/>
              <a:buFont typeface="Arial"/>
              <a:buNone/>
            </a:pPr>
            <a:endParaRPr sz="2400" dirty="0">
              <a:solidFill>
                <a:srgbClr val="2A5010"/>
              </a:solidFill>
            </a:endParaRPr>
          </a:p>
          <a:p>
            <a:pPr marL="742950" lvl="1" indent="-285750">
              <a:spcBef>
                <a:spcPts val="0"/>
              </a:spcBef>
              <a:buClr>
                <a:srgbClr val="92D050"/>
              </a:buClr>
              <a:buSzPts val="2400"/>
              <a:buFont typeface="Arial"/>
              <a:buChar char="•"/>
            </a:pPr>
            <a:r>
              <a:rPr lang="en-US" dirty="0">
                <a:solidFill>
                  <a:srgbClr val="2A5010"/>
                </a:solidFill>
              </a:rPr>
              <a:t> </a:t>
            </a:r>
            <a:r>
              <a:rPr lang="en-US" sz="2800" dirty="0">
                <a:solidFill>
                  <a:srgbClr val="2A5010"/>
                </a:solidFill>
                <a:hlinkClick r:id="rId3"/>
              </a:rPr>
              <a:t>https://www.youtube.com/watch?v=9SEqr0mERfs</a:t>
            </a:r>
            <a:endParaRPr lang="en-US" sz="2800" dirty="0">
              <a:solidFill>
                <a:srgbClr val="2A5010"/>
              </a:solidFill>
            </a:endParaRPr>
          </a:p>
          <a:p>
            <a:pPr marL="742950" lvl="1" indent="-285750">
              <a:spcBef>
                <a:spcPts val="0"/>
              </a:spcBef>
              <a:buClr>
                <a:srgbClr val="92D050"/>
              </a:buClr>
              <a:buSzPts val="2400"/>
              <a:buFont typeface="Arial"/>
              <a:buChar char="•"/>
            </a:pPr>
            <a:endParaRPr lang="en-US" sz="2800" dirty="0">
              <a:solidFill>
                <a:srgbClr val="2A5010"/>
              </a:solidFill>
            </a:endParaRPr>
          </a:p>
          <a:p>
            <a:pPr marL="742950" lvl="1" indent="-285750">
              <a:spcBef>
                <a:spcPts val="0"/>
              </a:spcBef>
              <a:buClr>
                <a:srgbClr val="92D050"/>
              </a:buClr>
              <a:buSzPts val="2400"/>
              <a:buFont typeface="Arial"/>
              <a:buChar char="•"/>
            </a:pPr>
            <a:endParaRPr lang="en-US" sz="2800" dirty="0">
              <a:solidFill>
                <a:srgbClr val="2A5010"/>
              </a:solidFill>
            </a:endParaRPr>
          </a:p>
          <a:p>
            <a:pPr marL="457200" lvl="1" indent="0">
              <a:spcBef>
                <a:spcPts val="0"/>
              </a:spcBef>
              <a:buClr>
                <a:srgbClr val="92D050"/>
              </a:buClr>
              <a:buSzPts val="2400"/>
              <a:buNone/>
            </a:pPr>
            <a:endParaRPr lang="en-US" sz="2800" dirty="0">
              <a:solidFill>
                <a:srgbClr val="2A5010"/>
              </a:solidFill>
            </a:endParaRPr>
          </a:p>
        </p:txBody>
      </p:sp>
      <p:sp>
        <p:nvSpPr>
          <p:cNvPr id="183" name="Google Shape;183;p36">
            <a:extLst>
              <a:ext uri="{FF2B5EF4-FFF2-40B4-BE49-F238E27FC236}">
                <a16:creationId xmlns:a16="http://schemas.microsoft.com/office/drawing/2014/main" id="{26A81A40-F13A-BDC7-31A7-350F8A438F52}"/>
              </a:ext>
            </a:extLst>
          </p:cNvPr>
          <p:cNvSpPr txBox="1"/>
          <p:nvPr/>
        </p:nvSpPr>
        <p:spPr>
          <a:xfrm>
            <a:off x="459944" y="375000"/>
            <a:ext cx="10789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dirty="0" err="1">
                <a:solidFill>
                  <a:srgbClr val="2A5010"/>
                </a:solidFill>
                <a:latin typeface="Trebuchet MS"/>
                <a:ea typeface="Trebuchet MS"/>
                <a:cs typeface="Trebuchet MS"/>
                <a:sym typeface="Trebuchet MS"/>
              </a:rPr>
              <a:t>wvOasis</a:t>
            </a:r>
            <a:r>
              <a:rPr lang="en-US" sz="5400" b="1" i="0" u="none" strike="noStrike" cap="none" dirty="0">
                <a:solidFill>
                  <a:srgbClr val="2A5010"/>
                </a:solidFill>
                <a:latin typeface="Trebuchet MS"/>
                <a:ea typeface="Trebuchet MS"/>
                <a:cs typeface="Trebuchet MS"/>
                <a:sym typeface="Trebuchet MS"/>
              </a:rPr>
              <a:t> Vendor Self-Service </a:t>
            </a:r>
            <a:endParaRPr sz="5400" b="0" i="0" u="none" strike="noStrike" cap="none" dirty="0">
              <a:solidFill>
                <a:srgbClr val="2A5010"/>
              </a:solidFill>
              <a:latin typeface="Trebuchet MS"/>
              <a:ea typeface="Trebuchet MS"/>
              <a:cs typeface="Trebuchet MS"/>
              <a:sym typeface="Trebuchet MS"/>
            </a:endParaRPr>
          </a:p>
        </p:txBody>
      </p:sp>
      <p:cxnSp>
        <p:nvCxnSpPr>
          <p:cNvPr id="184" name="Google Shape;184;p36">
            <a:extLst>
              <a:ext uri="{FF2B5EF4-FFF2-40B4-BE49-F238E27FC236}">
                <a16:creationId xmlns:a16="http://schemas.microsoft.com/office/drawing/2014/main" id="{D7FEBEA4-B4DA-62B4-DBEC-69EB8C9E537A}"/>
              </a:ext>
            </a:extLst>
          </p:cNvPr>
          <p:cNvCxnSpPr/>
          <p:nvPr/>
        </p:nvCxnSpPr>
        <p:spPr>
          <a:xfrm rot="10800000" flipH="1">
            <a:off x="459944" y="1391233"/>
            <a:ext cx="10976700" cy="7500"/>
          </a:xfrm>
          <a:prstGeom prst="straightConnector1">
            <a:avLst/>
          </a:prstGeom>
          <a:noFill/>
          <a:ln w="19050" cap="flat" cmpd="sng">
            <a:solidFill>
              <a:srgbClr val="92D050"/>
            </a:solidFill>
            <a:prstDash val="solid"/>
            <a:round/>
            <a:headEnd type="none" w="sm" len="sm"/>
            <a:tailEnd type="none" w="sm" len="sm"/>
          </a:ln>
        </p:spPr>
      </p:cxnSp>
    </p:spTree>
    <p:extLst>
      <p:ext uri="{BB962C8B-B14F-4D97-AF65-F5344CB8AC3E}">
        <p14:creationId xmlns:p14="http://schemas.microsoft.com/office/powerpoint/2010/main" val="2994015078"/>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1416</TotalTime>
  <Words>2073</Words>
  <Application>Microsoft Office PowerPoint</Application>
  <PresentationFormat>Widescreen</PresentationFormat>
  <Paragraphs>328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 Serif</vt:lpstr>
      <vt:lpstr>Arial</vt:lpstr>
      <vt:lpstr>Calibri</vt:lpstr>
      <vt:lpstr>Noto Sans Symbols</vt:lpstr>
      <vt:lpstr>Times New Roman</vt:lpstr>
      <vt:lpstr>Trebuchet MS</vt:lpstr>
      <vt:lpstr>Facet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Hunter, Nicole D</dc:creator>
  <cp:lastModifiedBy>McCoy, Isaiah</cp:lastModifiedBy>
  <cp:revision>39</cp:revision>
  <cp:lastPrinted>2026-04-16T13:09:22Z</cp:lastPrinted>
  <dcterms:created xsi:type="dcterms:W3CDTF">2013-06-13T14:03:38Z</dcterms:created>
  <dcterms:modified xsi:type="dcterms:W3CDTF">2026-04-22T12:57:43Z</dcterms:modified>
</cp:coreProperties>
</file>