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1" r:id="rId1"/>
    <p:sldMasterId id="2147483733" r:id="rId2"/>
  </p:sldMasterIdLst>
  <p:notesMasterIdLst>
    <p:notesMasterId r:id="rId19"/>
  </p:notesMasterIdLst>
  <p:handoutMasterIdLst>
    <p:handoutMasterId r:id="rId20"/>
  </p:handoutMasterIdLst>
  <p:sldIdLst>
    <p:sldId id="303" r:id="rId3"/>
    <p:sldId id="292" r:id="rId4"/>
    <p:sldId id="272" r:id="rId5"/>
    <p:sldId id="274" r:id="rId6"/>
    <p:sldId id="285" r:id="rId7"/>
    <p:sldId id="304" r:id="rId8"/>
    <p:sldId id="263" r:id="rId9"/>
    <p:sldId id="299" r:id="rId10"/>
    <p:sldId id="275" r:id="rId11"/>
    <p:sldId id="276" r:id="rId12"/>
    <p:sldId id="279" r:id="rId13"/>
    <p:sldId id="281" r:id="rId14"/>
    <p:sldId id="261" r:id="rId15"/>
    <p:sldId id="280" r:id="rId16"/>
    <p:sldId id="282" r:id="rId17"/>
    <p:sldId id="287"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60"/>
  </p:normalViewPr>
  <p:slideViewPr>
    <p:cSldViewPr>
      <p:cViewPr varScale="1">
        <p:scale>
          <a:sx n="105" d="100"/>
          <a:sy n="105" d="100"/>
        </p:scale>
        <p:origin x="1788"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659FC09F-A42D-4110-BFAE-7925EDC7F695}" type="datetimeFigureOut">
              <a:rPr lang="en-US" smtClean="0"/>
              <a:pPr/>
              <a:t>4/27/2026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213CA1C-8A08-4BB4-B2F1-FCA8F88F9508}" type="slidenum">
              <a:rPr lang="en-US" smtClean="0"/>
              <a:pPr/>
              <a:t>‹#›</a:t>
            </a:fld>
            <a:endParaRPr lang="en-US"/>
          </a:p>
        </p:txBody>
      </p:sp>
    </p:spTree>
    <p:extLst>
      <p:ext uri="{BB962C8B-B14F-4D97-AF65-F5344CB8AC3E}">
        <p14:creationId xmlns:p14="http://schemas.microsoft.com/office/powerpoint/2010/main" val="4634940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50E1B18-ED24-4066-A96F-B58A3A9D51B7}" type="datetimeFigureOut">
              <a:rPr lang="en-US" smtClean="0"/>
              <a:pPr/>
              <a:t>4/27/2026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2DEF50C9-8A72-4C48-A8FD-ECFA7BB7C849}" type="slidenum">
              <a:rPr lang="en-US" smtClean="0"/>
              <a:pPr/>
              <a:t>‹#›</a:t>
            </a:fld>
            <a:endParaRPr lang="en-US" dirty="0"/>
          </a:p>
        </p:txBody>
      </p:sp>
    </p:spTree>
    <p:extLst>
      <p:ext uri="{BB962C8B-B14F-4D97-AF65-F5344CB8AC3E}">
        <p14:creationId xmlns:p14="http://schemas.microsoft.com/office/powerpoint/2010/main" val="3187911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9:notes"/>
          <p:cNvSpPr txBox="1">
            <a:spLocks noGrp="1"/>
          </p:cNvSpPr>
          <p:nvPr>
            <p:ph type="body" idx="1"/>
          </p:nvPr>
        </p:nvSpPr>
        <p:spPr>
          <a:xfrm>
            <a:off x="944562" y="4479925"/>
            <a:ext cx="5197475" cy="4243387"/>
          </a:xfrm>
          <a:prstGeom prst="rect">
            <a:avLst/>
          </a:prstGeom>
        </p:spPr>
        <p:txBody>
          <a:bodyPr spcFirstLastPara="1" wrap="square" lIns="94375" tIns="47175" rIns="94375" bIns="47175" anchor="t" anchorCtr="0">
            <a:noAutofit/>
          </a:bodyPr>
          <a:lstStyle/>
          <a:p>
            <a:pPr marL="0" lvl="0" indent="0" algn="l" rtl="0">
              <a:spcBef>
                <a:spcPts val="0"/>
              </a:spcBef>
              <a:spcAft>
                <a:spcPts val="0"/>
              </a:spcAft>
              <a:buNone/>
            </a:pPr>
            <a:endParaRPr/>
          </a:p>
        </p:txBody>
      </p:sp>
      <p:sp>
        <p:nvSpPr>
          <p:cNvPr id="275" name="Google Shape;275;p9:notes"/>
          <p:cNvSpPr>
            <a:spLocks noGrp="1" noRot="1" noChangeAspect="1"/>
          </p:cNvSpPr>
          <p:nvPr>
            <p:ph type="sldImg" idx="2"/>
          </p:nvPr>
        </p:nvSpPr>
        <p:spPr>
          <a:xfrm>
            <a:off x="1187450" y="708025"/>
            <a:ext cx="4713288" cy="35353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78439-87B2-5C28-8105-8B3328D228C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D6E8381-0138-7F1D-31BF-0C09D6B7868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F6B7C969-A529-B9DD-753F-ADF80F854965}"/>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5" name="Footer Placeholder 4">
            <a:extLst>
              <a:ext uri="{FF2B5EF4-FFF2-40B4-BE49-F238E27FC236}">
                <a16:creationId xmlns:a16="http://schemas.microsoft.com/office/drawing/2014/main" id="{4C03B903-B817-E47E-A386-36CE9EED32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90211F-B435-A14D-8B28-6816C0998B55}"/>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396697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8320D-ADEB-AE9B-32D1-C936A04D274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99F1E3-8EC4-A2BE-325E-2B0C04925F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6650A4-EFBA-2A07-E7F0-AE90FE3AB2AE}"/>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5" name="Footer Placeholder 4">
            <a:extLst>
              <a:ext uri="{FF2B5EF4-FFF2-40B4-BE49-F238E27FC236}">
                <a16:creationId xmlns:a16="http://schemas.microsoft.com/office/drawing/2014/main" id="{9B6442D1-8D64-98AB-F326-76D1193DA0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0D0949-BA68-2203-20EF-A5CC22B4C2C2}"/>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875314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B2F23F-C914-C6CE-DEF9-66A9F1559DBD}"/>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68CDAEB-1A1E-877B-D712-7328D357E14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E8CECE-5FDB-BAD1-0B1C-28BCA7C185D8}"/>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5" name="Footer Placeholder 4">
            <a:extLst>
              <a:ext uri="{FF2B5EF4-FFF2-40B4-BE49-F238E27FC236}">
                <a16:creationId xmlns:a16="http://schemas.microsoft.com/office/drawing/2014/main" id="{2C5BAA0A-7EF6-EBA9-78CA-02FFDD389C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320040-0B35-D5B7-1306-9FD80C44823E}"/>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36970558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384714-1659-519B-93BB-76D261EF7AF7}"/>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A02DFCF9-7675-6084-F3BE-84257681B93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BBE98AB-1D2A-AC7C-39C4-99F0BD77C558}"/>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5" name="Footer Placeholder 4">
            <a:extLst>
              <a:ext uri="{FF2B5EF4-FFF2-40B4-BE49-F238E27FC236}">
                <a16:creationId xmlns:a16="http://schemas.microsoft.com/office/drawing/2014/main" id="{4DB796DA-00D5-217F-86F2-1CA6B1C1DBF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B797B87-77B5-2E15-3ECB-DFAAF89A7146}"/>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4217657942"/>
      </p:ext>
    </p:extLst>
  </p:cSld>
  <p:clrMapOvr>
    <a:masterClrMapping/>
  </p:clrMapOvr>
  <p:transition spd="slow">
    <p:wipe di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73227-B537-3423-975B-D1ED6A5F1C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45A6DD-A95E-CD8C-5B8E-8CBDE4DD2B1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5997C4-0B37-ECA5-9C7C-7E35459D78FE}"/>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5" name="Footer Placeholder 4">
            <a:extLst>
              <a:ext uri="{FF2B5EF4-FFF2-40B4-BE49-F238E27FC236}">
                <a16:creationId xmlns:a16="http://schemas.microsoft.com/office/drawing/2014/main" id="{FBD250D0-6B51-9772-99DF-F4F8FCD9D5B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7172218-F8CD-1A96-EC17-31C47C843FF8}"/>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3416231947"/>
      </p:ext>
    </p:extLst>
  </p:cSld>
  <p:clrMapOvr>
    <a:masterClrMapping/>
  </p:clrMapOvr>
  <p:transition spd="slow">
    <p:wipe dir="d"/>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8A9D3-9ABF-86B6-45F7-CB5172B808C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DFC00AFB-7CF2-239B-ED53-1012B95DF193}"/>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9FB7E7-F229-D0FE-4EC3-8FE7D19D5CA0}"/>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5" name="Footer Placeholder 4">
            <a:extLst>
              <a:ext uri="{FF2B5EF4-FFF2-40B4-BE49-F238E27FC236}">
                <a16:creationId xmlns:a16="http://schemas.microsoft.com/office/drawing/2014/main" id="{F1C13987-E5D0-AA45-8B93-FC1B5C12623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72E66E5-0492-B200-5FE0-0CFF401C2048}"/>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1321832307"/>
      </p:ext>
    </p:extLst>
  </p:cSld>
  <p:clrMapOvr>
    <a:masterClrMapping/>
  </p:clrMapOvr>
  <p:transition spd="slow">
    <p:wipe dir="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A1140F-E1F4-D842-1984-B901A77BDE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48254B-FAE2-A93A-9128-873BB150B78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9A6F16-4F0F-97FC-0FFD-65462B7DCCD7}"/>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845B43F-AC39-9469-485B-2FF517CFBDC2}"/>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6" name="Footer Placeholder 5">
            <a:extLst>
              <a:ext uri="{FF2B5EF4-FFF2-40B4-BE49-F238E27FC236}">
                <a16:creationId xmlns:a16="http://schemas.microsoft.com/office/drawing/2014/main" id="{18D3C545-C420-67CB-E2AE-5C70DF6754E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4B4C4E0-1AC0-6BD0-FCB1-24EEC1A9C250}"/>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1479202935"/>
      </p:ext>
    </p:extLst>
  </p:cSld>
  <p:clrMapOvr>
    <a:masterClrMapping/>
  </p:clrMapOvr>
  <p:transition spd="slow">
    <p:wipe dir="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42A7F-D0B1-979D-606E-90ED4484650F}"/>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A8F0179-52CC-36DD-B8BD-13DABEFAB9DE}"/>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8D6C4558-ECB6-E1F7-1167-C75CA35B43E4}"/>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E74F1A7-7830-05EE-2329-DA401BC89C4D}"/>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A327136B-2BD5-1A70-162A-FD1453701FEC}"/>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A24F5E-03D5-CFDA-9DD7-EFA69E58BA87}"/>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8" name="Footer Placeholder 7">
            <a:extLst>
              <a:ext uri="{FF2B5EF4-FFF2-40B4-BE49-F238E27FC236}">
                <a16:creationId xmlns:a16="http://schemas.microsoft.com/office/drawing/2014/main" id="{BA6E9294-9E68-63E3-F96A-5FD3DE6CB8E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F7AFF53-3332-A649-300B-839AEF83A302}"/>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261725613"/>
      </p:ext>
    </p:extLst>
  </p:cSld>
  <p:clrMapOvr>
    <a:masterClrMapping/>
  </p:clrMapOvr>
  <p:transition spd="slow">
    <p:wipe dir="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0DF1B-4C2D-66AA-FD13-C74E2C5D80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52BC96-BEC1-439A-273D-A46193DD726F}"/>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4" name="Footer Placeholder 3">
            <a:extLst>
              <a:ext uri="{FF2B5EF4-FFF2-40B4-BE49-F238E27FC236}">
                <a16:creationId xmlns:a16="http://schemas.microsoft.com/office/drawing/2014/main" id="{9E24B38E-37B7-69DF-B8C8-D11B53A704F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EBDBBB6-7E83-72D6-C7C5-EC3A392E641B}"/>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131133984"/>
      </p:ext>
    </p:extLst>
  </p:cSld>
  <p:clrMapOvr>
    <a:masterClrMapping/>
  </p:clrMapOvr>
  <p:transition spd="slow">
    <p:wipe dir="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7E03CE-A48D-28BC-9E3D-98DB35A41B42}"/>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3" name="Footer Placeholder 2">
            <a:extLst>
              <a:ext uri="{FF2B5EF4-FFF2-40B4-BE49-F238E27FC236}">
                <a16:creationId xmlns:a16="http://schemas.microsoft.com/office/drawing/2014/main" id="{3CD25568-5CDB-168B-3419-AE700920BB63}"/>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668BE812-647B-45B8-78C4-8B5C028E51BF}"/>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3358059129"/>
      </p:ext>
    </p:extLst>
  </p:cSld>
  <p:clrMapOvr>
    <a:masterClrMapping/>
  </p:clrMapOvr>
  <p:transition spd="slow">
    <p:wipe dir="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08AFD-5B6B-AF3B-418E-25A23802FB3B}"/>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44A7E033-4D52-CA69-B8B5-8981A3733CC2}"/>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671F52D-5F90-58AE-54F9-39E9F6A0794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6DED2A2-D9F2-BF6E-8B3E-999C7208FC09}"/>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6" name="Footer Placeholder 5">
            <a:extLst>
              <a:ext uri="{FF2B5EF4-FFF2-40B4-BE49-F238E27FC236}">
                <a16:creationId xmlns:a16="http://schemas.microsoft.com/office/drawing/2014/main" id="{C6D88648-732F-6CE3-A383-C4777767BF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BD4FB3C-D9A6-C734-8004-063685D7CD85}"/>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3639762700"/>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F945D-8646-6689-F9FF-08CCF4C1A4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733C4BE-8AAA-8CA6-2FD6-86AFF4F6D3F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4D242A-818C-C80A-5FC9-8A33D1FF10D1}"/>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5" name="Footer Placeholder 4">
            <a:extLst>
              <a:ext uri="{FF2B5EF4-FFF2-40B4-BE49-F238E27FC236}">
                <a16:creationId xmlns:a16="http://schemas.microsoft.com/office/drawing/2014/main" id="{6CE15919-3E5C-E90C-5DF2-4C89782BE6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4F01F0-9EF9-5E5D-7C7E-F07089CBEF5C}"/>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178762981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CDAC6-BF98-5D6C-DDD3-2B95A95441FF}"/>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7F1A7B1-B917-0C3C-7927-C2BDC90DB58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672A5DD5-585D-50C4-BE7D-E89B53248AB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C15E57A-3102-8ED1-63DF-CD62E21310D5}"/>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6" name="Footer Placeholder 5">
            <a:extLst>
              <a:ext uri="{FF2B5EF4-FFF2-40B4-BE49-F238E27FC236}">
                <a16:creationId xmlns:a16="http://schemas.microsoft.com/office/drawing/2014/main" id="{0FB3A9FA-2B0D-7847-62B9-CCC5272A17E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95C94D5-48FB-D592-0FEA-E70FC12232E0}"/>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3757176745"/>
      </p:ext>
    </p:extLst>
  </p:cSld>
  <p:clrMapOvr>
    <a:masterClrMapping/>
  </p:clrMapOvr>
  <p:transition spd="slow">
    <p:wipe dir="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B44F7-FAC5-DE91-CCD7-A9DF01637D6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7F82B4F-ABE0-81EA-87EE-0E1613F21F4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E55B9F-20D8-5BA9-268F-AFBE3C3A59ED}"/>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5" name="Footer Placeholder 4">
            <a:extLst>
              <a:ext uri="{FF2B5EF4-FFF2-40B4-BE49-F238E27FC236}">
                <a16:creationId xmlns:a16="http://schemas.microsoft.com/office/drawing/2014/main" id="{3E8A1ECC-C319-257B-00F0-D3CA0D07769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D70BD18-41D7-553D-3593-E8DC32A1C4ED}"/>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2646063267"/>
      </p:ext>
    </p:extLst>
  </p:cSld>
  <p:clrMapOvr>
    <a:masterClrMapping/>
  </p:clrMapOvr>
  <p:transition spd="slow">
    <p:wipe dir="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B2AA0F-1DA9-E657-B1AB-FC126EB1586F}"/>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473E3EA-2464-224F-5EE3-AA67606F9CA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2A18CA-763E-2C8E-AD06-9DAFEEBE3265}"/>
              </a:ext>
            </a:extLst>
          </p:cNvPr>
          <p:cNvSpPr>
            <a:spLocks noGrp="1"/>
          </p:cNvSpPr>
          <p:nvPr>
            <p:ph type="dt" sz="half" idx="10"/>
          </p:nvPr>
        </p:nvSpPr>
        <p:spPr/>
        <p:txBody>
          <a:bodyPr/>
          <a:lstStyle/>
          <a:p>
            <a:fld id="{6981A125-0523-4FFD-9E5A-764FA34E6EF4}" type="datetimeFigureOut">
              <a:rPr lang="en-US" smtClean="0"/>
              <a:pPr/>
              <a:t>4/27/2026</a:t>
            </a:fld>
            <a:endParaRPr lang="en-US" dirty="0"/>
          </a:p>
        </p:txBody>
      </p:sp>
      <p:sp>
        <p:nvSpPr>
          <p:cNvPr id="5" name="Footer Placeholder 4">
            <a:extLst>
              <a:ext uri="{FF2B5EF4-FFF2-40B4-BE49-F238E27FC236}">
                <a16:creationId xmlns:a16="http://schemas.microsoft.com/office/drawing/2014/main" id="{114ACA6C-7DF7-2A24-682C-D0AAAE69D9F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E58FADE-2E0F-5408-B9EA-5AB2C8BC22B6}"/>
              </a:ext>
            </a:extLst>
          </p:cNvPr>
          <p:cNvSpPr>
            <a:spLocks noGrp="1"/>
          </p:cNvSpPr>
          <p:nvPr>
            <p:ph type="sldNum" sz="quarter" idx="12"/>
          </p:nvPr>
        </p:nvSpPr>
        <p:spPr/>
        <p:txBody>
          <a:body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1767443393"/>
      </p:ext>
    </p:extLst>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41BC5-F031-520F-A0FA-B1E4BD75252A}"/>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B79F1B2-9BA9-B612-39D7-2B00C32B2A66}"/>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D03703-48B6-4FA4-BC17-65CBD5211016}"/>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5" name="Footer Placeholder 4">
            <a:extLst>
              <a:ext uri="{FF2B5EF4-FFF2-40B4-BE49-F238E27FC236}">
                <a16:creationId xmlns:a16="http://schemas.microsoft.com/office/drawing/2014/main" id="{BCB0C66E-FE65-1F77-5F62-0F75141824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4D89A5-6D1A-4E21-39B2-1C28A5255236}"/>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2626165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2ED73-4283-9DD9-B01F-130EC360F4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0E389A-7EEC-2698-7A89-EC6F5514B198}"/>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E22AF03-700A-91A1-E764-AADFE828D19B}"/>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BC5B255-9C6F-305B-021E-DFB1A021F2A0}"/>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6" name="Footer Placeholder 5">
            <a:extLst>
              <a:ext uri="{FF2B5EF4-FFF2-40B4-BE49-F238E27FC236}">
                <a16:creationId xmlns:a16="http://schemas.microsoft.com/office/drawing/2014/main" id="{9FE7F3D5-9A39-9639-24F4-E44455101C7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1E40E5-294F-E104-5694-ED9FB039AFA2}"/>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3658220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FDE04-9D3E-61D2-7078-FBF31735089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21C1785-D913-05C8-91DF-6FB83AC1526B}"/>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887D45C-43A2-15BD-5E16-196EB883850D}"/>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3AB52B-08A4-E7F1-A276-321E262CD984}"/>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165EB669-7A5B-43A9-024F-5228EB0C3E42}"/>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A416AA-0600-51F7-6A41-1F3B66AB76C1}"/>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8" name="Footer Placeholder 7">
            <a:extLst>
              <a:ext uri="{FF2B5EF4-FFF2-40B4-BE49-F238E27FC236}">
                <a16:creationId xmlns:a16="http://schemas.microsoft.com/office/drawing/2014/main" id="{BF8DD09D-2D40-1AA2-B2E9-E81BFAAF6CF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D72EECB-74AE-7234-8BA9-B17D7D8E069F}"/>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2825440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10FA8-F943-9815-CEAA-A39458D126C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67E8A69-1A32-3ADD-1834-7A7C07E76512}"/>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4" name="Footer Placeholder 3">
            <a:extLst>
              <a:ext uri="{FF2B5EF4-FFF2-40B4-BE49-F238E27FC236}">
                <a16:creationId xmlns:a16="http://schemas.microsoft.com/office/drawing/2014/main" id="{471084A5-384C-F50F-7F2D-A70FAB8B2E1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063958-1457-A598-6831-4675D0932527}"/>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2611817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767A5B9-274E-0FE1-9660-1F1182590013}"/>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3" name="Footer Placeholder 2">
            <a:extLst>
              <a:ext uri="{FF2B5EF4-FFF2-40B4-BE49-F238E27FC236}">
                <a16:creationId xmlns:a16="http://schemas.microsoft.com/office/drawing/2014/main" id="{61059771-EE86-7466-32D0-7725D26532B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EDFBF82-1382-BBDB-E105-7A424FAA36AA}"/>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1993253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45CD6-7E4C-7D58-3B4C-9B6CF3AFF09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C48BCA4-66A2-A7D1-13CA-CA734C270299}"/>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724ED1-AB0C-A946-81BD-DFA68B1F776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F3DAADFE-8421-DF74-255B-5CF93D2503DF}"/>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6" name="Footer Placeholder 5">
            <a:extLst>
              <a:ext uri="{FF2B5EF4-FFF2-40B4-BE49-F238E27FC236}">
                <a16:creationId xmlns:a16="http://schemas.microsoft.com/office/drawing/2014/main" id="{17BA44DE-7019-22F7-5BC7-5504FE8D77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B25CB4-B4C2-A16E-972E-FE6136E1FE8E}"/>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2340489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4E21E-244F-64B7-6697-60A77593D4FD}"/>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D3F1F59-3AAD-C50A-69A5-B1FCBE6741E5}"/>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BF5C851-1081-A06A-87FB-1240EA1CEE7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C5E0400E-3EA6-744E-2E10-A66AF68E5207}"/>
              </a:ext>
            </a:extLst>
          </p:cNvPr>
          <p:cNvSpPr>
            <a:spLocks noGrp="1"/>
          </p:cNvSpPr>
          <p:nvPr>
            <p:ph type="dt" sz="half" idx="10"/>
          </p:nvPr>
        </p:nvSpPr>
        <p:spPr/>
        <p:txBody>
          <a:bodyPr/>
          <a:lstStyle/>
          <a:p>
            <a:fld id="{048B3399-4DE1-47EE-BA75-C186216C42CA}" type="datetimeFigureOut">
              <a:rPr lang="en-US" smtClean="0"/>
              <a:t>4/27/2026</a:t>
            </a:fld>
            <a:endParaRPr lang="en-US"/>
          </a:p>
        </p:txBody>
      </p:sp>
      <p:sp>
        <p:nvSpPr>
          <p:cNvPr id="6" name="Footer Placeholder 5">
            <a:extLst>
              <a:ext uri="{FF2B5EF4-FFF2-40B4-BE49-F238E27FC236}">
                <a16:creationId xmlns:a16="http://schemas.microsoft.com/office/drawing/2014/main" id="{22F6854D-DE9A-4E79-B5E4-99EC3736B9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DE2D1F-5EC5-B712-2DCE-56BD9A80ECCB}"/>
              </a:ext>
            </a:extLst>
          </p:cNvPr>
          <p:cNvSpPr>
            <a:spLocks noGrp="1"/>
          </p:cNvSpPr>
          <p:nvPr>
            <p:ph type="sldNum" sz="quarter" idx="12"/>
          </p:nvPr>
        </p:nvSpPr>
        <p:spPr/>
        <p:txBody>
          <a:bodyPr/>
          <a:lstStyle/>
          <a:p>
            <a:fld id="{AA508E2A-A3E6-4535-99AB-8E7BB631E99C}" type="slidenum">
              <a:rPr lang="en-US" smtClean="0"/>
              <a:t>‹#›</a:t>
            </a:fld>
            <a:endParaRPr lang="en-US"/>
          </a:p>
        </p:txBody>
      </p:sp>
    </p:spTree>
    <p:extLst>
      <p:ext uri="{BB962C8B-B14F-4D97-AF65-F5344CB8AC3E}">
        <p14:creationId xmlns:p14="http://schemas.microsoft.com/office/powerpoint/2010/main" val="365336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E5F20F-810E-13CB-F466-665AA9A3A37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F13FC7A-6FCE-3F6B-C30E-EE53FFB20F70}"/>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FB9983-6E52-2267-E052-54CE222CCFB4}"/>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48B3399-4DE1-47EE-BA75-C186216C42CA}" type="datetimeFigureOut">
              <a:rPr lang="en-US" smtClean="0"/>
              <a:t>4/27/2026</a:t>
            </a:fld>
            <a:endParaRPr lang="en-US"/>
          </a:p>
        </p:txBody>
      </p:sp>
      <p:sp>
        <p:nvSpPr>
          <p:cNvPr id="5" name="Footer Placeholder 4">
            <a:extLst>
              <a:ext uri="{FF2B5EF4-FFF2-40B4-BE49-F238E27FC236}">
                <a16:creationId xmlns:a16="http://schemas.microsoft.com/office/drawing/2014/main" id="{2F57C9E9-56DC-FC11-AA51-445D0A610423}"/>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740DEB4-3E01-E6B3-65BB-F7F6CBE673D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A508E2A-A3E6-4535-99AB-8E7BB631E99C}" type="slidenum">
              <a:rPr lang="en-US" smtClean="0"/>
              <a:t>‹#›</a:t>
            </a:fld>
            <a:endParaRPr lang="en-US"/>
          </a:p>
        </p:txBody>
      </p:sp>
    </p:spTree>
    <p:extLst>
      <p:ext uri="{BB962C8B-B14F-4D97-AF65-F5344CB8AC3E}">
        <p14:creationId xmlns:p14="http://schemas.microsoft.com/office/powerpoint/2010/main" val="1928815760"/>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95C197E-21BC-01C7-A001-F8A1FABF8EE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00B885-1EA5-8CC0-8844-1E3A02A57CC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478AB7-6EFC-8506-AF32-2118DD17038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6981A125-0523-4FFD-9E5A-764FA34E6EF4}" type="datetimeFigureOut">
              <a:rPr lang="en-US" smtClean="0"/>
              <a:pPr/>
              <a:t>4/27/2026</a:t>
            </a:fld>
            <a:endParaRPr lang="en-US" dirty="0"/>
          </a:p>
        </p:txBody>
      </p:sp>
      <p:sp>
        <p:nvSpPr>
          <p:cNvPr id="5" name="Footer Placeholder 4">
            <a:extLst>
              <a:ext uri="{FF2B5EF4-FFF2-40B4-BE49-F238E27FC236}">
                <a16:creationId xmlns:a16="http://schemas.microsoft.com/office/drawing/2014/main" id="{B9449832-BD2C-A764-E340-95B61CE7F0B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DBBBAFB0-A4BE-D904-F868-4434773AEA7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D1A048F5-F6BB-49B5-A090-40E792A637EC}" type="slidenum">
              <a:rPr lang="en-US" smtClean="0"/>
              <a:pPr/>
              <a:t>‹#›</a:t>
            </a:fld>
            <a:endParaRPr lang="en-US" dirty="0"/>
          </a:p>
        </p:txBody>
      </p:sp>
    </p:spTree>
    <p:extLst>
      <p:ext uri="{BB962C8B-B14F-4D97-AF65-F5344CB8AC3E}">
        <p14:creationId xmlns:p14="http://schemas.microsoft.com/office/powerpoint/2010/main" val="173555596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ransition spd="slow">
    <p:wipe dir="d"/>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T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oleObject" Target="../embeddings/oleObject2.bin"/><Relationship Id="rId5" Type="http://schemas.openxmlformats.org/officeDocument/2006/relationships/image" Target="../media/image6.png"/><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4879EFC-8E62-4E00-973C-C45EE9EC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82AB06FE-1B6C-762A-9257-151C2ABE0004}"/>
              </a:ext>
            </a:extLst>
          </p:cNvPr>
          <p:cNvSpPr>
            <a:spLocks noGrp="1"/>
          </p:cNvSpPr>
          <p:nvPr>
            <p:ph type="ctrTitle"/>
          </p:nvPr>
        </p:nvSpPr>
        <p:spPr>
          <a:xfrm>
            <a:off x="479161" y="1200150"/>
            <a:ext cx="8182230" cy="1026461"/>
          </a:xfrm>
        </p:spPr>
        <p:txBody>
          <a:bodyPr anchor="ctr">
            <a:normAutofit/>
          </a:bodyPr>
          <a:lstStyle/>
          <a:p>
            <a:r>
              <a:rPr lang="en-US" sz="4950" b="1">
                <a:latin typeface="+mn-lt"/>
              </a:rPr>
              <a:t>WVDEP</a:t>
            </a:r>
          </a:p>
        </p:txBody>
      </p:sp>
      <p:sp>
        <p:nvSpPr>
          <p:cNvPr id="3" name="Subtitle 2">
            <a:extLst>
              <a:ext uri="{FF2B5EF4-FFF2-40B4-BE49-F238E27FC236}">
                <a16:creationId xmlns:a16="http://schemas.microsoft.com/office/drawing/2014/main" id="{D62E0E6B-2FF1-5758-CBDD-5BFF89D431A4}"/>
              </a:ext>
            </a:extLst>
          </p:cNvPr>
          <p:cNvSpPr>
            <a:spLocks noGrp="1"/>
          </p:cNvSpPr>
          <p:nvPr>
            <p:ph type="subTitle" idx="1"/>
          </p:nvPr>
        </p:nvSpPr>
        <p:spPr>
          <a:xfrm>
            <a:off x="479161" y="2590824"/>
            <a:ext cx="8182232" cy="414494"/>
          </a:xfrm>
        </p:spPr>
        <p:txBody>
          <a:bodyPr anchor="ctr">
            <a:noAutofit/>
          </a:bodyPr>
          <a:lstStyle/>
          <a:p>
            <a:pPr>
              <a:spcBef>
                <a:spcPts val="0"/>
              </a:spcBef>
              <a:spcAft>
                <a:spcPts val="450"/>
              </a:spcAft>
            </a:pPr>
            <a:r>
              <a:rPr lang="en-US" sz="2100" b="1" dirty="0"/>
              <a:t>REAP</a:t>
            </a:r>
          </a:p>
          <a:p>
            <a:pPr>
              <a:spcBef>
                <a:spcPts val="0"/>
              </a:spcBef>
              <a:spcAft>
                <a:spcPts val="450"/>
              </a:spcAft>
            </a:pPr>
            <a:r>
              <a:rPr lang="en-US" sz="2100" b="1" dirty="0"/>
              <a:t>Pollution Prevention Open Dump</a:t>
            </a:r>
          </a:p>
          <a:p>
            <a:pPr>
              <a:spcBef>
                <a:spcPts val="0"/>
              </a:spcBef>
              <a:spcAft>
                <a:spcPts val="450"/>
              </a:spcAft>
            </a:pPr>
            <a:r>
              <a:rPr lang="en-US" sz="2100" b="1" dirty="0"/>
              <a:t>Program</a:t>
            </a:r>
          </a:p>
        </p:txBody>
      </p:sp>
      <p:sp>
        <p:nvSpPr>
          <p:cNvPr id="38" name="sketch line">
            <a:extLst>
              <a:ext uri="{FF2B5EF4-FFF2-40B4-BE49-F238E27FC236}">
                <a16:creationId xmlns:a16="http://schemas.microsoft.com/office/drawing/2014/main" id="{D6A9C53F-5F90-40A5-8C85-5412D39C8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7560" y="2245262"/>
            <a:ext cx="2468880" cy="13716"/>
          </a:xfrm>
          <a:custGeom>
            <a:avLst/>
            <a:gdLst>
              <a:gd name="csX0" fmla="*/ 0 w 2468880"/>
              <a:gd name="csY0" fmla="*/ 0 h 13716"/>
              <a:gd name="csX1" fmla="*/ 592531 w 2468880"/>
              <a:gd name="csY1" fmla="*/ 0 h 13716"/>
              <a:gd name="csX2" fmla="*/ 1160374 w 2468880"/>
              <a:gd name="csY2" fmla="*/ 0 h 13716"/>
              <a:gd name="csX3" fmla="*/ 1728216 w 2468880"/>
              <a:gd name="csY3" fmla="*/ 0 h 13716"/>
              <a:gd name="csX4" fmla="*/ 2468880 w 2468880"/>
              <a:gd name="csY4" fmla="*/ 0 h 13716"/>
              <a:gd name="csX5" fmla="*/ 2468880 w 2468880"/>
              <a:gd name="csY5" fmla="*/ 13716 h 13716"/>
              <a:gd name="csX6" fmla="*/ 1802282 w 2468880"/>
              <a:gd name="csY6" fmla="*/ 13716 h 13716"/>
              <a:gd name="csX7" fmla="*/ 1209751 w 2468880"/>
              <a:gd name="csY7" fmla="*/ 13716 h 13716"/>
              <a:gd name="csX8" fmla="*/ 641909 w 2468880"/>
              <a:gd name="csY8" fmla="*/ 13716 h 13716"/>
              <a:gd name="csX9" fmla="*/ 0 w 2468880"/>
              <a:gd name="csY9" fmla="*/ 13716 h 13716"/>
              <a:gd name="csX10" fmla="*/ 0 w 2468880"/>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68880" h="13716" fill="none" extrusionOk="0">
                <a:moveTo>
                  <a:pt x="0" y="0"/>
                </a:moveTo>
                <a:cubicBezTo>
                  <a:pt x="171523" y="-1510"/>
                  <a:pt x="416079" y="20036"/>
                  <a:pt x="592531" y="0"/>
                </a:cubicBezTo>
                <a:cubicBezTo>
                  <a:pt x="768983" y="-20036"/>
                  <a:pt x="878305" y="13110"/>
                  <a:pt x="1160374" y="0"/>
                </a:cubicBezTo>
                <a:cubicBezTo>
                  <a:pt x="1442443" y="-13110"/>
                  <a:pt x="1612108" y="24695"/>
                  <a:pt x="1728216" y="0"/>
                </a:cubicBezTo>
                <a:cubicBezTo>
                  <a:pt x="1844324" y="-24695"/>
                  <a:pt x="2271040" y="20667"/>
                  <a:pt x="2468880" y="0"/>
                </a:cubicBezTo>
                <a:cubicBezTo>
                  <a:pt x="2468530" y="5728"/>
                  <a:pt x="2468490" y="7624"/>
                  <a:pt x="2468880" y="13716"/>
                </a:cubicBezTo>
                <a:cubicBezTo>
                  <a:pt x="2229297" y="-19231"/>
                  <a:pt x="2066775" y="25681"/>
                  <a:pt x="1802282" y="13716"/>
                </a:cubicBezTo>
                <a:cubicBezTo>
                  <a:pt x="1537789" y="1751"/>
                  <a:pt x="1379930" y="17694"/>
                  <a:pt x="1209751" y="13716"/>
                </a:cubicBezTo>
                <a:cubicBezTo>
                  <a:pt x="1039572" y="9738"/>
                  <a:pt x="837025" y="8278"/>
                  <a:pt x="641909" y="13716"/>
                </a:cubicBezTo>
                <a:cubicBezTo>
                  <a:pt x="446793" y="19154"/>
                  <a:pt x="170561" y="13900"/>
                  <a:pt x="0" y="13716"/>
                </a:cubicBezTo>
                <a:cubicBezTo>
                  <a:pt x="-302" y="10335"/>
                  <a:pt x="417" y="4724"/>
                  <a:pt x="0" y="0"/>
                </a:cubicBezTo>
                <a:close/>
              </a:path>
              <a:path w="2468880" h="13716" stroke="0" extrusionOk="0">
                <a:moveTo>
                  <a:pt x="0" y="0"/>
                </a:moveTo>
                <a:cubicBezTo>
                  <a:pt x="190931" y="24910"/>
                  <a:pt x="333688" y="11559"/>
                  <a:pt x="567842" y="0"/>
                </a:cubicBezTo>
                <a:cubicBezTo>
                  <a:pt x="801996" y="-11559"/>
                  <a:pt x="939971" y="-5677"/>
                  <a:pt x="1234440" y="0"/>
                </a:cubicBezTo>
                <a:cubicBezTo>
                  <a:pt x="1528909" y="5677"/>
                  <a:pt x="1658539" y="5184"/>
                  <a:pt x="1777594" y="0"/>
                </a:cubicBezTo>
                <a:cubicBezTo>
                  <a:pt x="1896649" y="-5184"/>
                  <a:pt x="2186164" y="23915"/>
                  <a:pt x="2468880" y="0"/>
                </a:cubicBezTo>
                <a:cubicBezTo>
                  <a:pt x="2469409" y="5071"/>
                  <a:pt x="2469155" y="7437"/>
                  <a:pt x="2468880" y="13716"/>
                </a:cubicBezTo>
                <a:cubicBezTo>
                  <a:pt x="2271330" y="32027"/>
                  <a:pt x="2001027" y="26982"/>
                  <a:pt x="1876349" y="13716"/>
                </a:cubicBezTo>
                <a:cubicBezTo>
                  <a:pt x="1751671" y="450"/>
                  <a:pt x="1364652" y="10491"/>
                  <a:pt x="1209751" y="13716"/>
                </a:cubicBezTo>
                <a:cubicBezTo>
                  <a:pt x="1054850" y="16941"/>
                  <a:pt x="748438" y="15502"/>
                  <a:pt x="617220" y="13716"/>
                </a:cubicBezTo>
                <a:cubicBezTo>
                  <a:pt x="486002" y="11930"/>
                  <a:pt x="237432" y="22628"/>
                  <a:pt x="0" y="13716"/>
                </a:cubicBezTo>
                <a:cubicBezTo>
                  <a:pt x="198" y="8947"/>
                  <a:pt x="304" y="520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pic>
        <p:nvPicPr>
          <p:cNvPr id="7" name="Picture 6" descr="A picture containing text, clipart&#10;&#10;AI-generated content may be incorrect.">
            <a:extLst>
              <a:ext uri="{FF2B5EF4-FFF2-40B4-BE49-F238E27FC236}">
                <a16:creationId xmlns:a16="http://schemas.microsoft.com/office/drawing/2014/main" id="{5D42C2BD-BC4B-F7CC-7A10-80E9E558E7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274" y="3233337"/>
            <a:ext cx="4036324" cy="2704338"/>
          </a:xfrm>
          <a:prstGeom prst="rect">
            <a:avLst/>
          </a:prstGeom>
        </p:spPr>
      </p:pic>
      <p:pic>
        <p:nvPicPr>
          <p:cNvPr id="5" name="Picture 4" descr="A picture containing text, clipart&#10;&#10;AI-generated content may be incorrect.">
            <a:extLst>
              <a:ext uri="{FF2B5EF4-FFF2-40B4-BE49-F238E27FC236}">
                <a16:creationId xmlns:a16="http://schemas.microsoft.com/office/drawing/2014/main" id="{713E988B-87B6-7D2C-D8F8-AE0E5C5E1C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90872" y="3817212"/>
            <a:ext cx="4210812" cy="1315879"/>
          </a:xfrm>
          <a:prstGeom prst="rect">
            <a:avLst/>
          </a:prstGeom>
        </p:spPr>
      </p:pic>
    </p:spTree>
    <p:extLst>
      <p:ext uri="{BB962C8B-B14F-4D97-AF65-F5344CB8AC3E}">
        <p14:creationId xmlns:p14="http://schemas.microsoft.com/office/powerpoint/2010/main" val="22902174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9BDDF8-B14F-AD5D-D16C-52B641EDF439}"/>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7F9A5C-425D-C879-7C65-1D57F68087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2B1E26A4-E014-3E5E-C6E5-95042CBC57A7}"/>
              </a:ext>
            </a:extLst>
          </p:cNvPr>
          <p:cNvSpPr>
            <a:spLocks noGrp="1"/>
          </p:cNvSpPr>
          <p:nvPr>
            <p:ph type="title"/>
          </p:nvPr>
        </p:nvSpPr>
        <p:spPr>
          <a:xfrm>
            <a:off x="628650" y="1131094"/>
            <a:ext cx="7886700" cy="994172"/>
          </a:xfrm>
        </p:spPr>
        <p:txBody>
          <a:bodyPr>
            <a:normAutofit/>
          </a:bodyPr>
          <a:lstStyle/>
          <a:p>
            <a:r>
              <a:rPr lang="en-US" sz="4050" b="1" dirty="0"/>
              <a:t>Tire Remediation Program Rules</a:t>
            </a:r>
          </a:p>
        </p:txBody>
      </p:sp>
      <p:sp>
        <p:nvSpPr>
          <p:cNvPr id="10" name="sketch line">
            <a:extLst>
              <a:ext uri="{FF2B5EF4-FFF2-40B4-BE49-F238E27FC236}">
                <a16:creationId xmlns:a16="http://schemas.microsoft.com/office/drawing/2014/main" id="{2AF93E78-117B-B74F-F013-77E981B99D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2115280"/>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8FDD6CCB-9826-7BB7-0B7A-19109FAFC285}"/>
              </a:ext>
            </a:extLst>
          </p:cNvPr>
          <p:cNvSpPr>
            <a:spLocks noGrp="1"/>
          </p:cNvSpPr>
          <p:nvPr>
            <p:ph idx="1"/>
          </p:nvPr>
        </p:nvSpPr>
        <p:spPr>
          <a:xfrm>
            <a:off x="628650" y="2304288"/>
            <a:ext cx="7886700" cy="3188970"/>
          </a:xfrm>
        </p:spPr>
        <p:txBody>
          <a:bodyPr>
            <a:normAutofit/>
          </a:bodyPr>
          <a:lstStyle/>
          <a:p>
            <a:pPr marL="0" indent="0">
              <a:buNone/>
            </a:pPr>
            <a:r>
              <a:rPr lang="en-US" b="1" dirty="0"/>
              <a:t>The DEP’s Tire Remediation Program operates under the following rules:</a:t>
            </a:r>
          </a:p>
          <a:p>
            <a:r>
              <a:rPr lang="en-US" b="1" dirty="0"/>
              <a:t>Events are open to the public, but citizens must be able to provide a valid WV identification  </a:t>
            </a:r>
          </a:p>
          <a:p>
            <a:r>
              <a:rPr lang="en-US" b="1" dirty="0"/>
              <a:t>There is a 10 tire limit per resident</a:t>
            </a:r>
          </a:p>
          <a:p>
            <a:r>
              <a:rPr lang="en-US" b="1" dirty="0"/>
              <a:t>Businesses are not eligible to participate </a:t>
            </a:r>
          </a:p>
          <a:p>
            <a:r>
              <a:rPr lang="en-US" b="1" dirty="0"/>
              <a:t>Tires on wheels are not accepted</a:t>
            </a:r>
          </a:p>
          <a:p>
            <a:r>
              <a:rPr lang="en-US" b="1" dirty="0"/>
              <a:t>Only passenger car and light duty truck tires are accepted</a:t>
            </a:r>
          </a:p>
          <a:p>
            <a:pPr marL="0" indent="0">
              <a:buNone/>
            </a:pPr>
            <a:endParaRPr lang="en-US" b="1" dirty="0"/>
          </a:p>
        </p:txBody>
      </p:sp>
    </p:spTree>
    <p:extLst>
      <p:ext uri="{BB962C8B-B14F-4D97-AF65-F5344CB8AC3E}">
        <p14:creationId xmlns:p14="http://schemas.microsoft.com/office/powerpoint/2010/main" val="28895754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3E4C32-71DF-9D91-F42F-86F287E4BA6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39C2F-B746-A662-5B09-FA737C33FA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C41DCCBE-32AE-8D9A-E07F-82311CAB2D17}"/>
              </a:ext>
            </a:extLst>
          </p:cNvPr>
          <p:cNvSpPr>
            <a:spLocks noGrp="1"/>
          </p:cNvSpPr>
          <p:nvPr>
            <p:ph type="title"/>
          </p:nvPr>
        </p:nvSpPr>
        <p:spPr>
          <a:xfrm>
            <a:off x="628650" y="1131094"/>
            <a:ext cx="7886700" cy="994172"/>
          </a:xfrm>
        </p:spPr>
        <p:txBody>
          <a:bodyPr>
            <a:normAutofit/>
          </a:bodyPr>
          <a:lstStyle/>
          <a:p>
            <a:r>
              <a:rPr lang="en-US" sz="4050" b="1" dirty="0"/>
              <a:t>County Litter Control Officers (LCOs)</a:t>
            </a:r>
          </a:p>
        </p:txBody>
      </p:sp>
      <p:sp>
        <p:nvSpPr>
          <p:cNvPr id="10" name="sketch line">
            <a:extLst>
              <a:ext uri="{FF2B5EF4-FFF2-40B4-BE49-F238E27FC236}">
                <a16:creationId xmlns:a16="http://schemas.microsoft.com/office/drawing/2014/main" id="{E0F2114F-642C-564E-99AA-5A8E90784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2115280"/>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B9E30E2-B4A8-B275-D290-340424237582}"/>
              </a:ext>
            </a:extLst>
          </p:cNvPr>
          <p:cNvSpPr>
            <a:spLocks noGrp="1"/>
          </p:cNvSpPr>
          <p:nvPr>
            <p:ph idx="1"/>
          </p:nvPr>
        </p:nvSpPr>
        <p:spPr>
          <a:xfrm>
            <a:off x="628650" y="2304288"/>
            <a:ext cx="7886700" cy="3188970"/>
          </a:xfrm>
        </p:spPr>
        <p:txBody>
          <a:bodyPr>
            <a:normAutofit/>
          </a:bodyPr>
          <a:lstStyle/>
          <a:p>
            <a:pPr marL="0" indent="0">
              <a:buNone/>
            </a:pPr>
            <a:r>
              <a:rPr lang="en-US" b="1" dirty="0"/>
              <a:t>§7-1-3ff(c) establishes the authority of county commissions to hire a county litter control officer(s). §7-1-3ff(d) gives county litter control officers citation writing authority.  There are </a:t>
            </a:r>
            <a:r>
              <a:rPr lang="en-US" b="1"/>
              <a:t>currently 25 </a:t>
            </a:r>
            <a:r>
              <a:rPr lang="en-US" b="1" dirty="0"/>
              <a:t>LCOs in 21 WV counties. </a:t>
            </a:r>
          </a:p>
          <a:p>
            <a:pPr marL="0" indent="0">
              <a:buNone/>
            </a:pPr>
            <a:endParaRPr lang="en-US" b="1" dirty="0"/>
          </a:p>
        </p:txBody>
      </p:sp>
    </p:spTree>
    <p:extLst>
      <p:ext uri="{BB962C8B-B14F-4D97-AF65-F5344CB8AC3E}">
        <p14:creationId xmlns:p14="http://schemas.microsoft.com/office/powerpoint/2010/main" val="32051959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CEF637-FB99-D5E6-403D-3B4158321B2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6DD1680-9B5D-6CF4-C02B-544DF2B829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5A238800-F34F-2C01-24C1-A5F3AF19970F}"/>
              </a:ext>
            </a:extLst>
          </p:cNvPr>
          <p:cNvSpPr>
            <a:spLocks noGrp="1"/>
          </p:cNvSpPr>
          <p:nvPr>
            <p:ph type="title"/>
          </p:nvPr>
        </p:nvSpPr>
        <p:spPr>
          <a:xfrm>
            <a:off x="628650" y="1131094"/>
            <a:ext cx="7886700" cy="994172"/>
          </a:xfrm>
        </p:spPr>
        <p:txBody>
          <a:bodyPr>
            <a:normAutofit/>
          </a:bodyPr>
          <a:lstStyle/>
          <a:p>
            <a:r>
              <a:rPr lang="en-US" sz="4050" b="1" dirty="0"/>
              <a:t>LCOs Continued</a:t>
            </a:r>
          </a:p>
        </p:txBody>
      </p:sp>
      <p:sp>
        <p:nvSpPr>
          <p:cNvPr id="10" name="sketch line">
            <a:extLst>
              <a:ext uri="{FF2B5EF4-FFF2-40B4-BE49-F238E27FC236}">
                <a16:creationId xmlns:a16="http://schemas.microsoft.com/office/drawing/2014/main" id="{1CFC6498-15B4-715F-37AE-81861B2EF8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2115280"/>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64116BB2-1B0F-B16B-663E-21CCA92A55D1}"/>
              </a:ext>
            </a:extLst>
          </p:cNvPr>
          <p:cNvSpPr>
            <a:spLocks noGrp="1"/>
          </p:cNvSpPr>
          <p:nvPr>
            <p:ph idx="1"/>
          </p:nvPr>
        </p:nvSpPr>
        <p:spPr>
          <a:xfrm>
            <a:off x="628650" y="2304288"/>
            <a:ext cx="7886700" cy="3188970"/>
          </a:xfrm>
        </p:spPr>
        <p:txBody>
          <a:bodyPr>
            <a:normAutofit/>
          </a:bodyPr>
          <a:lstStyle/>
          <a:p>
            <a:pPr marL="0" indent="0">
              <a:buNone/>
            </a:pPr>
            <a:r>
              <a:rPr lang="en-US" b="1" dirty="0"/>
              <a:t>County Litter Control Officers have citation writing authority for the following sections of WV State Code:</a:t>
            </a:r>
          </a:p>
          <a:p>
            <a:r>
              <a:rPr lang="en-US" b="1" dirty="0"/>
              <a:t>§22-15-10. Open Dump</a:t>
            </a:r>
          </a:p>
          <a:p>
            <a:r>
              <a:rPr lang="en-US" b="1" dirty="0"/>
              <a:t>§22-15A-4. Unlawful Disposal of Litter</a:t>
            </a:r>
          </a:p>
          <a:p>
            <a:r>
              <a:rPr lang="en-US" b="1" dirty="0"/>
              <a:t>§22C-4-10. Mandatory Disposal</a:t>
            </a:r>
          </a:p>
          <a:p>
            <a:endParaRPr lang="en-US" b="1" dirty="0"/>
          </a:p>
          <a:p>
            <a:endParaRPr lang="en-US" b="1" dirty="0"/>
          </a:p>
          <a:p>
            <a:endParaRPr lang="en-US" b="1" dirty="0"/>
          </a:p>
          <a:p>
            <a:pPr marL="0" indent="0">
              <a:buNone/>
            </a:pPr>
            <a:endParaRPr lang="en-US" b="1" dirty="0"/>
          </a:p>
          <a:p>
            <a:endParaRPr lang="en-US" b="1" dirty="0"/>
          </a:p>
          <a:p>
            <a:pPr marL="0" indent="0">
              <a:buNone/>
            </a:pPr>
            <a:endParaRPr lang="en-US" b="1" dirty="0"/>
          </a:p>
        </p:txBody>
      </p:sp>
    </p:spTree>
    <p:extLst>
      <p:ext uri="{BB962C8B-B14F-4D97-AF65-F5344CB8AC3E}">
        <p14:creationId xmlns:p14="http://schemas.microsoft.com/office/powerpoint/2010/main" val="3981244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8AB563AF-27C7-55A6-0001-25306DF0638F}"/>
              </a:ext>
            </a:extLst>
          </p:cNvPr>
          <p:cNvSpPr>
            <a:spLocks noGrp="1"/>
          </p:cNvSpPr>
          <p:nvPr>
            <p:ph type="title"/>
          </p:nvPr>
        </p:nvSpPr>
        <p:spPr>
          <a:xfrm>
            <a:off x="473202" y="1336890"/>
            <a:ext cx="2571750" cy="1289304"/>
          </a:xfrm>
        </p:spPr>
        <p:txBody>
          <a:bodyPr vert="horz" lIns="68580" tIns="34290" rIns="68580" bIns="34290" rtlCol="0" anchor="b">
            <a:normAutofit/>
          </a:bodyPr>
          <a:lstStyle/>
          <a:p>
            <a:r>
              <a:rPr lang="en-US" sz="4050" b="1"/>
              <a:t>LCO Map</a:t>
            </a:r>
          </a:p>
        </p:txBody>
      </p:sp>
      <p:sp>
        <p:nvSpPr>
          <p:cNvPr id="25"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59" y="2787567"/>
            <a:ext cx="2441321" cy="13716"/>
          </a:xfrm>
          <a:custGeom>
            <a:avLst/>
            <a:gdLst>
              <a:gd name="csX0" fmla="*/ 0 w 2441321"/>
              <a:gd name="csY0" fmla="*/ 0 h 13716"/>
              <a:gd name="csX1" fmla="*/ 585917 w 2441321"/>
              <a:gd name="csY1" fmla="*/ 0 h 13716"/>
              <a:gd name="csX2" fmla="*/ 1196247 w 2441321"/>
              <a:gd name="csY2" fmla="*/ 0 h 13716"/>
              <a:gd name="csX3" fmla="*/ 1806578 w 2441321"/>
              <a:gd name="csY3" fmla="*/ 0 h 13716"/>
              <a:gd name="csX4" fmla="*/ 2441321 w 2441321"/>
              <a:gd name="csY4" fmla="*/ 0 h 13716"/>
              <a:gd name="csX5" fmla="*/ 2441321 w 2441321"/>
              <a:gd name="csY5" fmla="*/ 13716 h 13716"/>
              <a:gd name="csX6" fmla="*/ 1830991 w 2441321"/>
              <a:gd name="csY6" fmla="*/ 13716 h 13716"/>
              <a:gd name="csX7" fmla="*/ 1269487 w 2441321"/>
              <a:gd name="csY7" fmla="*/ 13716 h 13716"/>
              <a:gd name="csX8" fmla="*/ 707983 w 2441321"/>
              <a:gd name="csY8" fmla="*/ 13716 h 13716"/>
              <a:gd name="csX9" fmla="*/ 0 w 2441321"/>
              <a:gd name="csY9" fmla="*/ 13716 h 13716"/>
              <a:gd name="csX10" fmla="*/ 0 w 2441321"/>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41321" h="13716"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0939" y="4363"/>
                  <a:pt x="2441580" y="8857"/>
                  <a:pt x="2441321" y="13716"/>
                </a:cubicBezTo>
                <a:cubicBezTo>
                  <a:pt x="2169723" y="25934"/>
                  <a:pt x="2045712" y="34568"/>
                  <a:pt x="1830991" y="13716"/>
                </a:cubicBezTo>
                <a:cubicBezTo>
                  <a:pt x="1616270" y="-7136"/>
                  <a:pt x="1505876" y="-623"/>
                  <a:pt x="1269487" y="13716"/>
                </a:cubicBezTo>
                <a:cubicBezTo>
                  <a:pt x="1033098" y="28055"/>
                  <a:pt x="908661" y="36619"/>
                  <a:pt x="707983" y="13716"/>
                </a:cubicBezTo>
                <a:cubicBezTo>
                  <a:pt x="507305" y="-9187"/>
                  <a:pt x="333592" y="16187"/>
                  <a:pt x="0" y="13716"/>
                </a:cubicBezTo>
                <a:cubicBezTo>
                  <a:pt x="-459" y="8317"/>
                  <a:pt x="190" y="2744"/>
                  <a:pt x="0" y="0"/>
                </a:cubicBezTo>
                <a:close/>
              </a:path>
              <a:path w="2441321" h="13716"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507" y="3335"/>
                  <a:pt x="2441322" y="9457"/>
                  <a:pt x="2441321" y="13716"/>
                </a:cubicBezTo>
                <a:cubicBezTo>
                  <a:pt x="2166745" y="24201"/>
                  <a:pt x="2078726" y="10904"/>
                  <a:pt x="1879817" y="13716"/>
                </a:cubicBezTo>
                <a:cubicBezTo>
                  <a:pt x="1680908" y="16528"/>
                  <a:pt x="1548770" y="-8699"/>
                  <a:pt x="1318313" y="13716"/>
                </a:cubicBezTo>
                <a:cubicBezTo>
                  <a:pt x="1087856" y="36131"/>
                  <a:pt x="894613" y="-645"/>
                  <a:pt x="659157" y="13716"/>
                </a:cubicBezTo>
                <a:cubicBezTo>
                  <a:pt x="423701" y="28077"/>
                  <a:pt x="246611" y="29403"/>
                  <a:pt x="0" y="13716"/>
                </a:cubicBezTo>
                <a:cubicBezTo>
                  <a:pt x="-120" y="7867"/>
                  <a:pt x="674" y="3919"/>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02480C16-2B68-E12D-8F2A-2AB3955C5AF7}"/>
              </a:ext>
            </a:extLst>
          </p:cNvPr>
          <p:cNvSpPr>
            <a:spLocks noGrp="1"/>
          </p:cNvSpPr>
          <p:nvPr>
            <p:ph idx="1"/>
          </p:nvPr>
        </p:nvSpPr>
        <p:spPr>
          <a:xfrm>
            <a:off x="473202" y="2962656"/>
            <a:ext cx="2571750" cy="2558034"/>
          </a:xfrm>
        </p:spPr>
        <p:txBody>
          <a:bodyPr vert="horz" lIns="68580" tIns="34290" rIns="68580" bIns="34290" rtlCol="0" anchor="t">
            <a:normAutofit/>
          </a:bodyPr>
          <a:lstStyle/>
          <a:p>
            <a:pPr marL="0" indent="0">
              <a:buNone/>
            </a:pPr>
            <a:r>
              <a:rPr lang="en-US" b="1" kern="1200" dirty="0">
                <a:latin typeface="+mn-lt"/>
                <a:ea typeface="+mn-ea"/>
                <a:cs typeface="+mn-cs"/>
              </a:rPr>
              <a:t>21 WV counties have hired county litter control officers.  REAP maintains an updated contact list for these officers (handout available).</a:t>
            </a:r>
          </a:p>
        </p:txBody>
      </p:sp>
      <p:pic>
        <p:nvPicPr>
          <p:cNvPr id="5" name="Picture 4" descr="Diagram&#10;&#10;AI-generated content may be incorrect.">
            <a:extLst>
              <a:ext uri="{FF2B5EF4-FFF2-40B4-BE49-F238E27FC236}">
                <a16:creationId xmlns:a16="http://schemas.microsoft.com/office/drawing/2014/main" id="{3A603796-5E8C-9C94-E769-D4B7642285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961" y="1199870"/>
            <a:ext cx="5633451" cy="4471976"/>
          </a:xfrm>
          <a:prstGeom prst="rect">
            <a:avLst/>
          </a:prstGeom>
        </p:spPr>
      </p:pic>
    </p:spTree>
    <p:extLst>
      <p:ext uri="{BB962C8B-B14F-4D97-AF65-F5344CB8AC3E}">
        <p14:creationId xmlns:p14="http://schemas.microsoft.com/office/powerpoint/2010/main" val="3112366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FF410D-725B-9FEE-055F-7AFD168E546B}"/>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9667D22-8ADA-02DD-4F1E-2A3865DD75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AB31E6D9-DE92-BE7F-6185-A477CFF5B538}"/>
              </a:ext>
            </a:extLst>
          </p:cNvPr>
          <p:cNvSpPr>
            <a:spLocks noGrp="1"/>
          </p:cNvSpPr>
          <p:nvPr>
            <p:ph type="title"/>
          </p:nvPr>
        </p:nvSpPr>
        <p:spPr>
          <a:xfrm>
            <a:off x="628650" y="1131094"/>
            <a:ext cx="7886700" cy="994172"/>
          </a:xfrm>
        </p:spPr>
        <p:txBody>
          <a:bodyPr>
            <a:normAutofit/>
          </a:bodyPr>
          <a:lstStyle/>
          <a:p>
            <a:r>
              <a:rPr lang="en-US" sz="4050" b="1" dirty="0"/>
              <a:t>PPOD Assistance</a:t>
            </a:r>
          </a:p>
        </p:txBody>
      </p:sp>
      <p:sp>
        <p:nvSpPr>
          <p:cNvPr id="10" name="sketch line">
            <a:extLst>
              <a:ext uri="{FF2B5EF4-FFF2-40B4-BE49-F238E27FC236}">
                <a16:creationId xmlns:a16="http://schemas.microsoft.com/office/drawing/2014/main" id="{89322F14-D0CA-DE0E-908C-AD509B9B9E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2115280"/>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E0E290AA-2E0F-24CB-D242-6A08FB1E8BAE}"/>
              </a:ext>
            </a:extLst>
          </p:cNvPr>
          <p:cNvSpPr>
            <a:spLocks noGrp="1"/>
          </p:cNvSpPr>
          <p:nvPr>
            <p:ph idx="1"/>
          </p:nvPr>
        </p:nvSpPr>
        <p:spPr>
          <a:xfrm>
            <a:off x="628650" y="2304288"/>
            <a:ext cx="7886700" cy="3188970"/>
          </a:xfrm>
        </p:spPr>
        <p:txBody>
          <a:bodyPr>
            <a:normAutofit/>
          </a:bodyPr>
          <a:lstStyle/>
          <a:p>
            <a:pPr marL="0" indent="0">
              <a:buNone/>
            </a:pPr>
            <a:r>
              <a:rPr lang="en-US" b="1" dirty="0"/>
              <a:t>PPOD can provide assistance in the following situations:</a:t>
            </a:r>
          </a:p>
          <a:p>
            <a:r>
              <a:rPr lang="en-US" b="1" dirty="0"/>
              <a:t>Remediation of dumps and tire piles originating from state road right of way</a:t>
            </a:r>
          </a:p>
          <a:p>
            <a:r>
              <a:rPr lang="en-US" b="1" dirty="0"/>
              <a:t>Granting waivers for tire collection rules when there is an ongoing enforcement action</a:t>
            </a:r>
          </a:p>
          <a:p>
            <a:r>
              <a:rPr lang="en-US" b="1" dirty="0"/>
              <a:t>Assisting in cleanup orders resulting from an enforcement action</a:t>
            </a:r>
          </a:p>
          <a:p>
            <a:r>
              <a:rPr lang="en-US" b="1" dirty="0"/>
              <a:t>Coordination between DNR NRPOs and County LCOs</a:t>
            </a:r>
          </a:p>
          <a:p>
            <a:r>
              <a:rPr lang="en-US" b="1" dirty="0"/>
              <a:t>Special projects</a:t>
            </a:r>
          </a:p>
          <a:p>
            <a:pPr marL="0" indent="0">
              <a:buNone/>
            </a:pPr>
            <a:endParaRPr lang="en-US" b="1" dirty="0"/>
          </a:p>
        </p:txBody>
      </p:sp>
    </p:spTree>
    <p:extLst>
      <p:ext uri="{BB962C8B-B14F-4D97-AF65-F5344CB8AC3E}">
        <p14:creationId xmlns:p14="http://schemas.microsoft.com/office/powerpoint/2010/main" val="28393657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193B4A-57D4-A54E-4596-CDF73514768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A1DE5BD-ACCA-5225-78C5-A97CAD41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4D101D6E-6EE1-F149-BC57-C46A68535B8B}"/>
              </a:ext>
            </a:extLst>
          </p:cNvPr>
          <p:cNvSpPr>
            <a:spLocks noGrp="1"/>
          </p:cNvSpPr>
          <p:nvPr>
            <p:ph type="title"/>
          </p:nvPr>
        </p:nvSpPr>
        <p:spPr>
          <a:xfrm>
            <a:off x="628650" y="1131094"/>
            <a:ext cx="7886700" cy="994172"/>
          </a:xfrm>
        </p:spPr>
        <p:txBody>
          <a:bodyPr>
            <a:normAutofit/>
          </a:bodyPr>
          <a:lstStyle/>
          <a:p>
            <a:r>
              <a:rPr lang="en-US" sz="4050" b="1" dirty="0"/>
              <a:t>PPOD Reporting Procedure</a:t>
            </a:r>
          </a:p>
        </p:txBody>
      </p:sp>
      <p:sp>
        <p:nvSpPr>
          <p:cNvPr id="10" name="sketch line">
            <a:extLst>
              <a:ext uri="{FF2B5EF4-FFF2-40B4-BE49-F238E27FC236}">
                <a16:creationId xmlns:a16="http://schemas.microsoft.com/office/drawing/2014/main" id="{8FD4BA7C-12CE-7C2F-C76D-20D7A1CE4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2115280"/>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1FEDB4B-408D-54E6-51CB-F3A3DA87183D}"/>
              </a:ext>
            </a:extLst>
          </p:cNvPr>
          <p:cNvSpPr>
            <a:spLocks noGrp="1"/>
          </p:cNvSpPr>
          <p:nvPr>
            <p:ph idx="1"/>
          </p:nvPr>
        </p:nvSpPr>
        <p:spPr>
          <a:xfrm>
            <a:off x="628650" y="2304288"/>
            <a:ext cx="7886700" cy="3188970"/>
          </a:xfrm>
        </p:spPr>
        <p:txBody>
          <a:bodyPr>
            <a:normAutofit lnSpcReduction="10000"/>
          </a:bodyPr>
          <a:lstStyle/>
          <a:p>
            <a:pPr marL="0" indent="0">
              <a:buNone/>
            </a:pPr>
            <a:r>
              <a:rPr lang="en-US" b="1" dirty="0"/>
              <a:t>To request the remediation of an illegal dump or tire pile by calling, texting, or emailing their PPOD Project Manager.  To simplify the process, please include the following information:</a:t>
            </a:r>
          </a:p>
          <a:p>
            <a:r>
              <a:rPr lang="en-US" b="1" dirty="0"/>
              <a:t>County name</a:t>
            </a:r>
          </a:p>
          <a:p>
            <a:r>
              <a:rPr lang="en-US" b="1" dirty="0"/>
              <a:t>Road name</a:t>
            </a:r>
          </a:p>
          <a:p>
            <a:r>
              <a:rPr lang="en-US" b="1" dirty="0"/>
              <a:t>GPS coordinates in decimal degree format.  Please provide detailed directions if GPS coordinates are not available.</a:t>
            </a:r>
          </a:p>
          <a:p>
            <a:r>
              <a:rPr lang="en-US" b="1" dirty="0"/>
              <a:t>Pictures or a detailed description of site</a:t>
            </a:r>
          </a:p>
          <a:p>
            <a:r>
              <a:rPr lang="en-US" b="1" dirty="0"/>
              <a:t>Contact information</a:t>
            </a:r>
          </a:p>
          <a:p>
            <a:endParaRPr lang="en-US" b="1" dirty="0"/>
          </a:p>
        </p:txBody>
      </p:sp>
    </p:spTree>
    <p:extLst>
      <p:ext uri="{BB962C8B-B14F-4D97-AF65-F5344CB8AC3E}">
        <p14:creationId xmlns:p14="http://schemas.microsoft.com/office/powerpoint/2010/main" val="232816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9E4A1DB-F9B8-6A9E-B991-D91CA8826369}"/>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5173F0B3-6ACB-EFA9-3165-8CCADC7E05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3C0E8CE1-4986-771E-E232-E57949A56D9A}"/>
              </a:ext>
            </a:extLst>
          </p:cNvPr>
          <p:cNvSpPr>
            <a:spLocks noGrp="1"/>
          </p:cNvSpPr>
          <p:nvPr>
            <p:ph type="ctrTitle"/>
          </p:nvPr>
        </p:nvSpPr>
        <p:spPr>
          <a:xfrm>
            <a:off x="479161" y="1151171"/>
            <a:ext cx="8182230" cy="1026461"/>
          </a:xfrm>
        </p:spPr>
        <p:txBody>
          <a:bodyPr anchor="ctr">
            <a:normAutofit/>
          </a:bodyPr>
          <a:lstStyle/>
          <a:p>
            <a:r>
              <a:rPr lang="en-US" sz="4950" b="1" dirty="0">
                <a:latin typeface="+mn-lt"/>
              </a:rPr>
              <a:t>WVDEP REAP</a:t>
            </a:r>
          </a:p>
        </p:txBody>
      </p:sp>
      <p:sp>
        <p:nvSpPr>
          <p:cNvPr id="3" name="Subtitle 2">
            <a:extLst>
              <a:ext uri="{FF2B5EF4-FFF2-40B4-BE49-F238E27FC236}">
                <a16:creationId xmlns:a16="http://schemas.microsoft.com/office/drawing/2014/main" id="{91AE4D9E-62D3-3132-EF66-23BC50A62014}"/>
              </a:ext>
            </a:extLst>
          </p:cNvPr>
          <p:cNvSpPr>
            <a:spLocks noGrp="1"/>
          </p:cNvSpPr>
          <p:nvPr>
            <p:ph type="subTitle" idx="1"/>
          </p:nvPr>
        </p:nvSpPr>
        <p:spPr>
          <a:xfrm>
            <a:off x="479161" y="3059690"/>
            <a:ext cx="8182232" cy="414494"/>
          </a:xfrm>
        </p:spPr>
        <p:txBody>
          <a:bodyPr anchor="ctr">
            <a:noAutofit/>
          </a:bodyPr>
          <a:lstStyle/>
          <a:p>
            <a:pPr>
              <a:spcBef>
                <a:spcPts val="0"/>
              </a:spcBef>
              <a:spcAft>
                <a:spcPts val="450"/>
              </a:spcAft>
            </a:pPr>
            <a:endParaRPr lang="en-US" sz="2100" b="1" dirty="0"/>
          </a:p>
          <a:p>
            <a:pPr>
              <a:lnSpc>
                <a:spcPct val="100000"/>
              </a:lnSpc>
              <a:spcBef>
                <a:spcPts val="0"/>
              </a:spcBef>
            </a:pPr>
            <a:r>
              <a:rPr lang="en-US" b="1" dirty="0"/>
              <a:t>Greg Rote, Field Supervisor</a:t>
            </a:r>
          </a:p>
          <a:p>
            <a:pPr>
              <a:lnSpc>
                <a:spcPct val="100000"/>
              </a:lnSpc>
              <a:spcBef>
                <a:spcPts val="0"/>
              </a:spcBef>
            </a:pPr>
            <a:r>
              <a:rPr lang="en-US" b="1" dirty="0"/>
              <a:t>Pollution Prevention Open Dump Program</a:t>
            </a:r>
          </a:p>
          <a:p>
            <a:pPr>
              <a:lnSpc>
                <a:spcPct val="100000"/>
              </a:lnSpc>
              <a:spcBef>
                <a:spcPts val="0"/>
              </a:spcBef>
            </a:pPr>
            <a:r>
              <a:rPr lang="en-US" b="1" dirty="0"/>
              <a:t>601 57</a:t>
            </a:r>
            <a:r>
              <a:rPr lang="en-US" b="1" baseline="30000" dirty="0"/>
              <a:t>th</a:t>
            </a:r>
            <a:r>
              <a:rPr lang="en-US" b="1" dirty="0"/>
              <a:t> Street, SE</a:t>
            </a:r>
          </a:p>
          <a:p>
            <a:pPr>
              <a:lnSpc>
                <a:spcPct val="100000"/>
              </a:lnSpc>
              <a:spcBef>
                <a:spcPts val="0"/>
              </a:spcBef>
            </a:pPr>
            <a:r>
              <a:rPr lang="en-US" b="1" dirty="0"/>
              <a:t>Charleston, WV 25304</a:t>
            </a:r>
          </a:p>
          <a:p>
            <a:pPr>
              <a:lnSpc>
                <a:spcPct val="100000"/>
              </a:lnSpc>
              <a:spcBef>
                <a:spcPts val="0"/>
              </a:spcBef>
            </a:pPr>
            <a:r>
              <a:rPr lang="en-US" b="1" dirty="0"/>
              <a:t>304-389-8181</a:t>
            </a:r>
          </a:p>
          <a:p>
            <a:pPr>
              <a:lnSpc>
                <a:spcPct val="100000"/>
              </a:lnSpc>
              <a:spcBef>
                <a:spcPts val="0"/>
              </a:spcBef>
            </a:pPr>
            <a:r>
              <a:rPr lang="en-US" b="1" dirty="0"/>
              <a:t>gregory.a.rote@wv.gov</a:t>
            </a:r>
          </a:p>
          <a:p>
            <a:pPr>
              <a:spcBef>
                <a:spcPts val="0"/>
              </a:spcBef>
              <a:spcAft>
                <a:spcPts val="450"/>
              </a:spcAft>
            </a:pPr>
            <a:endParaRPr lang="en-US" sz="2100" b="1" dirty="0"/>
          </a:p>
          <a:p>
            <a:pPr>
              <a:spcBef>
                <a:spcPts val="0"/>
              </a:spcBef>
              <a:spcAft>
                <a:spcPts val="450"/>
              </a:spcAft>
            </a:pPr>
            <a:endParaRPr lang="en-US" sz="2100" b="1" dirty="0"/>
          </a:p>
        </p:txBody>
      </p:sp>
      <p:sp>
        <p:nvSpPr>
          <p:cNvPr id="38" name="sketch line">
            <a:extLst>
              <a:ext uri="{FF2B5EF4-FFF2-40B4-BE49-F238E27FC236}">
                <a16:creationId xmlns:a16="http://schemas.microsoft.com/office/drawing/2014/main" id="{3A8057B1-E2B0-74BE-5FEB-666210B2FE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37560" y="2245262"/>
            <a:ext cx="2468880" cy="13716"/>
          </a:xfrm>
          <a:custGeom>
            <a:avLst/>
            <a:gdLst>
              <a:gd name="csX0" fmla="*/ 0 w 2468880"/>
              <a:gd name="csY0" fmla="*/ 0 h 13716"/>
              <a:gd name="csX1" fmla="*/ 592531 w 2468880"/>
              <a:gd name="csY1" fmla="*/ 0 h 13716"/>
              <a:gd name="csX2" fmla="*/ 1160374 w 2468880"/>
              <a:gd name="csY2" fmla="*/ 0 h 13716"/>
              <a:gd name="csX3" fmla="*/ 1728216 w 2468880"/>
              <a:gd name="csY3" fmla="*/ 0 h 13716"/>
              <a:gd name="csX4" fmla="*/ 2468880 w 2468880"/>
              <a:gd name="csY4" fmla="*/ 0 h 13716"/>
              <a:gd name="csX5" fmla="*/ 2468880 w 2468880"/>
              <a:gd name="csY5" fmla="*/ 13716 h 13716"/>
              <a:gd name="csX6" fmla="*/ 1802282 w 2468880"/>
              <a:gd name="csY6" fmla="*/ 13716 h 13716"/>
              <a:gd name="csX7" fmla="*/ 1209751 w 2468880"/>
              <a:gd name="csY7" fmla="*/ 13716 h 13716"/>
              <a:gd name="csX8" fmla="*/ 641909 w 2468880"/>
              <a:gd name="csY8" fmla="*/ 13716 h 13716"/>
              <a:gd name="csX9" fmla="*/ 0 w 2468880"/>
              <a:gd name="csY9" fmla="*/ 13716 h 13716"/>
              <a:gd name="csX10" fmla="*/ 0 w 2468880"/>
              <a:gd name="csY10"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2468880" h="13716" fill="none" extrusionOk="0">
                <a:moveTo>
                  <a:pt x="0" y="0"/>
                </a:moveTo>
                <a:cubicBezTo>
                  <a:pt x="171523" y="-1510"/>
                  <a:pt x="416079" y="20036"/>
                  <a:pt x="592531" y="0"/>
                </a:cubicBezTo>
                <a:cubicBezTo>
                  <a:pt x="768983" y="-20036"/>
                  <a:pt x="878305" y="13110"/>
                  <a:pt x="1160374" y="0"/>
                </a:cubicBezTo>
                <a:cubicBezTo>
                  <a:pt x="1442443" y="-13110"/>
                  <a:pt x="1612108" y="24695"/>
                  <a:pt x="1728216" y="0"/>
                </a:cubicBezTo>
                <a:cubicBezTo>
                  <a:pt x="1844324" y="-24695"/>
                  <a:pt x="2271040" y="20667"/>
                  <a:pt x="2468880" y="0"/>
                </a:cubicBezTo>
                <a:cubicBezTo>
                  <a:pt x="2468530" y="5728"/>
                  <a:pt x="2468490" y="7624"/>
                  <a:pt x="2468880" y="13716"/>
                </a:cubicBezTo>
                <a:cubicBezTo>
                  <a:pt x="2229297" y="-19231"/>
                  <a:pt x="2066775" y="25681"/>
                  <a:pt x="1802282" y="13716"/>
                </a:cubicBezTo>
                <a:cubicBezTo>
                  <a:pt x="1537789" y="1751"/>
                  <a:pt x="1379930" y="17694"/>
                  <a:pt x="1209751" y="13716"/>
                </a:cubicBezTo>
                <a:cubicBezTo>
                  <a:pt x="1039572" y="9738"/>
                  <a:pt x="837025" y="8278"/>
                  <a:pt x="641909" y="13716"/>
                </a:cubicBezTo>
                <a:cubicBezTo>
                  <a:pt x="446793" y="19154"/>
                  <a:pt x="170561" y="13900"/>
                  <a:pt x="0" y="13716"/>
                </a:cubicBezTo>
                <a:cubicBezTo>
                  <a:pt x="-302" y="10335"/>
                  <a:pt x="417" y="4724"/>
                  <a:pt x="0" y="0"/>
                </a:cubicBezTo>
                <a:close/>
              </a:path>
              <a:path w="2468880" h="13716" stroke="0" extrusionOk="0">
                <a:moveTo>
                  <a:pt x="0" y="0"/>
                </a:moveTo>
                <a:cubicBezTo>
                  <a:pt x="190931" y="24910"/>
                  <a:pt x="333688" y="11559"/>
                  <a:pt x="567842" y="0"/>
                </a:cubicBezTo>
                <a:cubicBezTo>
                  <a:pt x="801996" y="-11559"/>
                  <a:pt x="939971" y="-5677"/>
                  <a:pt x="1234440" y="0"/>
                </a:cubicBezTo>
                <a:cubicBezTo>
                  <a:pt x="1528909" y="5677"/>
                  <a:pt x="1658539" y="5184"/>
                  <a:pt x="1777594" y="0"/>
                </a:cubicBezTo>
                <a:cubicBezTo>
                  <a:pt x="1896649" y="-5184"/>
                  <a:pt x="2186164" y="23915"/>
                  <a:pt x="2468880" y="0"/>
                </a:cubicBezTo>
                <a:cubicBezTo>
                  <a:pt x="2469409" y="5071"/>
                  <a:pt x="2469155" y="7437"/>
                  <a:pt x="2468880" y="13716"/>
                </a:cubicBezTo>
                <a:cubicBezTo>
                  <a:pt x="2271330" y="32027"/>
                  <a:pt x="2001027" y="26982"/>
                  <a:pt x="1876349" y="13716"/>
                </a:cubicBezTo>
                <a:cubicBezTo>
                  <a:pt x="1751671" y="450"/>
                  <a:pt x="1364652" y="10491"/>
                  <a:pt x="1209751" y="13716"/>
                </a:cubicBezTo>
                <a:cubicBezTo>
                  <a:pt x="1054850" y="16941"/>
                  <a:pt x="748438" y="15502"/>
                  <a:pt x="617220" y="13716"/>
                </a:cubicBezTo>
                <a:cubicBezTo>
                  <a:pt x="486002" y="11930"/>
                  <a:pt x="237432" y="22628"/>
                  <a:pt x="0" y="13716"/>
                </a:cubicBezTo>
                <a:cubicBezTo>
                  <a:pt x="198" y="8947"/>
                  <a:pt x="304" y="520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a:solidFill>
                <a:prstClr val="white"/>
              </a:solidFill>
              <a:latin typeface="Calibri" panose="020F0502020204030204"/>
            </a:endParaRPr>
          </a:p>
        </p:txBody>
      </p:sp>
      <p:pic>
        <p:nvPicPr>
          <p:cNvPr id="7" name="Picture 6" descr="A picture containing text, clipart&#10;&#10;AI-generated content may be incorrect.">
            <a:extLst>
              <a:ext uri="{FF2B5EF4-FFF2-40B4-BE49-F238E27FC236}">
                <a16:creationId xmlns:a16="http://schemas.microsoft.com/office/drawing/2014/main" id="{89F4C1B6-3CA5-115D-BF9C-21779489B1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7660" y="4001972"/>
            <a:ext cx="2845040" cy="1906178"/>
          </a:xfrm>
          <a:prstGeom prst="rect">
            <a:avLst/>
          </a:prstGeom>
        </p:spPr>
      </p:pic>
      <p:pic>
        <p:nvPicPr>
          <p:cNvPr id="5" name="Picture 4" descr="A picture containing text, clipart&#10;&#10;AI-generated content may be incorrect.">
            <a:extLst>
              <a:ext uri="{FF2B5EF4-FFF2-40B4-BE49-F238E27FC236}">
                <a16:creationId xmlns:a16="http://schemas.microsoft.com/office/drawing/2014/main" id="{F0470B6E-3EB4-D103-5D63-9FE54FE75F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9683" y="4279078"/>
            <a:ext cx="3506258" cy="1095706"/>
          </a:xfrm>
          <a:prstGeom prst="rect">
            <a:avLst/>
          </a:prstGeom>
        </p:spPr>
      </p:pic>
    </p:spTree>
    <p:extLst>
      <p:ext uri="{BB962C8B-B14F-4D97-AF65-F5344CB8AC3E}">
        <p14:creationId xmlns:p14="http://schemas.microsoft.com/office/powerpoint/2010/main" val="3365207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Goals for REAP</a:t>
            </a:r>
          </a:p>
        </p:txBody>
      </p:sp>
      <p:sp>
        <p:nvSpPr>
          <p:cNvPr id="3" name="Content Placeholder 2"/>
          <p:cNvSpPr>
            <a:spLocks noGrp="1"/>
          </p:cNvSpPr>
          <p:nvPr>
            <p:ph idx="1"/>
          </p:nvPr>
        </p:nvSpPr>
        <p:spPr/>
        <p:txBody>
          <a:bodyPr>
            <a:normAutofit fontScale="85000" lnSpcReduction="20000"/>
          </a:bodyPr>
          <a:lstStyle/>
          <a:p>
            <a:r>
              <a:rPr lang="en-US" sz="3200" b="1" dirty="0"/>
              <a:t>Protect human health and the environment</a:t>
            </a:r>
          </a:p>
          <a:p>
            <a:r>
              <a:rPr lang="en-US" sz="3200" b="1" dirty="0"/>
              <a:t>Eradicate litter and illegal dumps throughout the state</a:t>
            </a:r>
          </a:p>
          <a:p>
            <a:r>
              <a:rPr lang="en-US" sz="3200" b="1" dirty="0"/>
              <a:t>Educate the public about the merits of pollution prevention and recycling</a:t>
            </a:r>
          </a:p>
          <a:p>
            <a:r>
              <a:rPr lang="en-US" sz="3200" b="1" dirty="0"/>
              <a:t>Make WV the cleanest state in the nation assisting in the recruitment of new businesses and making us a top tourist destination</a:t>
            </a:r>
          </a:p>
          <a:p>
            <a:r>
              <a:rPr lang="en-US" sz="3200" b="1" dirty="0"/>
              <a:t>Cooperate with municipalities/counties in adopting and enforcing ordinances and organizing programs that assist in accomplishing these goals</a:t>
            </a:r>
          </a:p>
          <a:p>
            <a:endParaRPr lang="en-US" dirty="0"/>
          </a:p>
        </p:txBody>
      </p:sp>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par>
                          <p:cTn id="8" fill="hold">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13" fill="hold">
                            <p:stCondLst>
                              <p:cond delay="4000"/>
                            </p:stCondLst>
                            <p:childTnLst>
                              <p:par>
                                <p:cTn id="14" presetID="2" presetClass="entr" presetSubtype="4" fill="hold" grpId="0" nodeType="afterEffect">
                                  <p:stCondLst>
                                    <p:cond delay="0"/>
                                  </p:stCondLst>
                                  <p:childTnLst>
                                    <p:set>
                                      <p:cBhvr>
                                        <p:cTn id="15" dur="1" fill="hold">
                                          <p:stCondLst>
                                            <p:cond delay="0"/>
                                          </p:stCondLst>
                                        </p:cTn>
                                        <p:tgtEl>
                                          <p:spTgt spid="3">
                                            <p:txEl>
                                              <p:pRg st="1" end="1"/>
                                            </p:txEl>
                                          </p:spTgt>
                                        </p:tgtEl>
                                        <p:attrNameLst>
                                          <p:attrName>style.visibility</p:attrName>
                                        </p:attrNameLst>
                                      </p:cBhvr>
                                      <p:to>
                                        <p:strVal val="visible"/>
                                      </p:to>
                                    </p:set>
                                    <p:anim calcmode="lin" valueType="num">
                                      <p:cBhvr additive="base">
                                        <p:cTn id="16"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7"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8" fill="hold">
                            <p:stCondLst>
                              <p:cond delay="6000"/>
                            </p:stCondLst>
                            <p:childTnLst>
                              <p:par>
                                <p:cTn id="19" presetID="2" presetClass="entr" presetSubtype="4" fill="hold" grpId="0" nodeType="after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additive="base">
                                        <p:cTn id="21"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2"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23" fill="hold">
                            <p:stCondLst>
                              <p:cond delay="8000"/>
                            </p:stCondLst>
                            <p:childTnLst>
                              <p:par>
                                <p:cTn id="24" presetID="2" presetClass="entr" presetSubtype="4" fill="hold" grpId="0" nodeType="after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additive="base">
                                        <p:cTn id="26"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7"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8" fill="hold">
                            <p:stCondLst>
                              <p:cond delay="10000"/>
                            </p:stCondLst>
                            <p:childTnLst>
                              <p:par>
                                <p:cTn id="29" presetID="2" presetClass="entr" presetSubtype="4" fill="hold" grpId="0" nodeType="after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BD90E27E-AB97-9167-B49F-90A404B8661D}"/>
              </a:ext>
            </a:extLst>
          </p:cNvPr>
          <p:cNvSpPr>
            <a:spLocks noGrp="1"/>
          </p:cNvSpPr>
          <p:nvPr>
            <p:ph type="title"/>
          </p:nvPr>
        </p:nvSpPr>
        <p:spPr>
          <a:xfrm>
            <a:off x="628650" y="1131094"/>
            <a:ext cx="7886700" cy="994172"/>
          </a:xfrm>
        </p:spPr>
        <p:txBody>
          <a:bodyPr>
            <a:normAutofit/>
          </a:bodyPr>
          <a:lstStyle/>
          <a:p>
            <a:r>
              <a:rPr lang="en-US" sz="4050" b="1" dirty="0"/>
              <a:t>REAP Overview</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2115280"/>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904B9CD8-C363-F1A9-E534-CA8485013206}"/>
              </a:ext>
            </a:extLst>
          </p:cNvPr>
          <p:cNvSpPr>
            <a:spLocks noGrp="1"/>
          </p:cNvSpPr>
          <p:nvPr>
            <p:ph idx="1"/>
          </p:nvPr>
        </p:nvSpPr>
        <p:spPr>
          <a:xfrm>
            <a:off x="628650" y="2304288"/>
            <a:ext cx="7886700" cy="3188970"/>
          </a:xfrm>
        </p:spPr>
        <p:txBody>
          <a:bodyPr>
            <a:normAutofit/>
          </a:bodyPr>
          <a:lstStyle/>
          <a:p>
            <a:pPr marL="0" indent="0">
              <a:buNone/>
            </a:pPr>
            <a:r>
              <a:rPr lang="en-US" b="1" dirty="0"/>
              <a:t>The Rehabilitation Environmental Action Plan (REAP), created in 2005, houses the DEP’s cleanup programs: </a:t>
            </a:r>
          </a:p>
          <a:p>
            <a:r>
              <a:rPr lang="en-US" b="1" dirty="0"/>
              <a:t>Pollution Prevention Open Dump Program</a:t>
            </a:r>
          </a:p>
          <a:p>
            <a:r>
              <a:rPr lang="en-US" b="1" dirty="0"/>
              <a:t>Tire Remediation Program</a:t>
            </a:r>
          </a:p>
          <a:p>
            <a:r>
              <a:rPr lang="en-US" b="1" dirty="0"/>
              <a:t>WV Make It Shine</a:t>
            </a:r>
          </a:p>
          <a:p>
            <a:r>
              <a:rPr lang="en-US" b="1" dirty="0"/>
              <a:t>Adopt A Highway</a:t>
            </a:r>
          </a:p>
          <a:p>
            <a:r>
              <a:rPr lang="en-US" b="1" dirty="0"/>
              <a:t>Adopt A Stream</a:t>
            </a:r>
          </a:p>
        </p:txBody>
      </p:sp>
    </p:spTree>
    <p:extLst>
      <p:ext uri="{BB962C8B-B14F-4D97-AF65-F5344CB8AC3E}">
        <p14:creationId xmlns:p14="http://schemas.microsoft.com/office/powerpoint/2010/main" val="595555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831489-78CF-1A81-F362-3A046D72EDB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07F7189-9FFE-8351-B9C4-F00CCE86AA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F89EFFE6-B966-5D08-DD4E-7555B72A246E}"/>
              </a:ext>
            </a:extLst>
          </p:cNvPr>
          <p:cNvSpPr>
            <a:spLocks noGrp="1"/>
          </p:cNvSpPr>
          <p:nvPr>
            <p:ph type="title"/>
          </p:nvPr>
        </p:nvSpPr>
        <p:spPr>
          <a:xfrm>
            <a:off x="628650" y="1131094"/>
            <a:ext cx="7886700" cy="994172"/>
          </a:xfrm>
        </p:spPr>
        <p:txBody>
          <a:bodyPr>
            <a:normAutofit fontScale="90000"/>
          </a:bodyPr>
          <a:lstStyle/>
          <a:p>
            <a:r>
              <a:rPr lang="en-US" sz="4050" b="1" dirty="0"/>
              <a:t>Pollution Prevention Open Dump Program</a:t>
            </a:r>
          </a:p>
        </p:txBody>
      </p:sp>
      <p:sp>
        <p:nvSpPr>
          <p:cNvPr id="10" name="sketch line">
            <a:extLst>
              <a:ext uri="{FF2B5EF4-FFF2-40B4-BE49-F238E27FC236}">
                <a16:creationId xmlns:a16="http://schemas.microsoft.com/office/drawing/2014/main" id="{0E0AC924-EC44-0EF1-82C5-0A7CDB138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2115280"/>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C7E7C438-DDB2-3891-A467-C43BDA54CAE1}"/>
              </a:ext>
            </a:extLst>
          </p:cNvPr>
          <p:cNvSpPr>
            <a:spLocks noGrp="1"/>
          </p:cNvSpPr>
          <p:nvPr>
            <p:ph idx="1"/>
          </p:nvPr>
        </p:nvSpPr>
        <p:spPr>
          <a:xfrm>
            <a:off x="628650" y="2304288"/>
            <a:ext cx="7886700" cy="3188970"/>
          </a:xfrm>
        </p:spPr>
        <p:txBody>
          <a:bodyPr>
            <a:normAutofit fontScale="85000" lnSpcReduction="10000"/>
          </a:bodyPr>
          <a:lstStyle/>
          <a:p>
            <a:pPr marL="0" indent="0">
              <a:buNone/>
            </a:pPr>
            <a:r>
              <a:rPr lang="en-US" b="1" dirty="0"/>
              <a:t>REAP’s Pollution Prevention Open Dump Program (PPOD) is responsible for the remediation of illegal dumps and tire piles throughout the state.  Although some of these cleanups are volunteer driven, the majority are accomplished through a system of district contracts.  In addition to PPOD’s dump/tire pile remediation work, the program also bears the following responsibilities:</a:t>
            </a:r>
          </a:p>
          <a:p>
            <a:r>
              <a:rPr lang="en-US" b="1" dirty="0"/>
              <a:t>Logistical/material support for the Adopt A Stream and Make It Shine Programs</a:t>
            </a:r>
          </a:p>
          <a:p>
            <a:r>
              <a:rPr lang="en-US" b="1" dirty="0"/>
              <a:t>Coordination of the DEP’s Tire Remediation Program</a:t>
            </a:r>
          </a:p>
          <a:p>
            <a:r>
              <a:rPr lang="en-US" b="1" dirty="0"/>
              <a:t>Recruitment  and training of county litter control officers</a:t>
            </a:r>
          </a:p>
          <a:p>
            <a:r>
              <a:rPr lang="en-US" b="1" dirty="0"/>
              <a:t>Community cleanup assistance</a:t>
            </a:r>
          </a:p>
          <a:p>
            <a:r>
              <a:rPr lang="en-US" b="1" dirty="0"/>
              <a:t>Special projects</a:t>
            </a:r>
          </a:p>
          <a:p>
            <a:r>
              <a:rPr lang="en-US" b="1" dirty="0"/>
              <a:t>Maintenance of online complaint system</a:t>
            </a:r>
          </a:p>
          <a:p>
            <a:pPr marL="0" indent="0">
              <a:buNone/>
            </a:pPr>
            <a:endParaRPr lang="en-US" b="1" dirty="0"/>
          </a:p>
        </p:txBody>
      </p:sp>
    </p:spTree>
    <p:extLst>
      <p:ext uri="{BB962C8B-B14F-4D97-AF65-F5344CB8AC3E}">
        <p14:creationId xmlns:p14="http://schemas.microsoft.com/office/powerpoint/2010/main" val="411715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26782C8-957D-87B4-0B15-05D07AACC00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FA2AC25-CE09-1707-395D-E1CAD87FF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DCAB9555-F5EE-13AA-0F37-FA49BF99873E}"/>
              </a:ext>
            </a:extLst>
          </p:cNvPr>
          <p:cNvSpPr>
            <a:spLocks noGrp="1"/>
          </p:cNvSpPr>
          <p:nvPr>
            <p:ph type="title"/>
          </p:nvPr>
        </p:nvSpPr>
        <p:spPr>
          <a:xfrm>
            <a:off x="628650" y="1131094"/>
            <a:ext cx="7886700" cy="994172"/>
          </a:xfrm>
        </p:spPr>
        <p:txBody>
          <a:bodyPr>
            <a:normAutofit fontScale="90000"/>
          </a:bodyPr>
          <a:lstStyle/>
          <a:p>
            <a:pPr algn="ctr"/>
            <a:r>
              <a:rPr lang="en-US" sz="3975" b="1" dirty="0"/>
              <a:t>Pollution Prevention Open Dump Program</a:t>
            </a:r>
            <a:br>
              <a:rPr lang="en-US" sz="4050" b="1" dirty="0"/>
            </a:br>
            <a:r>
              <a:rPr lang="en-US" b="1" dirty="0"/>
              <a:t>Statistical Highlights (1990 to 2025)</a:t>
            </a:r>
          </a:p>
        </p:txBody>
      </p:sp>
      <p:sp>
        <p:nvSpPr>
          <p:cNvPr id="10" name="sketch line">
            <a:extLst>
              <a:ext uri="{FF2B5EF4-FFF2-40B4-BE49-F238E27FC236}">
                <a16:creationId xmlns:a16="http://schemas.microsoft.com/office/drawing/2014/main" id="{5D3237E4-6762-238D-56B9-743146EFC5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2115280"/>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11E3A128-8918-98E6-1E77-4E60CCE46B49}"/>
              </a:ext>
            </a:extLst>
          </p:cNvPr>
          <p:cNvSpPr>
            <a:spLocks noGrp="1"/>
          </p:cNvSpPr>
          <p:nvPr>
            <p:ph idx="1"/>
          </p:nvPr>
        </p:nvSpPr>
        <p:spPr>
          <a:xfrm>
            <a:off x="628650" y="2304288"/>
            <a:ext cx="7886700" cy="3188970"/>
          </a:xfrm>
        </p:spPr>
        <p:txBody>
          <a:bodyPr>
            <a:normAutofit/>
          </a:bodyPr>
          <a:lstStyle/>
          <a:p>
            <a:r>
              <a:rPr lang="en-US" b="1" dirty="0"/>
              <a:t>Dumps reclaimed: 32,623</a:t>
            </a:r>
          </a:p>
          <a:p>
            <a:r>
              <a:rPr lang="en-US" b="1" dirty="0"/>
              <a:t>Tons of solid waste collected: 218,606</a:t>
            </a:r>
          </a:p>
          <a:p>
            <a:r>
              <a:rPr lang="en-US" b="1" dirty="0"/>
              <a:t>Tires collected: 5,772,591</a:t>
            </a:r>
          </a:p>
        </p:txBody>
      </p:sp>
    </p:spTree>
    <p:extLst>
      <p:ext uri="{BB962C8B-B14F-4D97-AF65-F5344CB8AC3E}">
        <p14:creationId xmlns:p14="http://schemas.microsoft.com/office/powerpoint/2010/main" val="3729146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95EE70-691B-35F8-2CA2-31ACDC995B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36E825-C24F-EA27-FDA1-F8B4AD37C793}"/>
              </a:ext>
            </a:extLst>
          </p:cNvPr>
          <p:cNvSpPr>
            <a:spLocks noGrp="1"/>
          </p:cNvSpPr>
          <p:nvPr>
            <p:ph type="title"/>
          </p:nvPr>
        </p:nvSpPr>
        <p:spPr/>
        <p:txBody>
          <a:bodyPr>
            <a:noAutofit/>
          </a:bodyPr>
          <a:lstStyle/>
          <a:p>
            <a:pPr algn="ctr"/>
            <a:r>
              <a:rPr lang="en-US" sz="4050" b="1" dirty="0"/>
              <a:t>PPOD Dump Reclamation</a:t>
            </a:r>
            <a:br>
              <a:rPr lang="en-US" sz="4050" b="1" dirty="0"/>
            </a:br>
            <a:r>
              <a:rPr lang="en-US" sz="3000" b="1" dirty="0"/>
              <a:t>Glen Falls Road- Harrison County</a:t>
            </a:r>
          </a:p>
        </p:txBody>
      </p:sp>
      <p:sp>
        <p:nvSpPr>
          <p:cNvPr id="4" name="Text Placeholder 3">
            <a:extLst>
              <a:ext uri="{FF2B5EF4-FFF2-40B4-BE49-F238E27FC236}">
                <a16:creationId xmlns:a16="http://schemas.microsoft.com/office/drawing/2014/main" id="{DF30F1EF-6D3B-35BE-C905-D45F4F909A14}"/>
              </a:ext>
            </a:extLst>
          </p:cNvPr>
          <p:cNvSpPr>
            <a:spLocks noGrp="1"/>
          </p:cNvSpPr>
          <p:nvPr>
            <p:ph type="body" idx="1"/>
          </p:nvPr>
        </p:nvSpPr>
        <p:spPr>
          <a:xfrm>
            <a:off x="629842" y="1982391"/>
            <a:ext cx="3868340" cy="617934"/>
          </a:xfrm>
        </p:spPr>
        <p:txBody>
          <a:bodyPr/>
          <a:lstStyle/>
          <a:p>
            <a:pPr algn="ctr"/>
            <a:r>
              <a:rPr lang="en-US" dirty="0"/>
              <a:t>Before</a:t>
            </a:r>
          </a:p>
        </p:txBody>
      </p:sp>
      <p:pic>
        <p:nvPicPr>
          <p:cNvPr id="9" name="Content Placeholder 8" descr="A picture containing outdoor, wood&#10;&#10;AI-generated content may be incorrect.">
            <a:extLst>
              <a:ext uri="{FF2B5EF4-FFF2-40B4-BE49-F238E27FC236}">
                <a16:creationId xmlns:a16="http://schemas.microsoft.com/office/drawing/2014/main" id="{9DB04A53-7A0A-C2AF-535E-E4542AF3C238}"/>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49494" y="2752788"/>
            <a:ext cx="3648687" cy="2737622"/>
          </a:xfrm>
          <a:prstGeom prst="rect">
            <a:avLst/>
          </a:prstGeom>
        </p:spPr>
      </p:pic>
      <p:sp>
        <p:nvSpPr>
          <p:cNvPr id="5" name="Text Placeholder 4">
            <a:extLst>
              <a:ext uri="{FF2B5EF4-FFF2-40B4-BE49-F238E27FC236}">
                <a16:creationId xmlns:a16="http://schemas.microsoft.com/office/drawing/2014/main" id="{35EBFD39-8B89-A9CA-17FE-0AE9D39C2492}"/>
              </a:ext>
            </a:extLst>
          </p:cNvPr>
          <p:cNvSpPr>
            <a:spLocks noGrp="1"/>
          </p:cNvSpPr>
          <p:nvPr>
            <p:ph type="body" sz="quarter" idx="3"/>
          </p:nvPr>
        </p:nvSpPr>
        <p:spPr>
          <a:xfrm>
            <a:off x="4629150" y="1975247"/>
            <a:ext cx="3887391" cy="617934"/>
          </a:xfrm>
        </p:spPr>
        <p:txBody>
          <a:bodyPr/>
          <a:lstStyle/>
          <a:p>
            <a:pPr algn="ctr"/>
            <a:r>
              <a:rPr lang="en-US" dirty="0"/>
              <a:t>After</a:t>
            </a:r>
          </a:p>
        </p:txBody>
      </p:sp>
      <p:pic>
        <p:nvPicPr>
          <p:cNvPr id="13" name="Content Placeholder 12" descr="A picture containing outdoor, tree, grass, valley&#10;&#10;AI-generated content may be incorrect.">
            <a:extLst>
              <a:ext uri="{FF2B5EF4-FFF2-40B4-BE49-F238E27FC236}">
                <a16:creationId xmlns:a16="http://schemas.microsoft.com/office/drawing/2014/main" id="{DABE3B3B-A5BC-DE07-62CE-49FAFD297593}"/>
              </a:ext>
            </a:extLst>
          </p:cNvPr>
          <p:cNvPicPr>
            <a:picLocks noGrp="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750594" y="2752671"/>
            <a:ext cx="3546101" cy="2737622"/>
          </a:xfrm>
          <a:prstGeom prst="rect">
            <a:avLst/>
          </a:prstGeom>
        </p:spPr>
      </p:pic>
    </p:spTree>
    <p:extLst>
      <p:ext uri="{BB962C8B-B14F-4D97-AF65-F5344CB8AC3E}">
        <p14:creationId xmlns:p14="http://schemas.microsoft.com/office/powerpoint/2010/main" val="4025447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pic>
        <p:nvPicPr>
          <p:cNvPr id="277" name="Google Shape;277;p9" descr="depnew2004"/>
          <p:cNvPicPr preferRelativeResize="0"/>
          <p:nvPr/>
        </p:nvPicPr>
        <p:blipFill rotWithShape="1">
          <a:blip r:embed="rId3">
            <a:alphaModFix/>
          </a:blip>
          <a:srcRect/>
          <a:stretch/>
        </p:blipFill>
        <p:spPr>
          <a:xfrm>
            <a:off x="439737" y="5956300"/>
            <a:ext cx="1863725" cy="549275"/>
          </a:xfrm>
          <a:prstGeom prst="rect">
            <a:avLst/>
          </a:prstGeom>
          <a:noFill/>
          <a:ln>
            <a:noFill/>
          </a:ln>
        </p:spPr>
      </p:pic>
      <p:graphicFrame>
        <p:nvGraphicFramePr>
          <p:cNvPr id="278" name="Google Shape;278;p9"/>
          <p:cNvGraphicFramePr/>
          <p:nvPr/>
        </p:nvGraphicFramePr>
        <p:xfrm>
          <a:off x="4572000" y="3417887"/>
          <a:ext cx="4572000" cy="3429000"/>
        </p:xfrm>
        <a:graphic>
          <a:graphicData uri="http://schemas.openxmlformats.org/presentationml/2006/ole">
            <mc:AlternateContent xmlns:mc="http://schemas.openxmlformats.org/markup-compatibility/2006">
              <mc:Choice xmlns:v="urn:schemas-microsoft-com:vml" Requires="v">
                <p:oleObj r:id="rId4" imgW="4572000" imgH="3429000" progId="PowerPoint.Slide.8">
                  <p:embed/>
                </p:oleObj>
              </mc:Choice>
              <mc:Fallback>
                <p:oleObj r:id="rId4" imgW="4572000" imgH="3429000" progId="PowerPoint.Slide.8">
                  <p:embed/>
                  <p:pic>
                    <p:nvPicPr>
                      <p:cNvPr id="278" name="Google Shape;278;p9"/>
                      <p:cNvPicPr preferRelativeResize="0"/>
                      <p:nvPr/>
                    </p:nvPicPr>
                    <p:blipFill rotWithShape="1">
                      <a:blip r:embed="rId5">
                        <a:alphaModFix/>
                      </a:blip>
                      <a:srcRect/>
                      <a:stretch/>
                    </p:blipFill>
                    <p:spPr>
                      <a:xfrm>
                        <a:off x="4572000" y="3417887"/>
                        <a:ext cx="4572000" cy="3429000"/>
                      </a:xfrm>
                      <a:prstGeom prst="rect">
                        <a:avLst/>
                      </a:prstGeom>
                      <a:noFill/>
                      <a:ln>
                        <a:noFill/>
                      </a:ln>
                    </p:spPr>
                  </p:pic>
                </p:oleObj>
              </mc:Fallback>
            </mc:AlternateContent>
          </a:graphicData>
        </a:graphic>
      </p:graphicFrame>
      <p:graphicFrame>
        <p:nvGraphicFramePr>
          <p:cNvPr id="279" name="Google Shape;279;p9"/>
          <p:cNvGraphicFramePr/>
          <p:nvPr/>
        </p:nvGraphicFramePr>
        <p:xfrm>
          <a:off x="0" y="0"/>
          <a:ext cx="4572000" cy="3429000"/>
        </p:xfrm>
        <a:graphic>
          <a:graphicData uri="http://schemas.openxmlformats.org/presentationml/2006/ole">
            <mc:AlternateContent xmlns:mc="http://schemas.openxmlformats.org/markup-compatibility/2006">
              <mc:Choice xmlns:v="urn:schemas-microsoft-com:vml" Requires="v">
                <p:oleObj r:id="rId6" imgW="4572000" imgH="3429000" progId="PowerPoint.Slide.8">
                  <p:embed/>
                </p:oleObj>
              </mc:Choice>
              <mc:Fallback>
                <p:oleObj r:id="rId6" imgW="4572000" imgH="3429000" progId="PowerPoint.Slide.8">
                  <p:embed/>
                  <p:pic>
                    <p:nvPicPr>
                      <p:cNvPr id="279" name="Google Shape;279;p9"/>
                      <p:cNvPicPr preferRelativeResize="0"/>
                      <p:nvPr/>
                    </p:nvPicPr>
                    <p:blipFill rotWithShape="1">
                      <a:blip r:embed="rId7">
                        <a:alphaModFix/>
                      </a:blip>
                      <a:srcRect/>
                      <a:stretch/>
                    </p:blipFill>
                    <p:spPr>
                      <a:xfrm>
                        <a:off x="0" y="0"/>
                        <a:ext cx="4572000" cy="3429000"/>
                      </a:xfrm>
                      <a:prstGeom prst="rect">
                        <a:avLst/>
                      </a:prstGeom>
                      <a:noFill/>
                      <a:ln>
                        <a:noFill/>
                      </a:ln>
                    </p:spPr>
                  </p:pic>
                </p:oleObj>
              </mc:Fallback>
            </mc:AlternateContent>
          </a:graphicData>
        </a:graphic>
      </p:graphicFrame>
      <p:sp>
        <p:nvSpPr>
          <p:cNvPr id="280" name="Google Shape;280;p9"/>
          <p:cNvSpPr/>
          <p:nvPr/>
        </p:nvSpPr>
        <p:spPr>
          <a:xfrm>
            <a:off x="1219200" y="1143000"/>
            <a:ext cx="304800" cy="381000"/>
          </a:xfrm>
          <a:prstGeom prst="downArrow">
            <a:avLst>
              <a:gd name="adj1" fmla="val 50000"/>
              <a:gd name="adj2" fmla="val 50000"/>
            </a:avLst>
          </a:prstGeom>
          <a:solidFill>
            <a:schemeClr val="accent1"/>
          </a:solidFill>
          <a:ln w="12700" cap="sq"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b="0" i="0" u="none">
              <a:solidFill>
                <a:schemeClr val="lt1"/>
              </a:solidFill>
              <a:latin typeface="Garamond"/>
              <a:ea typeface="Garamond"/>
              <a:cs typeface="Garamond"/>
              <a:sym typeface="Garamond"/>
            </a:endParaRPr>
          </a:p>
        </p:txBody>
      </p:sp>
    </p:spTree>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Map&#10;&#10;AI-generated content may be incorrect.">
            <a:extLst>
              <a:ext uri="{FF2B5EF4-FFF2-40B4-BE49-F238E27FC236}">
                <a16:creationId xmlns:a16="http://schemas.microsoft.com/office/drawing/2014/main" id="{B048A9D5-6F0A-8F0D-35FD-4B16B36A44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470" y="0"/>
            <a:ext cx="8875059" cy="6858000"/>
          </a:xfrm>
          <a:prstGeom prst="rect">
            <a:avLst/>
          </a:prstGeom>
        </p:spPr>
      </p:pic>
    </p:spTree>
    <p:extLst>
      <p:ext uri="{BB962C8B-B14F-4D97-AF65-F5344CB8AC3E}">
        <p14:creationId xmlns:p14="http://schemas.microsoft.com/office/powerpoint/2010/main" val="2552538725"/>
      </p:ext>
    </p:extLst>
  </p:cSld>
  <p:clrMapOvr>
    <a:masterClrMapping/>
  </p:clrMapOvr>
  <p:transition spd="slow">
    <p:wipe dir="d"/>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198574-305B-5FBE-6E5D-0D85F615D24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8A5B3F2-76D7-5918-DE81-2FEF9BA71D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8C108195-4F0C-259E-6940-5529EE56ED43}"/>
              </a:ext>
            </a:extLst>
          </p:cNvPr>
          <p:cNvSpPr>
            <a:spLocks noGrp="1"/>
          </p:cNvSpPr>
          <p:nvPr>
            <p:ph type="title"/>
          </p:nvPr>
        </p:nvSpPr>
        <p:spPr>
          <a:xfrm>
            <a:off x="628650" y="1131094"/>
            <a:ext cx="7886700" cy="994172"/>
          </a:xfrm>
        </p:spPr>
        <p:txBody>
          <a:bodyPr>
            <a:normAutofit/>
          </a:bodyPr>
          <a:lstStyle/>
          <a:p>
            <a:r>
              <a:rPr lang="en-US" sz="4050" b="1" dirty="0"/>
              <a:t>Tire Remediation Program</a:t>
            </a:r>
          </a:p>
        </p:txBody>
      </p:sp>
      <p:sp>
        <p:nvSpPr>
          <p:cNvPr id="10" name="sketch line">
            <a:extLst>
              <a:ext uri="{FF2B5EF4-FFF2-40B4-BE49-F238E27FC236}">
                <a16:creationId xmlns:a16="http://schemas.microsoft.com/office/drawing/2014/main" id="{FA9D9187-249A-D8D6-D115-356141AE7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1777" y="2115280"/>
            <a:ext cx="8140446" cy="13716"/>
          </a:xfrm>
          <a:custGeom>
            <a:avLst/>
            <a:gdLst>
              <a:gd name="csX0" fmla="*/ 0 w 8140446"/>
              <a:gd name="csY0" fmla="*/ 0 h 13716"/>
              <a:gd name="csX1" fmla="*/ 434157 w 8140446"/>
              <a:gd name="csY1" fmla="*/ 0 h 13716"/>
              <a:gd name="csX2" fmla="*/ 1193932 w 8140446"/>
              <a:gd name="csY2" fmla="*/ 0 h 13716"/>
              <a:gd name="csX3" fmla="*/ 1628089 w 8140446"/>
              <a:gd name="csY3" fmla="*/ 0 h 13716"/>
              <a:gd name="csX4" fmla="*/ 2225055 w 8140446"/>
              <a:gd name="csY4" fmla="*/ 0 h 13716"/>
              <a:gd name="csX5" fmla="*/ 3066235 w 8140446"/>
              <a:gd name="csY5" fmla="*/ 0 h 13716"/>
              <a:gd name="csX6" fmla="*/ 3744605 w 8140446"/>
              <a:gd name="csY6" fmla="*/ 0 h 13716"/>
              <a:gd name="csX7" fmla="*/ 4504380 w 8140446"/>
              <a:gd name="csY7" fmla="*/ 0 h 13716"/>
              <a:gd name="csX8" fmla="*/ 5101346 w 8140446"/>
              <a:gd name="csY8" fmla="*/ 0 h 13716"/>
              <a:gd name="csX9" fmla="*/ 5779717 w 8140446"/>
              <a:gd name="csY9" fmla="*/ 0 h 13716"/>
              <a:gd name="csX10" fmla="*/ 6620896 w 8140446"/>
              <a:gd name="csY10" fmla="*/ 0 h 13716"/>
              <a:gd name="csX11" fmla="*/ 7136458 w 8140446"/>
              <a:gd name="csY11" fmla="*/ 0 h 13716"/>
              <a:gd name="csX12" fmla="*/ 8140446 w 8140446"/>
              <a:gd name="csY12" fmla="*/ 0 h 13716"/>
              <a:gd name="csX13" fmla="*/ 8140446 w 8140446"/>
              <a:gd name="csY13" fmla="*/ 13716 h 13716"/>
              <a:gd name="csX14" fmla="*/ 7543480 w 8140446"/>
              <a:gd name="csY14" fmla="*/ 13716 h 13716"/>
              <a:gd name="csX15" fmla="*/ 7109323 w 8140446"/>
              <a:gd name="csY15" fmla="*/ 13716 h 13716"/>
              <a:gd name="csX16" fmla="*/ 6430952 w 8140446"/>
              <a:gd name="csY16" fmla="*/ 13716 h 13716"/>
              <a:gd name="csX17" fmla="*/ 5915391 w 8140446"/>
              <a:gd name="csY17" fmla="*/ 13716 h 13716"/>
              <a:gd name="csX18" fmla="*/ 5237020 w 8140446"/>
              <a:gd name="csY18" fmla="*/ 13716 h 13716"/>
              <a:gd name="csX19" fmla="*/ 4558650 w 8140446"/>
              <a:gd name="csY19" fmla="*/ 13716 h 13716"/>
              <a:gd name="csX20" fmla="*/ 3880279 w 8140446"/>
              <a:gd name="csY20" fmla="*/ 13716 h 13716"/>
              <a:gd name="csX21" fmla="*/ 3201909 w 8140446"/>
              <a:gd name="csY21" fmla="*/ 13716 h 13716"/>
              <a:gd name="csX22" fmla="*/ 2604943 w 8140446"/>
              <a:gd name="csY22" fmla="*/ 13716 h 13716"/>
              <a:gd name="csX23" fmla="*/ 1845168 w 8140446"/>
              <a:gd name="csY23" fmla="*/ 13716 h 13716"/>
              <a:gd name="csX24" fmla="*/ 1166797 w 8140446"/>
              <a:gd name="csY24" fmla="*/ 13716 h 13716"/>
              <a:gd name="csX25" fmla="*/ 0 w 8140446"/>
              <a:gd name="csY25" fmla="*/ 13716 h 13716"/>
              <a:gd name="csX26" fmla="*/ 0 w 8140446"/>
              <a:gd name="csY26" fmla="*/ 0 h 1371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Lst>
            <a:rect l="l" t="t" r="r" b="b"/>
            <a:pathLst>
              <a:path w="8140446" h="13716" fill="none" extrusionOk="0">
                <a:moveTo>
                  <a:pt x="0" y="0"/>
                </a:moveTo>
                <a:cubicBezTo>
                  <a:pt x="94920" y="9103"/>
                  <a:pt x="287892" y="-4966"/>
                  <a:pt x="434157" y="0"/>
                </a:cubicBezTo>
                <a:cubicBezTo>
                  <a:pt x="580422" y="4966"/>
                  <a:pt x="943595" y="-14182"/>
                  <a:pt x="1193932" y="0"/>
                </a:cubicBezTo>
                <a:cubicBezTo>
                  <a:pt x="1444270" y="14182"/>
                  <a:pt x="1472129" y="5523"/>
                  <a:pt x="1628089" y="0"/>
                </a:cubicBezTo>
                <a:cubicBezTo>
                  <a:pt x="1784049" y="-5523"/>
                  <a:pt x="1962419" y="-17322"/>
                  <a:pt x="2225055" y="0"/>
                </a:cubicBezTo>
                <a:cubicBezTo>
                  <a:pt x="2487691" y="17322"/>
                  <a:pt x="2700681" y="1311"/>
                  <a:pt x="3066235" y="0"/>
                </a:cubicBezTo>
                <a:cubicBezTo>
                  <a:pt x="3431789" y="-1311"/>
                  <a:pt x="3405662" y="25081"/>
                  <a:pt x="3744605" y="0"/>
                </a:cubicBezTo>
                <a:cubicBezTo>
                  <a:pt x="4083548" y="-25081"/>
                  <a:pt x="4265111" y="-11945"/>
                  <a:pt x="4504380" y="0"/>
                </a:cubicBezTo>
                <a:cubicBezTo>
                  <a:pt x="4743649" y="11945"/>
                  <a:pt x="4860394" y="-2832"/>
                  <a:pt x="5101346" y="0"/>
                </a:cubicBezTo>
                <a:cubicBezTo>
                  <a:pt x="5342298" y="2832"/>
                  <a:pt x="5456387" y="23676"/>
                  <a:pt x="5779717" y="0"/>
                </a:cubicBezTo>
                <a:cubicBezTo>
                  <a:pt x="6103047" y="-23676"/>
                  <a:pt x="6270379" y="-37291"/>
                  <a:pt x="6620896" y="0"/>
                </a:cubicBezTo>
                <a:cubicBezTo>
                  <a:pt x="6971413" y="37291"/>
                  <a:pt x="6989068" y="24674"/>
                  <a:pt x="7136458" y="0"/>
                </a:cubicBezTo>
                <a:cubicBezTo>
                  <a:pt x="7283848" y="-24674"/>
                  <a:pt x="7752532" y="-22436"/>
                  <a:pt x="8140446" y="0"/>
                </a:cubicBezTo>
                <a:cubicBezTo>
                  <a:pt x="8140543" y="2784"/>
                  <a:pt x="8140462" y="9558"/>
                  <a:pt x="8140446" y="13716"/>
                </a:cubicBezTo>
                <a:cubicBezTo>
                  <a:pt x="7906329" y="-7615"/>
                  <a:pt x="7681180" y="22893"/>
                  <a:pt x="7543480" y="13716"/>
                </a:cubicBezTo>
                <a:cubicBezTo>
                  <a:pt x="7405780" y="4539"/>
                  <a:pt x="7216607" y="-912"/>
                  <a:pt x="7109323" y="13716"/>
                </a:cubicBezTo>
                <a:cubicBezTo>
                  <a:pt x="7002039" y="28344"/>
                  <a:pt x="6576231" y="38120"/>
                  <a:pt x="6430952" y="13716"/>
                </a:cubicBezTo>
                <a:cubicBezTo>
                  <a:pt x="6285673" y="-10688"/>
                  <a:pt x="6138840" y="29949"/>
                  <a:pt x="5915391" y="13716"/>
                </a:cubicBezTo>
                <a:cubicBezTo>
                  <a:pt x="5691942" y="-2517"/>
                  <a:pt x="5459460" y="47094"/>
                  <a:pt x="5237020" y="13716"/>
                </a:cubicBezTo>
                <a:cubicBezTo>
                  <a:pt x="5014580" y="-19662"/>
                  <a:pt x="4747677" y="35877"/>
                  <a:pt x="4558650" y="13716"/>
                </a:cubicBezTo>
                <a:cubicBezTo>
                  <a:pt x="4369623" y="-8445"/>
                  <a:pt x="4146061" y="7996"/>
                  <a:pt x="3880279" y="13716"/>
                </a:cubicBezTo>
                <a:cubicBezTo>
                  <a:pt x="3614497" y="19436"/>
                  <a:pt x="3473808" y="-17480"/>
                  <a:pt x="3201909" y="13716"/>
                </a:cubicBezTo>
                <a:cubicBezTo>
                  <a:pt x="2930010" y="44912"/>
                  <a:pt x="2728175" y="-8002"/>
                  <a:pt x="2604943" y="13716"/>
                </a:cubicBezTo>
                <a:cubicBezTo>
                  <a:pt x="2481711" y="35434"/>
                  <a:pt x="2004334" y="22380"/>
                  <a:pt x="1845168" y="13716"/>
                </a:cubicBezTo>
                <a:cubicBezTo>
                  <a:pt x="1686003" y="5052"/>
                  <a:pt x="1375070" y="33008"/>
                  <a:pt x="1166797" y="13716"/>
                </a:cubicBezTo>
                <a:cubicBezTo>
                  <a:pt x="958524" y="-5576"/>
                  <a:pt x="342846" y="4308"/>
                  <a:pt x="0" y="13716"/>
                </a:cubicBezTo>
                <a:cubicBezTo>
                  <a:pt x="-100" y="9589"/>
                  <a:pt x="468" y="2983"/>
                  <a:pt x="0" y="0"/>
                </a:cubicBezTo>
                <a:close/>
              </a:path>
              <a:path w="8140446" h="13716" stroke="0" extrusionOk="0">
                <a:moveTo>
                  <a:pt x="0" y="0"/>
                </a:moveTo>
                <a:cubicBezTo>
                  <a:pt x="142435" y="-24533"/>
                  <a:pt x="380026" y="17447"/>
                  <a:pt x="596966" y="0"/>
                </a:cubicBezTo>
                <a:cubicBezTo>
                  <a:pt x="813906" y="-17447"/>
                  <a:pt x="830530" y="13462"/>
                  <a:pt x="1031123" y="0"/>
                </a:cubicBezTo>
                <a:cubicBezTo>
                  <a:pt x="1231716" y="-13462"/>
                  <a:pt x="1634038" y="0"/>
                  <a:pt x="1872303" y="0"/>
                </a:cubicBezTo>
                <a:cubicBezTo>
                  <a:pt x="2110568" y="0"/>
                  <a:pt x="2261934" y="-25727"/>
                  <a:pt x="2469269" y="0"/>
                </a:cubicBezTo>
                <a:cubicBezTo>
                  <a:pt x="2676604" y="25727"/>
                  <a:pt x="2790440" y="16284"/>
                  <a:pt x="3066235" y="0"/>
                </a:cubicBezTo>
                <a:cubicBezTo>
                  <a:pt x="3342030" y="-16284"/>
                  <a:pt x="3685603" y="41976"/>
                  <a:pt x="3907414" y="0"/>
                </a:cubicBezTo>
                <a:cubicBezTo>
                  <a:pt x="4129225" y="-41976"/>
                  <a:pt x="4177416" y="-7598"/>
                  <a:pt x="4422976" y="0"/>
                </a:cubicBezTo>
                <a:cubicBezTo>
                  <a:pt x="4668536" y="7598"/>
                  <a:pt x="5023499" y="-28058"/>
                  <a:pt x="5264155" y="0"/>
                </a:cubicBezTo>
                <a:cubicBezTo>
                  <a:pt x="5504811" y="28058"/>
                  <a:pt x="5703675" y="13288"/>
                  <a:pt x="6105335" y="0"/>
                </a:cubicBezTo>
                <a:cubicBezTo>
                  <a:pt x="6506995" y="-13288"/>
                  <a:pt x="6455516" y="-5124"/>
                  <a:pt x="6783705" y="0"/>
                </a:cubicBezTo>
                <a:cubicBezTo>
                  <a:pt x="7111894" y="5124"/>
                  <a:pt x="7512856" y="10604"/>
                  <a:pt x="8140446" y="0"/>
                </a:cubicBezTo>
                <a:cubicBezTo>
                  <a:pt x="8139772" y="5682"/>
                  <a:pt x="8139843" y="9439"/>
                  <a:pt x="8140446" y="13716"/>
                </a:cubicBezTo>
                <a:cubicBezTo>
                  <a:pt x="7959314" y="-1227"/>
                  <a:pt x="7870113" y="5865"/>
                  <a:pt x="7706289" y="13716"/>
                </a:cubicBezTo>
                <a:cubicBezTo>
                  <a:pt x="7542465" y="21567"/>
                  <a:pt x="7157940" y="12910"/>
                  <a:pt x="6865109" y="13716"/>
                </a:cubicBezTo>
                <a:cubicBezTo>
                  <a:pt x="6572278" y="14522"/>
                  <a:pt x="6524256" y="33479"/>
                  <a:pt x="6349548" y="13716"/>
                </a:cubicBezTo>
                <a:cubicBezTo>
                  <a:pt x="6174840" y="-6047"/>
                  <a:pt x="5951624" y="-4398"/>
                  <a:pt x="5671177" y="13716"/>
                </a:cubicBezTo>
                <a:cubicBezTo>
                  <a:pt x="5390730" y="31830"/>
                  <a:pt x="5222992" y="55486"/>
                  <a:pt x="4829998" y="13716"/>
                </a:cubicBezTo>
                <a:cubicBezTo>
                  <a:pt x="4437004" y="-28054"/>
                  <a:pt x="4344181" y="34515"/>
                  <a:pt x="4151627" y="13716"/>
                </a:cubicBezTo>
                <a:cubicBezTo>
                  <a:pt x="3959073" y="-7083"/>
                  <a:pt x="3886970" y="28303"/>
                  <a:pt x="3717470" y="13716"/>
                </a:cubicBezTo>
                <a:cubicBezTo>
                  <a:pt x="3547970" y="-871"/>
                  <a:pt x="3451521" y="27300"/>
                  <a:pt x="3201909" y="13716"/>
                </a:cubicBezTo>
                <a:cubicBezTo>
                  <a:pt x="2952297" y="132"/>
                  <a:pt x="2543413" y="1457"/>
                  <a:pt x="2360729" y="13716"/>
                </a:cubicBezTo>
                <a:cubicBezTo>
                  <a:pt x="2178045" y="25975"/>
                  <a:pt x="1906056" y="21275"/>
                  <a:pt x="1682359" y="13716"/>
                </a:cubicBezTo>
                <a:cubicBezTo>
                  <a:pt x="1458662" y="6158"/>
                  <a:pt x="1330405" y="3474"/>
                  <a:pt x="1166797" y="13716"/>
                </a:cubicBezTo>
                <a:cubicBezTo>
                  <a:pt x="1003189" y="23958"/>
                  <a:pt x="278098" y="14961"/>
                  <a:pt x="0" y="13716"/>
                </a:cubicBezTo>
                <a:cubicBezTo>
                  <a:pt x="303" y="7982"/>
                  <a:pt x="182" y="5202"/>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FD7C6271-0043-5642-C889-C90290751CED}"/>
              </a:ext>
            </a:extLst>
          </p:cNvPr>
          <p:cNvSpPr>
            <a:spLocks noGrp="1"/>
          </p:cNvSpPr>
          <p:nvPr>
            <p:ph idx="1"/>
          </p:nvPr>
        </p:nvSpPr>
        <p:spPr>
          <a:xfrm>
            <a:off x="628650" y="2304288"/>
            <a:ext cx="7886700" cy="3188970"/>
          </a:xfrm>
        </p:spPr>
        <p:txBody>
          <a:bodyPr>
            <a:normAutofit/>
          </a:bodyPr>
          <a:lstStyle/>
          <a:p>
            <a:pPr marL="0" indent="0">
              <a:buNone/>
            </a:pPr>
            <a:r>
              <a:rPr lang="en-US" b="1" dirty="0"/>
              <a:t>In addition to PPOD’s remediation of illegally dumped tire piles, the program also coordinates the DEP’s Tire Remediation Program.  This program operates in the following manners:</a:t>
            </a:r>
          </a:p>
          <a:p>
            <a:r>
              <a:rPr lang="en-US" b="1" dirty="0"/>
              <a:t>Single day, once a year, tire collection events open to the public.  </a:t>
            </a:r>
          </a:p>
          <a:p>
            <a:r>
              <a:rPr lang="en-US" b="1" dirty="0"/>
              <a:t>Continuous events, usually held at county recycling centers, that occur daily, weekly, bi-weekly, or monthly.  </a:t>
            </a:r>
          </a:p>
          <a:p>
            <a:pPr marL="0" indent="0">
              <a:buNone/>
            </a:pPr>
            <a:r>
              <a:rPr lang="en-US" sz="1800" b="1" dirty="0">
                <a:solidFill>
                  <a:srgbClr val="FF0000"/>
                </a:solidFill>
              </a:rPr>
              <a:t>A schedule of tire collection events may be found at the following link:  </a:t>
            </a:r>
          </a:p>
          <a:p>
            <a:pPr marL="0" indent="0">
              <a:buNone/>
            </a:pPr>
            <a:r>
              <a:rPr lang="en-US" sz="1800" b="1" dirty="0">
                <a:solidFill>
                  <a:srgbClr val="FF0000"/>
                </a:solidFill>
              </a:rPr>
              <a:t>https://dep.wv.gov/environmental-advocate/reap/tires/Pages/TireCollectionEvents.aspx</a:t>
            </a:r>
          </a:p>
          <a:p>
            <a:pPr marL="0" indent="0">
              <a:buNone/>
            </a:pPr>
            <a:endParaRPr lang="en-US" b="1" dirty="0"/>
          </a:p>
        </p:txBody>
      </p:sp>
    </p:spTree>
    <p:extLst>
      <p:ext uri="{BB962C8B-B14F-4D97-AF65-F5344CB8AC3E}">
        <p14:creationId xmlns:p14="http://schemas.microsoft.com/office/powerpoint/2010/main" val="159323295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Earth Day presentation</Template>
  <TotalTime>1418</TotalTime>
  <Words>691</Words>
  <Application>Microsoft Office PowerPoint</Application>
  <PresentationFormat>On-screen Show (4:3)</PresentationFormat>
  <Paragraphs>80</Paragraphs>
  <Slides>16</Slides>
  <Notes>1</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1</vt:i4>
      </vt:variant>
      <vt:variant>
        <vt:lpstr>Slide Titles</vt:lpstr>
      </vt:variant>
      <vt:variant>
        <vt:i4>16</vt:i4>
      </vt:variant>
    </vt:vector>
  </HeadingPairs>
  <TitlesOfParts>
    <vt:vector size="25" baseType="lpstr">
      <vt:lpstr>Aptos</vt:lpstr>
      <vt:lpstr>Aptos Display</vt:lpstr>
      <vt:lpstr>Arial</vt:lpstr>
      <vt:lpstr>Calibri</vt:lpstr>
      <vt:lpstr>Calibri Light</vt:lpstr>
      <vt:lpstr>Garamond</vt:lpstr>
      <vt:lpstr>Office Theme</vt:lpstr>
      <vt:lpstr>1_Office Theme</vt:lpstr>
      <vt:lpstr>Microsoft PowerPoint 97-2003 Slide</vt:lpstr>
      <vt:lpstr>WVDEP</vt:lpstr>
      <vt:lpstr>Goals for REAP</vt:lpstr>
      <vt:lpstr>REAP Overview</vt:lpstr>
      <vt:lpstr>Pollution Prevention Open Dump Program</vt:lpstr>
      <vt:lpstr>Pollution Prevention Open Dump Program Statistical Highlights (1990 to 2025)</vt:lpstr>
      <vt:lpstr>PPOD Dump Reclamation Glen Falls Road- Harrison County</vt:lpstr>
      <vt:lpstr>PowerPoint Presentation</vt:lpstr>
      <vt:lpstr>PowerPoint Presentation</vt:lpstr>
      <vt:lpstr>Tire Remediation Program</vt:lpstr>
      <vt:lpstr>Tire Remediation Program Rules</vt:lpstr>
      <vt:lpstr>County Litter Control Officers (LCOs)</vt:lpstr>
      <vt:lpstr>LCOs Continued</vt:lpstr>
      <vt:lpstr>LCO Map</vt:lpstr>
      <vt:lpstr>PPOD Assistance</vt:lpstr>
      <vt:lpstr>PPOD Reporting Procedure</vt:lpstr>
      <vt:lpstr>WVDEP REAP</vt:lpstr>
    </vt:vector>
  </TitlesOfParts>
  <Company>WVOT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Earth day 2008</dc:title>
  <dc:creator>a030704</dc:creator>
  <cp:lastModifiedBy>Vickers, Kelly K</cp:lastModifiedBy>
  <cp:revision>117</cp:revision>
  <dcterms:created xsi:type="dcterms:W3CDTF">2009-05-29T19:17:07Z</dcterms:created>
  <dcterms:modified xsi:type="dcterms:W3CDTF">2026-04-27T11:29:59Z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TC300017801033</vt:lpwstr>
  </property>
</Properties>
</file>