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 id="2147483733" r:id="rId2"/>
  </p:sldMasterIdLst>
  <p:notesMasterIdLst>
    <p:notesMasterId r:id="rId19"/>
  </p:notesMasterIdLst>
  <p:handoutMasterIdLst>
    <p:handoutMasterId r:id="rId20"/>
  </p:handoutMasterIdLst>
  <p:sldIdLst>
    <p:sldId id="303" r:id="rId3"/>
    <p:sldId id="292" r:id="rId4"/>
    <p:sldId id="272" r:id="rId5"/>
    <p:sldId id="274" r:id="rId6"/>
    <p:sldId id="285" r:id="rId7"/>
    <p:sldId id="304" r:id="rId8"/>
    <p:sldId id="263" r:id="rId9"/>
    <p:sldId id="299" r:id="rId10"/>
    <p:sldId id="275" r:id="rId11"/>
    <p:sldId id="276" r:id="rId12"/>
    <p:sldId id="279" r:id="rId13"/>
    <p:sldId id="281" r:id="rId14"/>
    <p:sldId id="261" r:id="rId15"/>
    <p:sldId id="280" r:id="rId16"/>
    <p:sldId id="282" r:id="rId17"/>
    <p:sldId id="287"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p:cViewPr varScale="1">
        <p:scale>
          <a:sx n="105" d="100"/>
          <a:sy n="105" d="100"/>
        </p:scale>
        <p:origin x="178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59FC09F-A42D-4110-BFAE-7925EDC7F695}" type="datetimeFigureOut">
              <a:rPr lang="en-US" smtClean="0"/>
              <a:pPr/>
              <a:t>4/27/2026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213CA1C-8A08-4BB4-B2F1-FCA8F88F9508}" type="slidenum">
              <a:rPr lang="en-US" smtClean="0"/>
              <a:pPr/>
              <a:t>‹#›</a:t>
            </a:fld>
            <a:endParaRPr lang="en-US"/>
          </a:p>
        </p:txBody>
      </p:sp>
    </p:spTree>
    <p:extLst>
      <p:ext uri="{BB962C8B-B14F-4D97-AF65-F5344CB8AC3E}">
        <p14:creationId xmlns:p14="http://schemas.microsoft.com/office/powerpoint/2010/main" val="463494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50E1B18-ED24-4066-A96F-B58A3A9D51B7}" type="datetimeFigureOut">
              <a:rPr lang="en-US" smtClean="0"/>
              <a:pPr/>
              <a:t>4/27/2026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DEF50C9-8A72-4C48-A8FD-ECFA7BB7C849}" type="slidenum">
              <a:rPr lang="en-US" smtClean="0"/>
              <a:pPr/>
              <a:t>‹#›</a:t>
            </a:fld>
            <a:endParaRPr lang="en-US" dirty="0"/>
          </a:p>
        </p:txBody>
      </p:sp>
    </p:spTree>
    <p:extLst>
      <p:ext uri="{BB962C8B-B14F-4D97-AF65-F5344CB8AC3E}">
        <p14:creationId xmlns:p14="http://schemas.microsoft.com/office/powerpoint/2010/main" val="3187911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9:notes"/>
          <p:cNvSpPr txBox="1">
            <a:spLocks noGrp="1"/>
          </p:cNvSpPr>
          <p:nvPr>
            <p:ph type="body" idx="1"/>
          </p:nvPr>
        </p:nvSpPr>
        <p:spPr>
          <a:xfrm>
            <a:off x="944562" y="4479925"/>
            <a:ext cx="5197475" cy="4243387"/>
          </a:xfrm>
          <a:prstGeom prst="rect">
            <a:avLst/>
          </a:prstGeom>
        </p:spPr>
        <p:txBody>
          <a:bodyPr spcFirstLastPara="1" wrap="square" lIns="94375" tIns="47175" rIns="94375" bIns="47175" anchor="t" anchorCtr="0">
            <a:noAutofit/>
          </a:bodyPr>
          <a:lstStyle/>
          <a:p>
            <a:pPr marL="0" lvl="0" indent="0" algn="l" rtl="0">
              <a:spcBef>
                <a:spcPts val="0"/>
              </a:spcBef>
              <a:spcAft>
                <a:spcPts val="0"/>
              </a:spcAft>
              <a:buNone/>
            </a:pPr>
            <a:endParaRPr/>
          </a:p>
        </p:txBody>
      </p:sp>
      <p:sp>
        <p:nvSpPr>
          <p:cNvPr id="275" name="Google Shape;275;p9:notes"/>
          <p:cNvSpPr>
            <a:spLocks noGrp="1" noRot="1" noChangeAspect="1"/>
          </p:cNvSpPr>
          <p:nvPr>
            <p:ph type="sldImg" idx="2"/>
          </p:nvPr>
        </p:nvSpPr>
        <p:spPr>
          <a:xfrm>
            <a:off x="1187450" y="708025"/>
            <a:ext cx="4713288" cy="35353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78439-87B2-5C28-8105-8B3328D228C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D6E8381-0138-7F1D-31BF-0C09D6B7868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6B7C969-A529-B9DD-753F-ADF80F854965}"/>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5" name="Footer Placeholder 4">
            <a:extLst>
              <a:ext uri="{FF2B5EF4-FFF2-40B4-BE49-F238E27FC236}">
                <a16:creationId xmlns:a16="http://schemas.microsoft.com/office/drawing/2014/main" id="{4C03B903-B817-E47E-A386-36CE9EED32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0211F-B435-A14D-8B28-6816C0998B55}"/>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396697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8320D-ADEB-AE9B-32D1-C936A04D27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99F1E3-8EC4-A2BE-325E-2B0C04925F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650A4-EFBA-2A07-E7F0-AE90FE3AB2AE}"/>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5" name="Footer Placeholder 4">
            <a:extLst>
              <a:ext uri="{FF2B5EF4-FFF2-40B4-BE49-F238E27FC236}">
                <a16:creationId xmlns:a16="http://schemas.microsoft.com/office/drawing/2014/main" id="{9B6442D1-8D64-98AB-F326-76D1193DA0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0D0949-BA68-2203-20EF-A5CC22B4C2C2}"/>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875314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B2F23F-C914-C6CE-DEF9-66A9F1559DB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8CDAEB-1A1E-877B-D712-7328D357E14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E8CECE-5FDB-BAD1-0B1C-28BCA7C185D8}"/>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5" name="Footer Placeholder 4">
            <a:extLst>
              <a:ext uri="{FF2B5EF4-FFF2-40B4-BE49-F238E27FC236}">
                <a16:creationId xmlns:a16="http://schemas.microsoft.com/office/drawing/2014/main" id="{2C5BAA0A-7EF6-EBA9-78CA-02FFDD389C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320040-0B35-D5B7-1306-9FD80C44823E}"/>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3697055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84714-1659-519B-93BB-76D261EF7AF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02DFCF9-7675-6084-F3BE-84257681B93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BBE98AB-1D2A-AC7C-39C4-99F0BD77C558}"/>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5" name="Footer Placeholder 4">
            <a:extLst>
              <a:ext uri="{FF2B5EF4-FFF2-40B4-BE49-F238E27FC236}">
                <a16:creationId xmlns:a16="http://schemas.microsoft.com/office/drawing/2014/main" id="{4DB796DA-00D5-217F-86F2-1CA6B1C1DB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797B87-77B5-2E15-3ECB-DFAAF89A7146}"/>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4217657942"/>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73227-B537-3423-975B-D1ED6A5F1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45A6DD-A95E-CD8C-5B8E-8CBDE4DD2B1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5997C4-0B37-ECA5-9C7C-7E35459D78FE}"/>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5" name="Footer Placeholder 4">
            <a:extLst>
              <a:ext uri="{FF2B5EF4-FFF2-40B4-BE49-F238E27FC236}">
                <a16:creationId xmlns:a16="http://schemas.microsoft.com/office/drawing/2014/main" id="{FBD250D0-6B51-9772-99DF-F4F8FCD9D5B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172218-F8CD-1A96-EC17-31C47C843FF8}"/>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3416231947"/>
      </p:ext>
    </p:extLst>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A9D3-9ABF-86B6-45F7-CB5172B808C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FC00AFB-7CF2-239B-ED53-1012B95DF193}"/>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B9FB7E7-F229-D0FE-4EC3-8FE7D19D5CA0}"/>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5" name="Footer Placeholder 4">
            <a:extLst>
              <a:ext uri="{FF2B5EF4-FFF2-40B4-BE49-F238E27FC236}">
                <a16:creationId xmlns:a16="http://schemas.microsoft.com/office/drawing/2014/main" id="{F1C13987-E5D0-AA45-8B93-FC1B5C1262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2E66E5-0492-B200-5FE0-0CFF401C2048}"/>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1321832307"/>
      </p:ext>
    </p:extLst>
  </p:cSld>
  <p:clrMapOvr>
    <a:masterClrMapping/>
  </p:clrMapOvr>
  <p:transition spd="slow">
    <p:wipe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1140F-E1F4-D842-1984-B901A77BD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48254B-FAE2-A93A-9128-873BB150B78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29A6F16-4F0F-97FC-0FFD-65462B7DCCD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845B43F-AC39-9469-485B-2FF517CFBDC2}"/>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6" name="Footer Placeholder 5">
            <a:extLst>
              <a:ext uri="{FF2B5EF4-FFF2-40B4-BE49-F238E27FC236}">
                <a16:creationId xmlns:a16="http://schemas.microsoft.com/office/drawing/2014/main" id="{18D3C545-C420-67CB-E2AE-5C70DF6754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4C4E0-1AC0-6BD0-FCB1-24EEC1A9C250}"/>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1479202935"/>
      </p:ext>
    </p:extLst>
  </p:cSld>
  <p:clrMapOvr>
    <a:masterClrMapping/>
  </p:clrMapOvr>
  <p:transition spd="slow">
    <p:wipe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42A7F-D0B1-979D-606E-90ED4484650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F0179-52CC-36DD-B8BD-13DABEFAB9DE}"/>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D6C4558-ECB6-E1F7-1167-C75CA35B43E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74F1A7-7830-05EE-2329-DA401BC89C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327136B-2BD5-1A70-162A-FD1453701FEC}"/>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DA24F5E-03D5-CFDA-9DD7-EFA69E58BA87}"/>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8" name="Footer Placeholder 7">
            <a:extLst>
              <a:ext uri="{FF2B5EF4-FFF2-40B4-BE49-F238E27FC236}">
                <a16:creationId xmlns:a16="http://schemas.microsoft.com/office/drawing/2014/main" id="{BA6E9294-9E68-63E3-F96A-5FD3DE6CB8E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F7AFF53-3332-A649-300B-839AEF83A302}"/>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261725613"/>
      </p:ext>
    </p:extLst>
  </p:cSld>
  <p:clrMapOvr>
    <a:masterClrMapping/>
  </p:clrMapOvr>
  <p:transition spd="slow">
    <p:wipe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DF1B-4C2D-66AA-FD13-C74E2C5D8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2BC96-BEC1-439A-273D-A46193DD726F}"/>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4" name="Footer Placeholder 3">
            <a:extLst>
              <a:ext uri="{FF2B5EF4-FFF2-40B4-BE49-F238E27FC236}">
                <a16:creationId xmlns:a16="http://schemas.microsoft.com/office/drawing/2014/main" id="{9E24B38E-37B7-69DF-B8C8-D11B53A704F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EBDBBB6-7E83-72D6-C7C5-EC3A392E641B}"/>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131133984"/>
      </p:ext>
    </p:extLst>
  </p:cSld>
  <p:clrMapOvr>
    <a:masterClrMapping/>
  </p:clrMapOvr>
  <p:transition spd="slow">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7E03CE-A48D-28BC-9E3D-98DB35A41B42}"/>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3" name="Footer Placeholder 2">
            <a:extLst>
              <a:ext uri="{FF2B5EF4-FFF2-40B4-BE49-F238E27FC236}">
                <a16:creationId xmlns:a16="http://schemas.microsoft.com/office/drawing/2014/main" id="{3CD25568-5CDB-168B-3419-AE700920BB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68BE812-647B-45B8-78C4-8B5C028E51BF}"/>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3358059129"/>
      </p:ext>
    </p:extLst>
  </p:cSld>
  <p:clrMapOvr>
    <a:masterClrMapping/>
  </p:clrMapOvr>
  <p:transition spd="slow">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08AFD-5B6B-AF3B-418E-25A23802FB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4A7E033-4D52-CA69-B8B5-8981A3733CC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71F52D-5F90-58AE-54F9-39E9F6A079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6DED2A2-D9F2-BF6E-8B3E-999C7208FC09}"/>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6" name="Footer Placeholder 5">
            <a:extLst>
              <a:ext uri="{FF2B5EF4-FFF2-40B4-BE49-F238E27FC236}">
                <a16:creationId xmlns:a16="http://schemas.microsoft.com/office/drawing/2014/main" id="{C6D88648-732F-6CE3-A383-C4777767BF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BD4FB3C-D9A6-C734-8004-063685D7CD85}"/>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3639762700"/>
      </p:ext>
    </p:extLst>
  </p:cSld>
  <p:clrMapOvr>
    <a:masterClrMapping/>
  </p:clrMapOvr>
  <p:transition spd="slow">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F945D-8646-6689-F9FF-08CCF4C1A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3C4BE-8AAA-8CA6-2FD6-86AFF4F6D3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4D242A-818C-C80A-5FC9-8A33D1FF10D1}"/>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5" name="Footer Placeholder 4">
            <a:extLst>
              <a:ext uri="{FF2B5EF4-FFF2-40B4-BE49-F238E27FC236}">
                <a16:creationId xmlns:a16="http://schemas.microsoft.com/office/drawing/2014/main" id="{6CE15919-3E5C-E90C-5DF2-4C89782BE6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4F01F0-9EF9-5E5D-7C7E-F07089CBEF5C}"/>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17876298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2CDAC6-BF98-5D6C-DDD3-2B95A95441F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7F1A7B1-B917-0C3C-7927-C2BDC90DB58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672A5DD5-585D-50C4-BE7D-E89B53248AB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15E57A-3102-8ED1-63DF-CD62E21310D5}"/>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6" name="Footer Placeholder 5">
            <a:extLst>
              <a:ext uri="{FF2B5EF4-FFF2-40B4-BE49-F238E27FC236}">
                <a16:creationId xmlns:a16="http://schemas.microsoft.com/office/drawing/2014/main" id="{0FB3A9FA-2B0D-7847-62B9-CCC5272A17E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95C94D5-48FB-D592-0FEA-E70FC12232E0}"/>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3757176745"/>
      </p:ext>
    </p:extLst>
  </p:cSld>
  <p:clrMapOvr>
    <a:masterClrMapping/>
  </p:clrMapOvr>
  <p:transition spd="slow">
    <p:wipe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B44F7-FAC5-DE91-CCD7-A9DF01637D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F82B4F-ABE0-81EA-87EE-0E1613F21F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E55B9F-20D8-5BA9-268F-AFBE3C3A59ED}"/>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5" name="Footer Placeholder 4">
            <a:extLst>
              <a:ext uri="{FF2B5EF4-FFF2-40B4-BE49-F238E27FC236}">
                <a16:creationId xmlns:a16="http://schemas.microsoft.com/office/drawing/2014/main" id="{3E8A1ECC-C319-257B-00F0-D3CA0D0776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D70BD18-41D7-553D-3593-E8DC32A1C4ED}"/>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2646063267"/>
      </p:ext>
    </p:extLst>
  </p:cSld>
  <p:clrMapOvr>
    <a:masterClrMapping/>
  </p:clrMapOvr>
  <p:transition spd="slow">
    <p:wipe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B2AA0F-1DA9-E657-B1AB-FC126EB1586F}"/>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73E3EA-2464-224F-5EE3-AA67606F9CA7}"/>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2A18CA-763E-2C8E-AD06-9DAFEEBE3265}"/>
              </a:ext>
            </a:extLst>
          </p:cNvPr>
          <p:cNvSpPr>
            <a:spLocks noGrp="1"/>
          </p:cNvSpPr>
          <p:nvPr>
            <p:ph type="dt" sz="half" idx="10"/>
          </p:nvPr>
        </p:nvSpPr>
        <p:spPr/>
        <p:txBody>
          <a:bodyPr/>
          <a:lstStyle/>
          <a:p>
            <a:fld id="{6981A125-0523-4FFD-9E5A-764FA34E6EF4}" type="datetimeFigureOut">
              <a:rPr lang="en-US" smtClean="0"/>
              <a:pPr/>
              <a:t>4/27/2026</a:t>
            </a:fld>
            <a:endParaRPr lang="en-US" dirty="0"/>
          </a:p>
        </p:txBody>
      </p:sp>
      <p:sp>
        <p:nvSpPr>
          <p:cNvPr id="5" name="Footer Placeholder 4">
            <a:extLst>
              <a:ext uri="{FF2B5EF4-FFF2-40B4-BE49-F238E27FC236}">
                <a16:creationId xmlns:a16="http://schemas.microsoft.com/office/drawing/2014/main" id="{114ACA6C-7DF7-2A24-682C-D0AAAE69D9F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58FADE-2E0F-5408-B9EA-5AB2C8BC22B6}"/>
              </a:ext>
            </a:extLst>
          </p:cNvPr>
          <p:cNvSpPr>
            <a:spLocks noGrp="1"/>
          </p:cNvSpPr>
          <p:nvPr>
            <p:ph type="sldNum" sz="quarter" idx="12"/>
          </p:nvPr>
        </p:nvSpPr>
        <p:spPr/>
        <p:txBody>
          <a:body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1767443393"/>
      </p:ext>
    </p:extLst>
  </p:cSld>
  <p:clrMapOvr>
    <a:masterClrMapping/>
  </p:clrMapOvr>
  <p:transition spd="slow">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1BC5-F031-520F-A0FA-B1E4BD75252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B79F1B2-9BA9-B612-39D7-2B00C32B2A6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D03703-48B6-4FA4-BC17-65CBD5211016}"/>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5" name="Footer Placeholder 4">
            <a:extLst>
              <a:ext uri="{FF2B5EF4-FFF2-40B4-BE49-F238E27FC236}">
                <a16:creationId xmlns:a16="http://schemas.microsoft.com/office/drawing/2014/main" id="{BCB0C66E-FE65-1F77-5F62-0F7514182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4D89A5-6D1A-4E21-39B2-1C28A5255236}"/>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2626165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2ED73-4283-9DD9-B01F-130EC360F4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0E389A-7EEC-2698-7A89-EC6F5514B19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22AF03-700A-91A1-E764-AADFE828D1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C5B255-9C6F-305B-021E-DFB1A021F2A0}"/>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6" name="Footer Placeholder 5">
            <a:extLst>
              <a:ext uri="{FF2B5EF4-FFF2-40B4-BE49-F238E27FC236}">
                <a16:creationId xmlns:a16="http://schemas.microsoft.com/office/drawing/2014/main" id="{9FE7F3D5-9A39-9639-24F4-E44455101C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E40E5-294F-E104-5694-ED9FB039AFA2}"/>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3658220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E04-9D3E-61D2-7078-FBF31735089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1C1785-D913-05C8-91DF-6FB83AC1526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887D45C-43A2-15BD-5E16-196EB883850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63AB52B-08A4-E7F1-A276-321E262CD98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165EB669-7A5B-43A9-024F-5228EB0C3E4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A416AA-0600-51F7-6A41-1F3B66AB76C1}"/>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8" name="Footer Placeholder 7">
            <a:extLst>
              <a:ext uri="{FF2B5EF4-FFF2-40B4-BE49-F238E27FC236}">
                <a16:creationId xmlns:a16="http://schemas.microsoft.com/office/drawing/2014/main" id="{BF8DD09D-2D40-1AA2-B2E9-E81BFAAF6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D72EECB-74AE-7234-8BA9-B17D7D8E069F}"/>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282544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10FA8-F943-9815-CEAA-A39458D126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7E8A69-1A32-3ADD-1834-7A7C07E76512}"/>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4" name="Footer Placeholder 3">
            <a:extLst>
              <a:ext uri="{FF2B5EF4-FFF2-40B4-BE49-F238E27FC236}">
                <a16:creationId xmlns:a16="http://schemas.microsoft.com/office/drawing/2014/main" id="{471084A5-384C-F50F-7F2D-A70FAB8B2E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063958-1457-A598-6831-4675D0932527}"/>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2611817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67A5B9-274E-0FE1-9660-1F1182590013}"/>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3" name="Footer Placeholder 2">
            <a:extLst>
              <a:ext uri="{FF2B5EF4-FFF2-40B4-BE49-F238E27FC236}">
                <a16:creationId xmlns:a16="http://schemas.microsoft.com/office/drawing/2014/main" id="{61059771-EE86-7466-32D0-7725D26532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EDFBF82-1382-BBDB-E105-7A424FAA36AA}"/>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1993253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45CD6-7E4C-7D58-3B4C-9B6CF3AFF09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C48BCA4-66A2-A7D1-13CA-CA734C27029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724ED1-AB0C-A946-81BD-DFA68B1F77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3DAADFE-8421-DF74-255B-5CF93D2503DF}"/>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6" name="Footer Placeholder 5">
            <a:extLst>
              <a:ext uri="{FF2B5EF4-FFF2-40B4-BE49-F238E27FC236}">
                <a16:creationId xmlns:a16="http://schemas.microsoft.com/office/drawing/2014/main" id="{17BA44DE-7019-22F7-5BC7-5504FE8D7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25CB4-B4C2-A16E-972E-FE6136E1FE8E}"/>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2340489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4E21E-244F-64B7-6697-60A77593D4F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D3F1F59-3AAD-C50A-69A5-B1FCBE6741E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BF5C851-1081-A06A-87FB-1240EA1CEE7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E0400E-3EA6-744E-2E10-A66AF68E5207}"/>
              </a:ext>
            </a:extLst>
          </p:cNvPr>
          <p:cNvSpPr>
            <a:spLocks noGrp="1"/>
          </p:cNvSpPr>
          <p:nvPr>
            <p:ph type="dt" sz="half" idx="10"/>
          </p:nvPr>
        </p:nvSpPr>
        <p:spPr/>
        <p:txBody>
          <a:bodyPr/>
          <a:lstStyle/>
          <a:p>
            <a:fld id="{048B3399-4DE1-47EE-BA75-C186216C42CA}" type="datetimeFigureOut">
              <a:rPr lang="en-US" smtClean="0"/>
              <a:t>4/27/2026</a:t>
            </a:fld>
            <a:endParaRPr lang="en-US"/>
          </a:p>
        </p:txBody>
      </p:sp>
      <p:sp>
        <p:nvSpPr>
          <p:cNvPr id="6" name="Footer Placeholder 5">
            <a:extLst>
              <a:ext uri="{FF2B5EF4-FFF2-40B4-BE49-F238E27FC236}">
                <a16:creationId xmlns:a16="http://schemas.microsoft.com/office/drawing/2014/main" id="{22F6854D-DE9A-4E79-B5E4-99EC3736B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DE2D1F-5EC5-B712-2DCE-56BD9A80ECCB}"/>
              </a:ext>
            </a:extLst>
          </p:cNvPr>
          <p:cNvSpPr>
            <a:spLocks noGrp="1"/>
          </p:cNvSpPr>
          <p:nvPr>
            <p:ph type="sldNum" sz="quarter" idx="12"/>
          </p:nvPr>
        </p:nvSpPr>
        <p:spPr/>
        <p:txBody>
          <a:bodyPr/>
          <a:lstStyle/>
          <a:p>
            <a:fld id="{AA508E2A-A3E6-4535-99AB-8E7BB631E99C}" type="slidenum">
              <a:rPr lang="en-US" smtClean="0"/>
              <a:t>‹#›</a:t>
            </a:fld>
            <a:endParaRPr lang="en-US"/>
          </a:p>
        </p:txBody>
      </p:sp>
    </p:spTree>
    <p:extLst>
      <p:ext uri="{BB962C8B-B14F-4D97-AF65-F5344CB8AC3E}">
        <p14:creationId xmlns:p14="http://schemas.microsoft.com/office/powerpoint/2010/main" val="365336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E5F20F-810E-13CB-F466-665AA9A3A3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F13FC7A-6FCE-3F6B-C30E-EE53FFB20F7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FB9983-6E52-2267-E052-54CE222CCFB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48B3399-4DE1-47EE-BA75-C186216C42CA}" type="datetimeFigureOut">
              <a:rPr lang="en-US" smtClean="0"/>
              <a:t>4/27/2026</a:t>
            </a:fld>
            <a:endParaRPr lang="en-US"/>
          </a:p>
        </p:txBody>
      </p:sp>
      <p:sp>
        <p:nvSpPr>
          <p:cNvPr id="5" name="Footer Placeholder 4">
            <a:extLst>
              <a:ext uri="{FF2B5EF4-FFF2-40B4-BE49-F238E27FC236}">
                <a16:creationId xmlns:a16="http://schemas.microsoft.com/office/drawing/2014/main" id="{2F57C9E9-56DC-FC11-AA51-445D0A61042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740DEB4-3E01-E6B3-65BB-F7F6CBE673D8}"/>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A508E2A-A3E6-4535-99AB-8E7BB631E99C}" type="slidenum">
              <a:rPr lang="en-US" smtClean="0"/>
              <a:t>‹#›</a:t>
            </a:fld>
            <a:endParaRPr lang="en-US"/>
          </a:p>
        </p:txBody>
      </p:sp>
    </p:spTree>
    <p:extLst>
      <p:ext uri="{BB962C8B-B14F-4D97-AF65-F5344CB8AC3E}">
        <p14:creationId xmlns:p14="http://schemas.microsoft.com/office/powerpoint/2010/main" val="192881576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5C197E-21BC-01C7-A001-F8A1FABF8EE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00B885-1EA5-8CC0-8844-1E3A02A57C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478AB7-6EFC-8506-AF32-2118DD17038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6981A125-0523-4FFD-9E5A-764FA34E6EF4}" type="datetimeFigureOut">
              <a:rPr lang="en-US" smtClean="0"/>
              <a:pPr/>
              <a:t>4/27/2026</a:t>
            </a:fld>
            <a:endParaRPr lang="en-US" dirty="0"/>
          </a:p>
        </p:txBody>
      </p:sp>
      <p:sp>
        <p:nvSpPr>
          <p:cNvPr id="5" name="Footer Placeholder 4">
            <a:extLst>
              <a:ext uri="{FF2B5EF4-FFF2-40B4-BE49-F238E27FC236}">
                <a16:creationId xmlns:a16="http://schemas.microsoft.com/office/drawing/2014/main" id="{B9449832-BD2C-A764-E340-95B61CE7F0B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BBBAFB0-A4BE-D904-F868-4434773AEA7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1A048F5-F6BB-49B5-A090-40E792A637EC}" type="slidenum">
              <a:rPr lang="en-US" smtClean="0"/>
              <a:pPr/>
              <a:t>‹#›</a:t>
            </a:fld>
            <a:endParaRPr lang="en-US" dirty="0"/>
          </a:p>
        </p:txBody>
      </p:sp>
    </p:spTree>
    <p:extLst>
      <p:ext uri="{BB962C8B-B14F-4D97-AF65-F5344CB8AC3E}">
        <p14:creationId xmlns:p14="http://schemas.microsoft.com/office/powerpoint/2010/main" val="173555596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wipe dir="d"/>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oleObject" Target="../embeddings/oleObject2.bin"/><Relationship Id="rId5" Type="http://schemas.openxmlformats.org/officeDocument/2006/relationships/image" Target="../media/image6.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82AB06FE-1B6C-762A-9257-151C2ABE0004}"/>
              </a:ext>
            </a:extLst>
          </p:cNvPr>
          <p:cNvSpPr>
            <a:spLocks noGrp="1"/>
          </p:cNvSpPr>
          <p:nvPr>
            <p:ph type="ctrTitle"/>
          </p:nvPr>
        </p:nvSpPr>
        <p:spPr>
          <a:xfrm>
            <a:off x="479161" y="1200150"/>
            <a:ext cx="8182230" cy="1026461"/>
          </a:xfrm>
        </p:spPr>
        <p:txBody>
          <a:bodyPr anchor="ctr">
            <a:normAutofit/>
          </a:bodyPr>
          <a:lstStyle/>
          <a:p>
            <a:r>
              <a:rPr lang="en-US" sz="4950" b="1">
                <a:latin typeface="+mn-lt"/>
              </a:rPr>
              <a:t>WVDEP</a:t>
            </a:r>
          </a:p>
        </p:txBody>
      </p:sp>
      <p:sp>
        <p:nvSpPr>
          <p:cNvPr id="3" name="Subtitle 2">
            <a:extLst>
              <a:ext uri="{FF2B5EF4-FFF2-40B4-BE49-F238E27FC236}">
                <a16:creationId xmlns:a16="http://schemas.microsoft.com/office/drawing/2014/main" id="{D62E0E6B-2FF1-5758-CBDD-5BFF89D431A4}"/>
              </a:ext>
            </a:extLst>
          </p:cNvPr>
          <p:cNvSpPr>
            <a:spLocks noGrp="1"/>
          </p:cNvSpPr>
          <p:nvPr>
            <p:ph type="subTitle" idx="1"/>
          </p:nvPr>
        </p:nvSpPr>
        <p:spPr>
          <a:xfrm>
            <a:off x="479161" y="2590824"/>
            <a:ext cx="8182232" cy="414494"/>
          </a:xfrm>
        </p:spPr>
        <p:txBody>
          <a:bodyPr anchor="ctr">
            <a:noAutofit/>
          </a:bodyPr>
          <a:lstStyle/>
          <a:p>
            <a:pPr>
              <a:spcBef>
                <a:spcPts val="0"/>
              </a:spcBef>
              <a:spcAft>
                <a:spcPts val="450"/>
              </a:spcAft>
            </a:pPr>
            <a:r>
              <a:rPr lang="en-US" sz="2100" b="1" dirty="0"/>
              <a:t>REAP</a:t>
            </a:r>
          </a:p>
          <a:p>
            <a:pPr>
              <a:spcBef>
                <a:spcPts val="0"/>
              </a:spcBef>
              <a:spcAft>
                <a:spcPts val="450"/>
              </a:spcAft>
            </a:pPr>
            <a:r>
              <a:rPr lang="en-US" sz="2100" b="1" dirty="0"/>
              <a:t>Pollution Prevention Open Dump</a:t>
            </a:r>
          </a:p>
          <a:p>
            <a:pPr>
              <a:spcBef>
                <a:spcPts val="0"/>
              </a:spcBef>
              <a:spcAft>
                <a:spcPts val="450"/>
              </a:spcAft>
            </a:pPr>
            <a:r>
              <a:rPr lang="en-US" sz="2100" b="1" dirty="0"/>
              <a:t>Program</a:t>
            </a:r>
          </a:p>
        </p:txBody>
      </p:sp>
      <p:sp>
        <p:nvSpPr>
          <p:cNvPr id="3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2245262"/>
            <a:ext cx="2468880" cy="13716"/>
          </a:xfrm>
          <a:custGeom>
            <a:avLst/>
            <a:gdLst>
              <a:gd name="csX0" fmla="*/ 0 w 2468880"/>
              <a:gd name="csY0" fmla="*/ 0 h 13716"/>
              <a:gd name="csX1" fmla="*/ 592531 w 2468880"/>
              <a:gd name="csY1" fmla="*/ 0 h 13716"/>
              <a:gd name="csX2" fmla="*/ 1160374 w 2468880"/>
              <a:gd name="csY2" fmla="*/ 0 h 13716"/>
              <a:gd name="csX3" fmla="*/ 1728216 w 2468880"/>
              <a:gd name="csY3" fmla="*/ 0 h 13716"/>
              <a:gd name="csX4" fmla="*/ 2468880 w 2468880"/>
              <a:gd name="csY4" fmla="*/ 0 h 13716"/>
              <a:gd name="csX5" fmla="*/ 2468880 w 2468880"/>
              <a:gd name="csY5" fmla="*/ 13716 h 13716"/>
              <a:gd name="csX6" fmla="*/ 1802282 w 2468880"/>
              <a:gd name="csY6" fmla="*/ 13716 h 13716"/>
              <a:gd name="csX7" fmla="*/ 1209751 w 2468880"/>
              <a:gd name="csY7" fmla="*/ 13716 h 13716"/>
              <a:gd name="csX8" fmla="*/ 641909 w 2468880"/>
              <a:gd name="csY8" fmla="*/ 13716 h 13716"/>
              <a:gd name="csX9" fmla="*/ 0 w 2468880"/>
              <a:gd name="csY9" fmla="*/ 13716 h 13716"/>
              <a:gd name="csX10" fmla="*/ 0 w 2468880"/>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7" name="Picture 6" descr="A picture containing text, clipart&#10;&#10;AI-generated content may be incorrect.">
            <a:extLst>
              <a:ext uri="{FF2B5EF4-FFF2-40B4-BE49-F238E27FC236}">
                <a16:creationId xmlns:a16="http://schemas.microsoft.com/office/drawing/2014/main" id="{5D42C2BD-BC4B-F7CC-7A10-80E9E558E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274" y="3233337"/>
            <a:ext cx="4036324" cy="2704338"/>
          </a:xfrm>
          <a:prstGeom prst="rect">
            <a:avLst/>
          </a:prstGeom>
        </p:spPr>
      </p:pic>
      <p:pic>
        <p:nvPicPr>
          <p:cNvPr id="5" name="Picture 4" descr="A picture containing text, clipart&#10;&#10;AI-generated content may be incorrect.">
            <a:extLst>
              <a:ext uri="{FF2B5EF4-FFF2-40B4-BE49-F238E27FC236}">
                <a16:creationId xmlns:a16="http://schemas.microsoft.com/office/drawing/2014/main" id="{713E988B-87B6-7D2C-D8F8-AE0E5C5E1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0872" y="3817212"/>
            <a:ext cx="4210812" cy="1315879"/>
          </a:xfrm>
          <a:prstGeom prst="rect">
            <a:avLst/>
          </a:prstGeom>
        </p:spPr>
      </p:pic>
    </p:spTree>
    <p:extLst>
      <p:ext uri="{BB962C8B-B14F-4D97-AF65-F5344CB8AC3E}">
        <p14:creationId xmlns:p14="http://schemas.microsoft.com/office/powerpoint/2010/main" val="2290217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9BDDF8-B14F-AD5D-D16C-52B641EDF43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C7F9A5C-425D-C879-7C65-1D57F6808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2B1E26A4-E014-3E5E-C6E5-95042CBC57A7}"/>
              </a:ext>
            </a:extLst>
          </p:cNvPr>
          <p:cNvSpPr>
            <a:spLocks noGrp="1"/>
          </p:cNvSpPr>
          <p:nvPr>
            <p:ph type="title"/>
          </p:nvPr>
        </p:nvSpPr>
        <p:spPr>
          <a:xfrm>
            <a:off x="628650" y="1131094"/>
            <a:ext cx="7886700" cy="994172"/>
          </a:xfrm>
        </p:spPr>
        <p:txBody>
          <a:bodyPr>
            <a:normAutofit/>
          </a:bodyPr>
          <a:lstStyle/>
          <a:p>
            <a:r>
              <a:rPr lang="en-US" sz="4050" b="1" dirty="0"/>
              <a:t>Tire Remediation Program Rules</a:t>
            </a:r>
          </a:p>
        </p:txBody>
      </p:sp>
      <p:sp>
        <p:nvSpPr>
          <p:cNvPr id="10" name="sketch line">
            <a:extLst>
              <a:ext uri="{FF2B5EF4-FFF2-40B4-BE49-F238E27FC236}">
                <a16:creationId xmlns:a16="http://schemas.microsoft.com/office/drawing/2014/main" id="{2AF93E78-117B-B74F-F013-77E981B99D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8FDD6CCB-9826-7BB7-0B7A-19109FAFC285}"/>
              </a:ext>
            </a:extLst>
          </p:cNvPr>
          <p:cNvSpPr>
            <a:spLocks noGrp="1"/>
          </p:cNvSpPr>
          <p:nvPr>
            <p:ph idx="1"/>
          </p:nvPr>
        </p:nvSpPr>
        <p:spPr>
          <a:xfrm>
            <a:off x="628650" y="2304288"/>
            <a:ext cx="7886700" cy="3188970"/>
          </a:xfrm>
        </p:spPr>
        <p:txBody>
          <a:bodyPr>
            <a:normAutofit/>
          </a:bodyPr>
          <a:lstStyle/>
          <a:p>
            <a:pPr marL="0" indent="0">
              <a:buNone/>
            </a:pPr>
            <a:r>
              <a:rPr lang="en-US" b="1" dirty="0"/>
              <a:t>The DEP’s Tire Remediation Program operates under the following rules:</a:t>
            </a:r>
          </a:p>
          <a:p>
            <a:r>
              <a:rPr lang="en-US" b="1" dirty="0"/>
              <a:t>Events are open to the public, but citizens must be able to provide a valid WV identification  </a:t>
            </a:r>
          </a:p>
          <a:p>
            <a:r>
              <a:rPr lang="en-US" b="1" dirty="0"/>
              <a:t>There is a 10 tire limit per resident</a:t>
            </a:r>
          </a:p>
          <a:p>
            <a:r>
              <a:rPr lang="en-US" b="1" dirty="0"/>
              <a:t>Businesses are not eligible to participate </a:t>
            </a:r>
          </a:p>
          <a:p>
            <a:r>
              <a:rPr lang="en-US" b="1" dirty="0"/>
              <a:t>Tires on wheels are not accepted</a:t>
            </a:r>
          </a:p>
          <a:p>
            <a:r>
              <a:rPr lang="en-US" b="1" dirty="0"/>
              <a:t>Only passenger car and light duty truck tires are accepted</a:t>
            </a:r>
          </a:p>
          <a:p>
            <a:pPr marL="0" indent="0">
              <a:buNone/>
            </a:pPr>
            <a:endParaRPr lang="en-US" b="1" dirty="0"/>
          </a:p>
        </p:txBody>
      </p:sp>
    </p:spTree>
    <p:extLst>
      <p:ext uri="{BB962C8B-B14F-4D97-AF65-F5344CB8AC3E}">
        <p14:creationId xmlns:p14="http://schemas.microsoft.com/office/powerpoint/2010/main" val="2889575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F3E4C32-71DF-9D91-F42F-86F287E4BA6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39C2F-B746-A662-5B09-FA737C33F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C41DCCBE-32AE-8D9A-E07F-82311CAB2D17}"/>
              </a:ext>
            </a:extLst>
          </p:cNvPr>
          <p:cNvSpPr>
            <a:spLocks noGrp="1"/>
          </p:cNvSpPr>
          <p:nvPr>
            <p:ph type="title"/>
          </p:nvPr>
        </p:nvSpPr>
        <p:spPr>
          <a:xfrm>
            <a:off x="628650" y="1131094"/>
            <a:ext cx="7886700" cy="994172"/>
          </a:xfrm>
        </p:spPr>
        <p:txBody>
          <a:bodyPr>
            <a:normAutofit/>
          </a:bodyPr>
          <a:lstStyle/>
          <a:p>
            <a:r>
              <a:rPr lang="en-US" sz="4050" b="1" dirty="0"/>
              <a:t>County Litter Control Officers (LCOs)</a:t>
            </a:r>
          </a:p>
        </p:txBody>
      </p:sp>
      <p:sp>
        <p:nvSpPr>
          <p:cNvPr id="10" name="sketch line">
            <a:extLst>
              <a:ext uri="{FF2B5EF4-FFF2-40B4-BE49-F238E27FC236}">
                <a16:creationId xmlns:a16="http://schemas.microsoft.com/office/drawing/2014/main" id="{E0F2114F-642C-564E-99AA-5A8E90784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B9E30E2-B4A8-B275-D290-340424237582}"/>
              </a:ext>
            </a:extLst>
          </p:cNvPr>
          <p:cNvSpPr>
            <a:spLocks noGrp="1"/>
          </p:cNvSpPr>
          <p:nvPr>
            <p:ph idx="1"/>
          </p:nvPr>
        </p:nvSpPr>
        <p:spPr>
          <a:xfrm>
            <a:off x="628650" y="2304288"/>
            <a:ext cx="7886700" cy="3188970"/>
          </a:xfrm>
        </p:spPr>
        <p:txBody>
          <a:bodyPr>
            <a:normAutofit/>
          </a:bodyPr>
          <a:lstStyle/>
          <a:p>
            <a:pPr marL="0" indent="0">
              <a:buNone/>
            </a:pPr>
            <a:r>
              <a:rPr lang="en-US" b="1" dirty="0"/>
              <a:t>§7-1-3ff(c) establishes the authority of county commissions to hire a county litter control officer(s). §7-1-3ff(d) gives county litter control officers citation writing authority.  There are </a:t>
            </a:r>
            <a:r>
              <a:rPr lang="en-US" b="1"/>
              <a:t>currently 25 </a:t>
            </a:r>
            <a:r>
              <a:rPr lang="en-US" b="1" dirty="0"/>
              <a:t>LCOs in 21 WV counties. </a:t>
            </a:r>
          </a:p>
          <a:p>
            <a:pPr marL="0" indent="0">
              <a:buNone/>
            </a:pPr>
            <a:endParaRPr lang="en-US" b="1" dirty="0"/>
          </a:p>
        </p:txBody>
      </p:sp>
    </p:spTree>
    <p:extLst>
      <p:ext uri="{BB962C8B-B14F-4D97-AF65-F5344CB8AC3E}">
        <p14:creationId xmlns:p14="http://schemas.microsoft.com/office/powerpoint/2010/main" val="3205195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2CEF637-FB99-D5E6-403D-3B4158321B2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6DD1680-9B5D-6CF4-C02B-544DF2B82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5A238800-F34F-2C01-24C1-A5F3AF19970F}"/>
              </a:ext>
            </a:extLst>
          </p:cNvPr>
          <p:cNvSpPr>
            <a:spLocks noGrp="1"/>
          </p:cNvSpPr>
          <p:nvPr>
            <p:ph type="title"/>
          </p:nvPr>
        </p:nvSpPr>
        <p:spPr>
          <a:xfrm>
            <a:off x="628650" y="1131094"/>
            <a:ext cx="7886700" cy="994172"/>
          </a:xfrm>
        </p:spPr>
        <p:txBody>
          <a:bodyPr>
            <a:normAutofit/>
          </a:bodyPr>
          <a:lstStyle/>
          <a:p>
            <a:r>
              <a:rPr lang="en-US" sz="4050" b="1" dirty="0"/>
              <a:t>LCOs Continued</a:t>
            </a:r>
          </a:p>
        </p:txBody>
      </p:sp>
      <p:sp>
        <p:nvSpPr>
          <p:cNvPr id="10" name="sketch line">
            <a:extLst>
              <a:ext uri="{FF2B5EF4-FFF2-40B4-BE49-F238E27FC236}">
                <a16:creationId xmlns:a16="http://schemas.microsoft.com/office/drawing/2014/main" id="{1CFC6498-15B4-715F-37AE-81861B2EF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4116BB2-1B0F-B16B-663E-21CCA92A55D1}"/>
              </a:ext>
            </a:extLst>
          </p:cNvPr>
          <p:cNvSpPr>
            <a:spLocks noGrp="1"/>
          </p:cNvSpPr>
          <p:nvPr>
            <p:ph idx="1"/>
          </p:nvPr>
        </p:nvSpPr>
        <p:spPr>
          <a:xfrm>
            <a:off x="628650" y="2304288"/>
            <a:ext cx="7886700" cy="3188970"/>
          </a:xfrm>
        </p:spPr>
        <p:txBody>
          <a:bodyPr>
            <a:normAutofit/>
          </a:bodyPr>
          <a:lstStyle/>
          <a:p>
            <a:pPr marL="0" indent="0">
              <a:buNone/>
            </a:pPr>
            <a:r>
              <a:rPr lang="en-US" b="1" dirty="0"/>
              <a:t>County Litter Control Officers have citation writing authority for the following sections of WV State Code:</a:t>
            </a:r>
          </a:p>
          <a:p>
            <a:r>
              <a:rPr lang="en-US" b="1" dirty="0"/>
              <a:t>§22-15-10. Open Dump</a:t>
            </a:r>
          </a:p>
          <a:p>
            <a:r>
              <a:rPr lang="en-US" b="1" dirty="0"/>
              <a:t>§22-15A-4. Unlawful Disposal of Litter</a:t>
            </a:r>
          </a:p>
          <a:p>
            <a:r>
              <a:rPr lang="en-US" b="1" dirty="0"/>
              <a:t>§22C-4-10. Mandatory Disposal</a:t>
            </a:r>
          </a:p>
          <a:p>
            <a:endParaRPr lang="en-US" b="1" dirty="0"/>
          </a:p>
          <a:p>
            <a:endParaRPr lang="en-US" b="1" dirty="0"/>
          </a:p>
          <a:p>
            <a:endParaRPr lang="en-US" b="1" dirty="0"/>
          </a:p>
          <a:p>
            <a:pPr marL="0" indent="0">
              <a:buNone/>
            </a:pPr>
            <a:endParaRPr lang="en-US" b="1" dirty="0"/>
          </a:p>
          <a:p>
            <a:endParaRPr lang="en-US" b="1" dirty="0"/>
          </a:p>
          <a:p>
            <a:pPr marL="0" indent="0">
              <a:buNone/>
            </a:pPr>
            <a:endParaRPr lang="en-US" b="1" dirty="0"/>
          </a:p>
        </p:txBody>
      </p:sp>
    </p:spTree>
    <p:extLst>
      <p:ext uri="{BB962C8B-B14F-4D97-AF65-F5344CB8AC3E}">
        <p14:creationId xmlns:p14="http://schemas.microsoft.com/office/powerpoint/2010/main" val="3981244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8AB563AF-27C7-55A6-0001-25306DF0638F}"/>
              </a:ext>
            </a:extLst>
          </p:cNvPr>
          <p:cNvSpPr>
            <a:spLocks noGrp="1"/>
          </p:cNvSpPr>
          <p:nvPr>
            <p:ph type="title"/>
          </p:nvPr>
        </p:nvSpPr>
        <p:spPr>
          <a:xfrm>
            <a:off x="473202" y="1336890"/>
            <a:ext cx="2571750" cy="1289304"/>
          </a:xfrm>
        </p:spPr>
        <p:txBody>
          <a:bodyPr vert="horz" lIns="68580" tIns="34290" rIns="68580" bIns="34290" rtlCol="0" anchor="b">
            <a:normAutofit/>
          </a:bodyPr>
          <a:lstStyle/>
          <a:p>
            <a:r>
              <a:rPr lang="en-US" sz="4050" b="1"/>
              <a:t>LCO Map</a:t>
            </a:r>
          </a:p>
        </p:txBody>
      </p:sp>
      <p:sp>
        <p:nvSpPr>
          <p:cNvPr id="25"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9" y="2787567"/>
            <a:ext cx="2441321" cy="13716"/>
          </a:xfrm>
          <a:custGeom>
            <a:avLst/>
            <a:gdLst>
              <a:gd name="csX0" fmla="*/ 0 w 2441321"/>
              <a:gd name="csY0" fmla="*/ 0 h 13716"/>
              <a:gd name="csX1" fmla="*/ 585917 w 2441321"/>
              <a:gd name="csY1" fmla="*/ 0 h 13716"/>
              <a:gd name="csX2" fmla="*/ 1196247 w 2441321"/>
              <a:gd name="csY2" fmla="*/ 0 h 13716"/>
              <a:gd name="csX3" fmla="*/ 1806578 w 2441321"/>
              <a:gd name="csY3" fmla="*/ 0 h 13716"/>
              <a:gd name="csX4" fmla="*/ 2441321 w 2441321"/>
              <a:gd name="csY4" fmla="*/ 0 h 13716"/>
              <a:gd name="csX5" fmla="*/ 2441321 w 2441321"/>
              <a:gd name="csY5" fmla="*/ 13716 h 13716"/>
              <a:gd name="csX6" fmla="*/ 1830991 w 2441321"/>
              <a:gd name="csY6" fmla="*/ 13716 h 13716"/>
              <a:gd name="csX7" fmla="*/ 1269487 w 2441321"/>
              <a:gd name="csY7" fmla="*/ 13716 h 13716"/>
              <a:gd name="csX8" fmla="*/ 707983 w 2441321"/>
              <a:gd name="csY8" fmla="*/ 13716 h 13716"/>
              <a:gd name="csX9" fmla="*/ 0 w 2441321"/>
              <a:gd name="csY9" fmla="*/ 13716 h 13716"/>
              <a:gd name="csX10" fmla="*/ 0 w 2441321"/>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3716"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0939" y="4363"/>
                  <a:pt x="2441580" y="8857"/>
                  <a:pt x="2441321" y="13716"/>
                </a:cubicBezTo>
                <a:cubicBezTo>
                  <a:pt x="2169723" y="25934"/>
                  <a:pt x="2045712" y="34568"/>
                  <a:pt x="1830991" y="13716"/>
                </a:cubicBezTo>
                <a:cubicBezTo>
                  <a:pt x="1616270" y="-7136"/>
                  <a:pt x="1505876" y="-623"/>
                  <a:pt x="1269487" y="13716"/>
                </a:cubicBezTo>
                <a:cubicBezTo>
                  <a:pt x="1033098" y="28055"/>
                  <a:pt x="908661" y="36619"/>
                  <a:pt x="707983" y="13716"/>
                </a:cubicBezTo>
                <a:cubicBezTo>
                  <a:pt x="507305" y="-9187"/>
                  <a:pt x="333592" y="16187"/>
                  <a:pt x="0" y="13716"/>
                </a:cubicBezTo>
                <a:cubicBezTo>
                  <a:pt x="-459" y="8317"/>
                  <a:pt x="190" y="2744"/>
                  <a:pt x="0" y="0"/>
                </a:cubicBezTo>
                <a:close/>
              </a:path>
              <a:path w="2441321" h="13716"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507" y="3335"/>
                  <a:pt x="2441322" y="9457"/>
                  <a:pt x="2441321" y="13716"/>
                </a:cubicBezTo>
                <a:cubicBezTo>
                  <a:pt x="2166745" y="24201"/>
                  <a:pt x="2078726" y="10904"/>
                  <a:pt x="1879817" y="13716"/>
                </a:cubicBezTo>
                <a:cubicBezTo>
                  <a:pt x="1680908" y="16528"/>
                  <a:pt x="1548770" y="-8699"/>
                  <a:pt x="1318313" y="13716"/>
                </a:cubicBezTo>
                <a:cubicBezTo>
                  <a:pt x="1087856" y="36131"/>
                  <a:pt x="894613" y="-645"/>
                  <a:pt x="659157" y="13716"/>
                </a:cubicBezTo>
                <a:cubicBezTo>
                  <a:pt x="423701" y="28077"/>
                  <a:pt x="246611" y="29403"/>
                  <a:pt x="0" y="13716"/>
                </a:cubicBezTo>
                <a:cubicBezTo>
                  <a:pt x="-120" y="7867"/>
                  <a:pt x="674" y="39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02480C16-2B68-E12D-8F2A-2AB3955C5AF7}"/>
              </a:ext>
            </a:extLst>
          </p:cNvPr>
          <p:cNvSpPr>
            <a:spLocks noGrp="1"/>
          </p:cNvSpPr>
          <p:nvPr>
            <p:ph idx="1"/>
          </p:nvPr>
        </p:nvSpPr>
        <p:spPr>
          <a:xfrm>
            <a:off x="473202" y="2962656"/>
            <a:ext cx="2571750" cy="2558034"/>
          </a:xfrm>
        </p:spPr>
        <p:txBody>
          <a:bodyPr vert="horz" lIns="68580" tIns="34290" rIns="68580" bIns="34290" rtlCol="0" anchor="t">
            <a:normAutofit/>
          </a:bodyPr>
          <a:lstStyle/>
          <a:p>
            <a:pPr marL="0" indent="0">
              <a:buNone/>
            </a:pPr>
            <a:r>
              <a:rPr lang="en-US" b="1" kern="1200" dirty="0">
                <a:latin typeface="+mn-lt"/>
                <a:ea typeface="+mn-ea"/>
                <a:cs typeface="+mn-cs"/>
              </a:rPr>
              <a:t>21 WV counties have hired county litter control officers.  REAP maintains an updated contact list for these officers (handout available).</a:t>
            </a:r>
          </a:p>
        </p:txBody>
      </p:sp>
      <p:pic>
        <p:nvPicPr>
          <p:cNvPr id="5" name="Picture 4" descr="Diagram&#10;&#10;AI-generated content may be incorrect.">
            <a:extLst>
              <a:ext uri="{FF2B5EF4-FFF2-40B4-BE49-F238E27FC236}">
                <a16:creationId xmlns:a16="http://schemas.microsoft.com/office/drawing/2014/main" id="{3A603796-5E8C-9C94-E769-D4B7642285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9961" y="1199870"/>
            <a:ext cx="5633451" cy="4471976"/>
          </a:xfrm>
          <a:prstGeom prst="rect">
            <a:avLst/>
          </a:prstGeom>
        </p:spPr>
      </p:pic>
    </p:spTree>
    <p:extLst>
      <p:ext uri="{BB962C8B-B14F-4D97-AF65-F5344CB8AC3E}">
        <p14:creationId xmlns:p14="http://schemas.microsoft.com/office/powerpoint/2010/main" val="3112366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FF410D-725B-9FEE-055F-7AFD168E546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667D22-8ADA-02DD-4F1E-2A3865DD75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AB31E6D9-DE92-BE7F-6185-A477CFF5B538}"/>
              </a:ext>
            </a:extLst>
          </p:cNvPr>
          <p:cNvSpPr>
            <a:spLocks noGrp="1"/>
          </p:cNvSpPr>
          <p:nvPr>
            <p:ph type="title"/>
          </p:nvPr>
        </p:nvSpPr>
        <p:spPr>
          <a:xfrm>
            <a:off x="628650" y="1131094"/>
            <a:ext cx="7886700" cy="994172"/>
          </a:xfrm>
        </p:spPr>
        <p:txBody>
          <a:bodyPr>
            <a:normAutofit/>
          </a:bodyPr>
          <a:lstStyle/>
          <a:p>
            <a:r>
              <a:rPr lang="en-US" sz="4050" b="1" dirty="0"/>
              <a:t>PPOD Assistance</a:t>
            </a:r>
          </a:p>
        </p:txBody>
      </p:sp>
      <p:sp>
        <p:nvSpPr>
          <p:cNvPr id="10" name="sketch line">
            <a:extLst>
              <a:ext uri="{FF2B5EF4-FFF2-40B4-BE49-F238E27FC236}">
                <a16:creationId xmlns:a16="http://schemas.microsoft.com/office/drawing/2014/main" id="{89322F14-D0CA-DE0E-908C-AD509B9B9E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E0E290AA-2E0F-24CB-D242-6A08FB1E8BAE}"/>
              </a:ext>
            </a:extLst>
          </p:cNvPr>
          <p:cNvSpPr>
            <a:spLocks noGrp="1"/>
          </p:cNvSpPr>
          <p:nvPr>
            <p:ph idx="1"/>
          </p:nvPr>
        </p:nvSpPr>
        <p:spPr>
          <a:xfrm>
            <a:off x="628650" y="2304288"/>
            <a:ext cx="7886700" cy="3188970"/>
          </a:xfrm>
        </p:spPr>
        <p:txBody>
          <a:bodyPr>
            <a:normAutofit/>
          </a:bodyPr>
          <a:lstStyle/>
          <a:p>
            <a:pPr marL="0" indent="0">
              <a:buNone/>
            </a:pPr>
            <a:r>
              <a:rPr lang="en-US" b="1" dirty="0"/>
              <a:t>PPOD can provide assistance in the following situations:</a:t>
            </a:r>
          </a:p>
          <a:p>
            <a:r>
              <a:rPr lang="en-US" b="1" dirty="0"/>
              <a:t>Remediation of dumps and tire piles originating from state road right of way</a:t>
            </a:r>
          </a:p>
          <a:p>
            <a:r>
              <a:rPr lang="en-US" b="1" dirty="0"/>
              <a:t>Granting waivers for tire collection rules when there is an ongoing enforcement action</a:t>
            </a:r>
          </a:p>
          <a:p>
            <a:r>
              <a:rPr lang="en-US" b="1" dirty="0"/>
              <a:t>Assisting in cleanup orders resulting from an enforcement action</a:t>
            </a:r>
          </a:p>
          <a:p>
            <a:r>
              <a:rPr lang="en-US" b="1" dirty="0"/>
              <a:t>Coordination between DNR NRPOs and County LCOs</a:t>
            </a:r>
          </a:p>
          <a:p>
            <a:r>
              <a:rPr lang="en-US" b="1" dirty="0"/>
              <a:t>Special projects</a:t>
            </a:r>
          </a:p>
          <a:p>
            <a:pPr marL="0" indent="0">
              <a:buNone/>
            </a:pPr>
            <a:endParaRPr lang="en-US" b="1" dirty="0"/>
          </a:p>
        </p:txBody>
      </p:sp>
    </p:spTree>
    <p:extLst>
      <p:ext uri="{BB962C8B-B14F-4D97-AF65-F5344CB8AC3E}">
        <p14:creationId xmlns:p14="http://schemas.microsoft.com/office/powerpoint/2010/main" val="2839365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193B4A-57D4-A54E-4596-CDF73514768D}"/>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1DE5BD-ACCA-5225-78C5-A97CAD41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4D101D6E-6EE1-F149-BC57-C46A68535B8B}"/>
              </a:ext>
            </a:extLst>
          </p:cNvPr>
          <p:cNvSpPr>
            <a:spLocks noGrp="1"/>
          </p:cNvSpPr>
          <p:nvPr>
            <p:ph type="title"/>
          </p:nvPr>
        </p:nvSpPr>
        <p:spPr>
          <a:xfrm>
            <a:off x="628650" y="1131094"/>
            <a:ext cx="7886700" cy="994172"/>
          </a:xfrm>
        </p:spPr>
        <p:txBody>
          <a:bodyPr>
            <a:normAutofit/>
          </a:bodyPr>
          <a:lstStyle/>
          <a:p>
            <a:r>
              <a:rPr lang="en-US" sz="4050" b="1" dirty="0"/>
              <a:t>PPOD Reporting Procedure</a:t>
            </a:r>
          </a:p>
        </p:txBody>
      </p:sp>
      <p:sp>
        <p:nvSpPr>
          <p:cNvPr id="10" name="sketch line">
            <a:extLst>
              <a:ext uri="{FF2B5EF4-FFF2-40B4-BE49-F238E27FC236}">
                <a16:creationId xmlns:a16="http://schemas.microsoft.com/office/drawing/2014/main" id="{8FD4BA7C-12CE-7C2F-C76D-20D7A1CE4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1FEDB4B-408D-54E6-51CB-F3A3DA87183D}"/>
              </a:ext>
            </a:extLst>
          </p:cNvPr>
          <p:cNvSpPr>
            <a:spLocks noGrp="1"/>
          </p:cNvSpPr>
          <p:nvPr>
            <p:ph idx="1"/>
          </p:nvPr>
        </p:nvSpPr>
        <p:spPr>
          <a:xfrm>
            <a:off x="628650" y="2304288"/>
            <a:ext cx="7886700" cy="3188970"/>
          </a:xfrm>
        </p:spPr>
        <p:txBody>
          <a:bodyPr>
            <a:normAutofit lnSpcReduction="10000"/>
          </a:bodyPr>
          <a:lstStyle/>
          <a:p>
            <a:pPr marL="0" indent="0">
              <a:buNone/>
            </a:pPr>
            <a:r>
              <a:rPr lang="en-US" b="1" dirty="0"/>
              <a:t>To request the remediation of an illegal dump or tire pile by calling, texting, or emailing their PPOD Project Manager.  To simplify the process, please include the following information:</a:t>
            </a:r>
          </a:p>
          <a:p>
            <a:r>
              <a:rPr lang="en-US" b="1" dirty="0"/>
              <a:t>County name</a:t>
            </a:r>
          </a:p>
          <a:p>
            <a:r>
              <a:rPr lang="en-US" b="1" dirty="0"/>
              <a:t>Road name</a:t>
            </a:r>
          </a:p>
          <a:p>
            <a:r>
              <a:rPr lang="en-US" b="1" dirty="0"/>
              <a:t>GPS coordinates in decimal degree format.  Please provide detailed directions if GPS coordinates are not available.</a:t>
            </a:r>
          </a:p>
          <a:p>
            <a:r>
              <a:rPr lang="en-US" b="1" dirty="0"/>
              <a:t>Pictures or a detailed description of site</a:t>
            </a:r>
          </a:p>
          <a:p>
            <a:r>
              <a:rPr lang="en-US" b="1" dirty="0"/>
              <a:t>Contact information</a:t>
            </a:r>
          </a:p>
          <a:p>
            <a:endParaRPr lang="en-US" b="1" dirty="0"/>
          </a:p>
        </p:txBody>
      </p:sp>
    </p:spTree>
    <p:extLst>
      <p:ext uri="{BB962C8B-B14F-4D97-AF65-F5344CB8AC3E}">
        <p14:creationId xmlns:p14="http://schemas.microsoft.com/office/powerpoint/2010/main" val="232816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9E4A1DB-F9B8-6A9E-B991-D91CA8826369}"/>
            </a:ext>
          </a:extLst>
        </p:cNvPr>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173F0B3-6ACB-EFA9-3165-8CCADC7E05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3C0E8CE1-4986-771E-E232-E57949A56D9A}"/>
              </a:ext>
            </a:extLst>
          </p:cNvPr>
          <p:cNvSpPr>
            <a:spLocks noGrp="1"/>
          </p:cNvSpPr>
          <p:nvPr>
            <p:ph type="ctrTitle"/>
          </p:nvPr>
        </p:nvSpPr>
        <p:spPr>
          <a:xfrm>
            <a:off x="479161" y="1151171"/>
            <a:ext cx="8182230" cy="1026461"/>
          </a:xfrm>
        </p:spPr>
        <p:txBody>
          <a:bodyPr anchor="ctr">
            <a:normAutofit/>
          </a:bodyPr>
          <a:lstStyle/>
          <a:p>
            <a:r>
              <a:rPr lang="en-US" sz="4950" b="1" dirty="0">
                <a:latin typeface="+mn-lt"/>
              </a:rPr>
              <a:t>WVDEP REAP</a:t>
            </a:r>
          </a:p>
        </p:txBody>
      </p:sp>
      <p:sp>
        <p:nvSpPr>
          <p:cNvPr id="3" name="Subtitle 2">
            <a:extLst>
              <a:ext uri="{FF2B5EF4-FFF2-40B4-BE49-F238E27FC236}">
                <a16:creationId xmlns:a16="http://schemas.microsoft.com/office/drawing/2014/main" id="{91AE4D9E-62D3-3132-EF66-23BC50A62014}"/>
              </a:ext>
            </a:extLst>
          </p:cNvPr>
          <p:cNvSpPr>
            <a:spLocks noGrp="1"/>
          </p:cNvSpPr>
          <p:nvPr>
            <p:ph type="subTitle" idx="1"/>
          </p:nvPr>
        </p:nvSpPr>
        <p:spPr>
          <a:xfrm>
            <a:off x="479161" y="3059690"/>
            <a:ext cx="8182232" cy="414494"/>
          </a:xfrm>
        </p:spPr>
        <p:txBody>
          <a:bodyPr anchor="ctr">
            <a:noAutofit/>
          </a:bodyPr>
          <a:lstStyle/>
          <a:p>
            <a:pPr>
              <a:spcBef>
                <a:spcPts val="0"/>
              </a:spcBef>
              <a:spcAft>
                <a:spcPts val="450"/>
              </a:spcAft>
            </a:pPr>
            <a:endParaRPr lang="en-US" sz="2100" b="1" dirty="0"/>
          </a:p>
          <a:p>
            <a:pPr>
              <a:lnSpc>
                <a:spcPct val="100000"/>
              </a:lnSpc>
              <a:spcBef>
                <a:spcPts val="0"/>
              </a:spcBef>
            </a:pPr>
            <a:r>
              <a:rPr lang="en-US" b="1" dirty="0"/>
              <a:t>Greg Rote, Field Supervisor</a:t>
            </a:r>
          </a:p>
          <a:p>
            <a:pPr>
              <a:lnSpc>
                <a:spcPct val="100000"/>
              </a:lnSpc>
              <a:spcBef>
                <a:spcPts val="0"/>
              </a:spcBef>
            </a:pPr>
            <a:r>
              <a:rPr lang="en-US" b="1" dirty="0"/>
              <a:t>Pollution Prevention Open Dump Program</a:t>
            </a:r>
          </a:p>
          <a:p>
            <a:pPr>
              <a:lnSpc>
                <a:spcPct val="100000"/>
              </a:lnSpc>
              <a:spcBef>
                <a:spcPts val="0"/>
              </a:spcBef>
            </a:pPr>
            <a:r>
              <a:rPr lang="en-US" b="1" dirty="0"/>
              <a:t>601 57</a:t>
            </a:r>
            <a:r>
              <a:rPr lang="en-US" b="1" baseline="30000" dirty="0"/>
              <a:t>th</a:t>
            </a:r>
            <a:r>
              <a:rPr lang="en-US" b="1" dirty="0"/>
              <a:t> Street, SE</a:t>
            </a:r>
          </a:p>
          <a:p>
            <a:pPr>
              <a:lnSpc>
                <a:spcPct val="100000"/>
              </a:lnSpc>
              <a:spcBef>
                <a:spcPts val="0"/>
              </a:spcBef>
            </a:pPr>
            <a:r>
              <a:rPr lang="en-US" b="1" dirty="0"/>
              <a:t>Charleston, WV 25304</a:t>
            </a:r>
          </a:p>
          <a:p>
            <a:pPr>
              <a:lnSpc>
                <a:spcPct val="100000"/>
              </a:lnSpc>
              <a:spcBef>
                <a:spcPts val="0"/>
              </a:spcBef>
            </a:pPr>
            <a:r>
              <a:rPr lang="en-US" b="1" dirty="0"/>
              <a:t>304-389-8181</a:t>
            </a:r>
          </a:p>
          <a:p>
            <a:pPr>
              <a:lnSpc>
                <a:spcPct val="100000"/>
              </a:lnSpc>
              <a:spcBef>
                <a:spcPts val="0"/>
              </a:spcBef>
            </a:pPr>
            <a:r>
              <a:rPr lang="en-US" b="1" dirty="0"/>
              <a:t>gregory.a.rote@wv.gov</a:t>
            </a:r>
          </a:p>
          <a:p>
            <a:pPr>
              <a:spcBef>
                <a:spcPts val="0"/>
              </a:spcBef>
              <a:spcAft>
                <a:spcPts val="450"/>
              </a:spcAft>
            </a:pPr>
            <a:endParaRPr lang="en-US" sz="2100" b="1" dirty="0"/>
          </a:p>
          <a:p>
            <a:pPr>
              <a:spcBef>
                <a:spcPts val="0"/>
              </a:spcBef>
              <a:spcAft>
                <a:spcPts val="450"/>
              </a:spcAft>
            </a:pPr>
            <a:endParaRPr lang="en-US" sz="2100" b="1" dirty="0"/>
          </a:p>
        </p:txBody>
      </p:sp>
      <p:sp>
        <p:nvSpPr>
          <p:cNvPr id="38" name="sketch line">
            <a:extLst>
              <a:ext uri="{FF2B5EF4-FFF2-40B4-BE49-F238E27FC236}">
                <a16:creationId xmlns:a16="http://schemas.microsoft.com/office/drawing/2014/main" id="{3A8057B1-E2B0-74BE-5FEB-666210B2FE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37560" y="2245262"/>
            <a:ext cx="2468880" cy="13716"/>
          </a:xfrm>
          <a:custGeom>
            <a:avLst/>
            <a:gdLst>
              <a:gd name="csX0" fmla="*/ 0 w 2468880"/>
              <a:gd name="csY0" fmla="*/ 0 h 13716"/>
              <a:gd name="csX1" fmla="*/ 592531 w 2468880"/>
              <a:gd name="csY1" fmla="*/ 0 h 13716"/>
              <a:gd name="csX2" fmla="*/ 1160374 w 2468880"/>
              <a:gd name="csY2" fmla="*/ 0 h 13716"/>
              <a:gd name="csX3" fmla="*/ 1728216 w 2468880"/>
              <a:gd name="csY3" fmla="*/ 0 h 13716"/>
              <a:gd name="csX4" fmla="*/ 2468880 w 2468880"/>
              <a:gd name="csY4" fmla="*/ 0 h 13716"/>
              <a:gd name="csX5" fmla="*/ 2468880 w 2468880"/>
              <a:gd name="csY5" fmla="*/ 13716 h 13716"/>
              <a:gd name="csX6" fmla="*/ 1802282 w 2468880"/>
              <a:gd name="csY6" fmla="*/ 13716 h 13716"/>
              <a:gd name="csX7" fmla="*/ 1209751 w 2468880"/>
              <a:gd name="csY7" fmla="*/ 13716 h 13716"/>
              <a:gd name="csX8" fmla="*/ 641909 w 2468880"/>
              <a:gd name="csY8" fmla="*/ 13716 h 13716"/>
              <a:gd name="csX9" fmla="*/ 0 w 2468880"/>
              <a:gd name="csY9" fmla="*/ 13716 h 13716"/>
              <a:gd name="csX10" fmla="*/ 0 w 2468880"/>
              <a:gd name="csY10"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68880" h="13716" fill="none" extrusionOk="0">
                <a:moveTo>
                  <a:pt x="0" y="0"/>
                </a:moveTo>
                <a:cubicBezTo>
                  <a:pt x="171523" y="-1510"/>
                  <a:pt x="416079" y="20036"/>
                  <a:pt x="592531" y="0"/>
                </a:cubicBezTo>
                <a:cubicBezTo>
                  <a:pt x="768983" y="-20036"/>
                  <a:pt x="878305" y="13110"/>
                  <a:pt x="1160374" y="0"/>
                </a:cubicBezTo>
                <a:cubicBezTo>
                  <a:pt x="1442443" y="-13110"/>
                  <a:pt x="1612108" y="24695"/>
                  <a:pt x="1728216" y="0"/>
                </a:cubicBezTo>
                <a:cubicBezTo>
                  <a:pt x="1844324" y="-24695"/>
                  <a:pt x="2271040" y="20667"/>
                  <a:pt x="2468880" y="0"/>
                </a:cubicBezTo>
                <a:cubicBezTo>
                  <a:pt x="2468530" y="5728"/>
                  <a:pt x="2468490" y="7624"/>
                  <a:pt x="2468880" y="13716"/>
                </a:cubicBezTo>
                <a:cubicBezTo>
                  <a:pt x="2229297" y="-19231"/>
                  <a:pt x="2066775" y="25681"/>
                  <a:pt x="1802282" y="13716"/>
                </a:cubicBezTo>
                <a:cubicBezTo>
                  <a:pt x="1537789" y="1751"/>
                  <a:pt x="1379930" y="17694"/>
                  <a:pt x="1209751" y="13716"/>
                </a:cubicBezTo>
                <a:cubicBezTo>
                  <a:pt x="1039572" y="9738"/>
                  <a:pt x="837025" y="8278"/>
                  <a:pt x="641909" y="13716"/>
                </a:cubicBezTo>
                <a:cubicBezTo>
                  <a:pt x="446793" y="19154"/>
                  <a:pt x="170561" y="13900"/>
                  <a:pt x="0" y="13716"/>
                </a:cubicBezTo>
                <a:cubicBezTo>
                  <a:pt x="-302" y="10335"/>
                  <a:pt x="417" y="4724"/>
                  <a:pt x="0" y="0"/>
                </a:cubicBezTo>
                <a:close/>
              </a:path>
              <a:path w="2468880" h="13716" stroke="0" extrusionOk="0">
                <a:moveTo>
                  <a:pt x="0" y="0"/>
                </a:moveTo>
                <a:cubicBezTo>
                  <a:pt x="190931" y="24910"/>
                  <a:pt x="333688" y="11559"/>
                  <a:pt x="567842" y="0"/>
                </a:cubicBezTo>
                <a:cubicBezTo>
                  <a:pt x="801996" y="-11559"/>
                  <a:pt x="939971" y="-5677"/>
                  <a:pt x="1234440" y="0"/>
                </a:cubicBezTo>
                <a:cubicBezTo>
                  <a:pt x="1528909" y="5677"/>
                  <a:pt x="1658539" y="5184"/>
                  <a:pt x="1777594" y="0"/>
                </a:cubicBezTo>
                <a:cubicBezTo>
                  <a:pt x="1896649" y="-5184"/>
                  <a:pt x="2186164" y="23915"/>
                  <a:pt x="2468880" y="0"/>
                </a:cubicBezTo>
                <a:cubicBezTo>
                  <a:pt x="2469409" y="5071"/>
                  <a:pt x="2469155" y="7437"/>
                  <a:pt x="2468880" y="13716"/>
                </a:cubicBezTo>
                <a:cubicBezTo>
                  <a:pt x="2271330" y="32027"/>
                  <a:pt x="2001027" y="26982"/>
                  <a:pt x="1876349" y="13716"/>
                </a:cubicBezTo>
                <a:cubicBezTo>
                  <a:pt x="1751671" y="450"/>
                  <a:pt x="1364652" y="10491"/>
                  <a:pt x="1209751" y="13716"/>
                </a:cubicBezTo>
                <a:cubicBezTo>
                  <a:pt x="1054850" y="16941"/>
                  <a:pt x="748438" y="15502"/>
                  <a:pt x="617220" y="13716"/>
                </a:cubicBezTo>
                <a:cubicBezTo>
                  <a:pt x="486002" y="11930"/>
                  <a:pt x="237432" y="22628"/>
                  <a:pt x="0" y="13716"/>
                </a:cubicBezTo>
                <a:cubicBezTo>
                  <a:pt x="198" y="8947"/>
                  <a:pt x="304" y="520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Calibri" panose="020F0502020204030204"/>
            </a:endParaRPr>
          </a:p>
        </p:txBody>
      </p:sp>
      <p:pic>
        <p:nvPicPr>
          <p:cNvPr id="7" name="Picture 6" descr="A picture containing text, clipart&#10;&#10;AI-generated content may be incorrect.">
            <a:extLst>
              <a:ext uri="{FF2B5EF4-FFF2-40B4-BE49-F238E27FC236}">
                <a16:creationId xmlns:a16="http://schemas.microsoft.com/office/drawing/2014/main" id="{89F4C1B6-3CA5-115D-BF9C-21779489B1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660" y="4001972"/>
            <a:ext cx="2845040" cy="1906178"/>
          </a:xfrm>
          <a:prstGeom prst="rect">
            <a:avLst/>
          </a:prstGeom>
        </p:spPr>
      </p:pic>
      <p:pic>
        <p:nvPicPr>
          <p:cNvPr id="5" name="Picture 4" descr="A picture containing text, clipart&#10;&#10;AI-generated content may be incorrect.">
            <a:extLst>
              <a:ext uri="{FF2B5EF4-FFF2-40B4-BE49-F238E27FC236}">
                <a16:creationId xmlns:a16="http://schemas.microsoft.com/office/drawing/2014/main" id="{F0470B6E-3EB4-D103-5D63-9FE54FE75F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683" y="4279078"/>
            <a:ext cx="3506258" cy="1095706"/>
          </a:xfrm>
          <a:prstGeom prst="rect">
            <a:avLst/>
          </a:prstGeom>
        </p:spPr>
      </p:pic>
    </p:spTree>
    <p:extLst>
      <p:ext uri="{BB962C8B-B14F-4D97-AF65-F5344CB8AC3E}">
        <p14:creationId xmlns:p14="http://schemas.microsoft.com/office/powerpoint/2010/main" val="3365207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Goals for REAP</a:t>
            </a:r>
          </a:p>
        </p:txBody>
      </p:sp>
      <p:sp>
        <p:nvSpPr>
          <p:cNvPr id="3" name="Content Placeholder 2"/>
          <p:cNvSpPr>
            <a:spLocks noGrp="1"/>
          </p:cNvSpPr>
          <p:nvPr>
            <p:ph idx="1"/>
          </p:nvPr>
        </p:nvSpPr>
        <p:spPr/>
        <p:txBody>
          <a:bodyPr>
            <a:normAutofit fontScale="85000" lnSpcReduction="20000"/>
          </a:bodyPr>
          <a:lstStyle/>
          <a:p>
            <a:r>
              <a:rPr lang="en-US" sz="3200" b="1" dirty="0"/>
              <a:t>Protect human health and the environment</a:t>
            </a:r>
          </a:p>
          <a:p>
            <a:r>
              <a:rPr lang="en-US" sz="3200" b="1" dirty="0"/>
              <a:t>Eradicate litter and illegal dumps throughout the state</a:t>
            </a:r>
          </a:p>
          <a:p>
            <a:r>
              <a:rPr lang="en-US" sz="3200" b="1" dirty="0"/>
              <a:t>Educate the public about the merits of pollution prevention and recycling</a:t>
            </a:r>
          </a:p>
          <a:p>
            <a:r>
              <a:rPr lang="en-US" sz="3200" b="1" dirty="0"/>
              <a:t>Make WV the cleanest state in the nation assisting in the recruitment of new businesses and making us a top tourist destination</a:t>
            </a:r>
          </a:p>
          <a:p>
            <a:r>
              <a:rPr lang="en-US" sz="3200" b="1" dirty="0"/>
              <a:t>Cooperate with municipalities/counties in adopting and enforcing ordinances and organizing programs that assist in accomplishing these goals</a:t>
            </a:r>
          </a:p>
          <a:p>
            <a:endParaRPr lang="en-US"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8000"/>
                            </p:stCondLst>
                            <p:childTnLst>
                              <p:par>
                                <p:cTn id="24" presetID="2" presetClass="entr" presetSubtype="4"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0000"/>
                            </p:stCondLst>
                            <p:childTnLst>
                              <p:par>
                                <p:cTn id="29" presetID="2" presetClass="entr" presetSubtype="4"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BD90E27E-AB97-9167-B49F-90A404B8661D}"/>
              </a:ext>
            </a:extLst>
          </p:cNvPr>
          <p:cNvSpPr>
            <a:spLocks noGrp="1"/>
          </p:cNvSpPr>
          <p:nvPr>
            <p:ph type="title"/>
          </p:nvPr>
        </p:nvSpPr>
        <p:spPr>
          <a:xfrm>
            <a:off x="628650" y="1131094"/>
            <a:ext cx="7886700" cy="994172"/>
          </a:xfrm>
        </p:spPr>
        <p:txBody>
          <a:bodyPr>
            <a:normAutofit/>
          </a:bodyPr>
          <a:lstStyle/>
          <a:p>
            <a:r>
              <a:rPr lang="en-US" sz="4050" b="1" dirty="0"/>
              <a:t>REAP Overview</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904B9CD8-C363-F1A9-E534-CA8485013206}"/>
              </a:ext>
            </a:extLst>
          </p:cNvPr>
          <p:cNvSpPr>
            <a:spLocks noGrp="1"/>
          </p:cNvSpPr>
          <p:nvPr>
            <p:ph idx="1"/>
          </p:nvPr>
        </p:nvSpPr>
        <p:spPr>
          <a:xfrm>
            <a:off x="628650" y="2304288"/>
            <a:ext cx="7886700" cy="3188970"/>
          </a:xfrm>
        </p:spPr>
        <p:txBody>
          <a:bodyPr>
            <a:normAutofit/>
          </a:bodyPr>
          <a:lstStyle/>
          <a:p>
            <a:pPr marL="0" indent="0">
              <a:buNone/>
            </a:pPr>
            <a:r>
              <a:rPr lang="en-US" b="1" dirty="0"/>
              <a:t>The Rehabilitation Environmental Action Plan (REAP), created in 2005, houses the DEP’s cleanup programs: </a:t>
            </a:r>
          </a:p>
          <a:p>
            <a:r>
              <a:rPr lang="en-US" b="1" dirty="0"/>
              <a:t>Pollution Prevention Open Dump Program</a:t>
            </a:r>
          </a:p>
          <a:p>
            <a:r>
              <a:rPr lang="en-US" b="1" dirty="0"/>
              <a:t>Tire Remediation Program</a:t>
            </a:r>
          </a:p>
          <a:p>
            <a:r>
              <a:rPr lang="en-US" b="1" dirty="0"/>
              <a:t>WV Make It Shine</a:t>
            </a:r>
          </a:p>
          <a:p>
            <a:r>
              <a:rPr lang="en-US" b="1" dirty="0"/>
              <a:t>Adopt A Highway</a:t>
            </a:r>
          </a:p>
          <a:p>
            <a:r>
              <a:rPr lang="en-US" b="1" dirty="0"/>
              <a:t>Adopt A Stream</a:t>
            </a:r>
          </a:p>
        </p:txBody>
      </p:sp>
    </p:spTree>
    <p:extLst>
      <p:ext uri="{BB962C8B-B14F-4D97-AF65-F5344CB8AC3E}">
        <p14:creationId xmlns:p14="http://schemas.microsoft.com/office/powerpoint/2010/main" val="59555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2831489-78CF-1A81-F362-3A046D72ED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07F7189-9FFE-8351-B9C4-F00CCE86A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F89EFFE6-B966-5D08-DD4E-7555B72A246E}"/>
              </a:ext>
            </a:extLst>
          </p:cNvPr>
          <p:cNvSpPr>
            <a:spLocks noGrp="1"/>
          </p:cNvSpPr>
          <p:nvPr>
            <p:ph type="title"/>
          </p:nvPr>
        </p:nvSpPr>
        <p:spPr>
          <a:xfrm>
            <a:off x="628650" y="1131094"/>
            <a:ext cx="7886700" cy="994172"/>
          </a:xfrm>
        </p:spPr>
        <p:txBody>
          <a:bodyPr>
            <a:normAutofit fontScale="90000"/>
          </a:bodyPr>
          <a:lstStyle/>
          <a:p>
            <a:r>
              <a:rPr lang="en-US" sz="4050" b="1" dirty="0"/>
              <a:t>Pollution Prevention Open Dump Program</a:t>
            </a:r>
          </a:p>
        </p:txBody>
      </p:sp>
      <p:sp>
        <p:nvSpPr>
          <p:cNvPr id="10" name="sketch line">
            <a:extLst>
              <a:ext uri="{FF2B5EF4-FFF2-40B4-BE49-F238E27FC236}">
                <a16:creationId xmlns:a16="http://schemas.microsoft.com/office/drawing/2014/main" id="{0E0AC924-EC44-0EF1-82C5-0A7CDB138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C7E7C438-DDB2-3891-A467-C43BDA54CAE1}"/>
              </a:ext>
            </a:extLst>
          </p:cNvPr>
          <p:cNvSpPr>
            <a:spLocks noGrp="1"/>
          </p:cNvSpPr>
          <p:nvPr>
            <p:ph idx="1"/>
          </p:nvPr>
        </p:nvSpPr>
        <p:spPr>
          <a:xfrm>
            <a:off x="628650" y="2304288"/>
            <a:ext cx="7886700" cy="3188970"/>
          </a:xfrm>
        </p:spPr>
        <p:txBody>
          <a:bodyPr>
            <a:normAutofit fontScale="85000" lnSpcReduction="10000"/>
          </a:bodyPr>
          <a:lstStyle/>
          <a:p>
            <a:pPr marL="0" indent="0">
              <a:buNone/>
            </a:pPr>
            <a:r>
              <a:rPr lang="en-US" b="1" dirty="0"/>
              <a:t>REAP’s Pollution Prevention Open Dump Program (PPOD) is responsible for the remediation of illegal dumps and tire piles throughout the state.  Although some of these cleanups are volunteer driven, the majority are accomplished through a system of district contracts.  In addition to PPOD’s dump/tire pile remediation work, the program also bears the following responsibilities:</a:t>
            </a:r>
          </a:p>
          <a:p>
            <a:r>
              <a:rPr lang="en-US" b="1" dirty="0"/>
              <a:t>Logistical/material support for the Adopt A Stream and Make It Shine Programs</a:t>
            </a:r>
          </a:p>
          <a:p>
            <a:r>
              <a:rPr lang="en-US" b="1" dirty="0"/>
              <a:t>Coordination of the DEP’s Tire Remediation Program</a:t>
            </a:r>
          </a:p>
          <a:p>
            <a:r>
              <a:rPr lang="en-US" b="1" dirty="0"/>
              <a:t>Recruitment  and training of county litter control officers</a:t>
            </a:r>
          </a:p>
          <a:p>
            <a:r>
              <a:rPr lang="en-US" b="1" dirty="0"/>
              <a:t>Community cleanup assistance</a:t>
            </a:r>
          </a:p>
          <a:p>
            <a:r>
              <a:rPr lang="en-US" b="1" dirty="0"/>
              <a:t>Special projects</a:t>
            </a:r>
          </a:p>
          <a:p>
            <a:r>
              <a:rPr lang="en-US" b="1" dirty="0"/>
              <a:t>Maintenance of online complaint system</a:t>
            </a:r>
          </a:p>
          <a:p>
            <a:pPr marL="0" indent="0">
              <a:buNone/>
            </a:pPr>
            <a:endParaRPr lang="en-US" b="1" dirty="0"/>
          </a:p>
        </p:txBody>
      </p:sp>
    </p:spTree>
    <p:extLst>
      <p:ext uri="{BB962C8B-B14F-4D97-AF65-F5344CB8AC3E}">
        <p14:creationId xmlns:p14="http://schemas.microsoft.com/office/powerpoint/2010/main" val="411715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6782C8-957D-87B4-0B15-05D07AACC00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A2AC25-CE09-1707-395D-E1CAD87FF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CAB9555-F5EE-13AA-0F37-FA49BF99873E}"/>
              </a:ext>
            </a:extLst>
          </p:cNvPr>
          <p:cNvSpPr>
            <a:spLocks noGrp="1"/>
          </p:cNvSpPr>
          <p:nvPr>
            <p:ph type="title"/>
          </p:nvPr>
        </p:nvSpPr>
        <p:spPr>
          <a:xfrm>
            <a:off x="628650" y="1131094"/>
            <a:ext cx="7886700" cy="994172"/>
          </a:xfrm>
        </p:spPr>
        <p:txBody>
          <a:bodyPr>
            <a:normAutofit fontScale="90000"/>
          </a:bodyPr>
          <a:lstStyle/>
          <a:p>
            <a:pPr algn="ctr"/>
            <a:r>
              <a:rPr lang="en-US" sz="3975" b="1" dirty="0"/>
              <a:t>Pollution Prevention Open Dump Program</a:t>
            </a:r>
            <a:br>
              <a:rPr lang="en-US" sz="4050" b="1" dirty="0"/>
            </a:br>
            <a:r>
              <a:rPr lang="en-US" b="1" dirty="0"/>
              <a:t>Statistical Highlights (1990 to 2025)</a:t>
            </a:r>
          </a:p>
        </p:txBody>
      </p:sp>
      <p:sp>
        <p:nvSpPr>
          <p:cNvPr id="10" name="sketch line">
            <a:extLst>
              <a:ext uri="{FF2B5EF4-FFF2-40B4-BE49-F238E27FC236}">
                <a16:creationId xmlns:a16="http://schemas.microsoft.com/office/drawing/2014/main" id="{5D3237E4-6762-238D-56B9-743146EFC5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11E3A128-8918-98E6-1E77-4E60CCE46B49}"/>
              </a:ext>
            </a:extLst>
          </p:cNvPr>
          <p:cNvSpPr>
            <a:spLocks noGrp="1"/>
          </p:cNvSpPr>
          <p:nvPr>
            <p:ph idx="1"/>
          </p:nvPr>
        </p:nvSpPr>
        <p:spPr>
          <a:xfrm>
            <a:off x="628650" y="2304288"/>
            <a:ext cx="7886700" cy="3188970"/>
          </a:xfrm>
        </p:spPr>
        <p:txBody>
          <a:bodyPr>
            <a:normAutofit/>
          </a:bodyPr>
          <a:lstStyle/>
          <a:p>
            <a:r>
              <a:rPr lang="en-US" b="1" dirty="0"/>
              <a:t>Dumps reclaimed: 32,623</a:t>
            </a:r>
          </a:p>
          <a:p>
            <a:r>
              <a:rPr lang="en-US" b="1" dirty="0"/>
              <a:t>Tons of solid waste collected: 218,606</a:t>
            </a:r>
          </a:p>
          <a:p>
            <a:r>
              <a:rPr lang="en-US" b="1" dirty="0"/>
              <a:t>Tires collected: 5,772,591</a:t>
            </a:r>
          </a:p>
        </p:txBody>
      </p:sp>
    </p:spTree>
    <p:extLst>
      <p:ext uri="{BB962C8B-B14F-4D97-AF65-F5344CB8AC3E}">
        <p14:creationId xmlns:p14="http://schemas.microsoft.com/office/powerpoint/2010/main" val="372914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895EE70-691B-35F8-2CA2-31ACDC995B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6E825-C24F-EA27-FDA1-F8B4AD37C793}"/>
              </a:ext>
            </a:extLst>
          </p:cNvPr>
          <p:cNvSpPr>
            <a:spLocks noGrp="1"/>
          </p:cNvSpPr>
          <p:nvPr>
            <p:ph type="title"/>
          </p:nvPr>
        </p:nvSpPr>
        <p:spPr/>
        <p:txBody>
          <a:bodyPr>
            <a:noAutofit/>
          </a:bodyPr>
          <a:lstStyle/>
          <a:p>
            <a:pPr algn="ctr"/>
            <a:r>
              <a:rPr lang="en-US" sz="4050" b="1" dirty="0"/>
              <a:t>PPOD Dump Reclamation</a:t>
            </a:r>
            <a:br>
              <a:rPr lang="en-US" sz="4050" b="1" dirty="0"/>
            </a:br>
            <a:r>
              <a:rPr lang="en-US" sz="3000" b="1" dirty="0"/>
              <a:t>Glen Falls Road- Harrison County</a:t>
            </a:r>
          </a:p>
        </p:txBody>
      </p:sp>
      <p:sp>
        <p:nvSpPr>
          <p:cNvPr id="4" name="Text Placeholder 3">
            <a:extLst>
              <a:ext uri="{FF2B5EF4-FFF2-40B4-BE49-F238E27FC236}">
                <a16:creationId xmlns:a16="http://schemas.microsoft.com/office/drawing/2014/main" id="{DF30F1EF-6D3B-35BE-C905-D45F4F909A14}"/>
              </a:ext>
            </a:extLst>
          </p:cNvPr>
          <p:cNvSpPr>
            <a:spLocks noGrp="1"/>
          </p:cNvSpPr>
          <p:nvPr>
            <p:ph type="body" idx="1"/>
          </p:nvPr>
        </p:nvSpPr>
        <p:spPr>
          <a:xfrm>
            <a:off x="629842" y="1982391"/>
            <a:ext cx="3868340" cy="617934"/>
          </a:xfrm>
        </p:spPr>
        <p:txBody>
          <a:bodyPr/>
          <a:lstStyle/>
          <a:p>
            <a:pPr algn="ctr"/>
            <a:r>
              <a:rPr lang="en-US" dirty="0"/>
              <a:t>Before</a:t>
            </a:r>
          </a:p>
        </p:txBody>
      </p:sp>
      <p:pic>
        <p:nvPicPr>
          <p:cNvPr id="9" name="Content Placeholder 8" descr="A picture containing outdoor, wood&#10;&#10;AI-generated content may be incorrect.">
            <a:extLst>
              <a:ext uri="{FF2B5EF4-FFF2-40B4-BE49-F238E27FC236}">
                <a16:creationId xmlns:a16="http://schemas.microsoft.com/office/drawing/2014/main" id="{9DB04A53-7A0A-C2AF-535E-E4542AF3C238}"/>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49494" y="2752788"/>
            <a:ext cx="3648687" cy="2737622"/>
          </a:xfrm>
          <a:prstGeom prst="rect">
            <a:avLst/>
          </a:prstGeom>
        </p:spPr>
      </p:pic>
      <p:sp>
        <p:nvSpPr>
          <p:cNvPr id="5" name="Text Placeholder 4">
            <a:extLst>
              <a:ext uri="{FF2B5EF4-FFF2-40B4-BE49-F238E27FC236}">
                <a16:creationId xmlns:a16="http://schemas.microsoft.com/office/drawing/2014/main" id="{35EBFD39-8B89-A9CA-17FE-0AE9D39C2492}"/>
              </a:ext>
            </a:extLst>
          </p:cNvPr>
          <p:cNvSpPr>
            <a:spLocks noGrp="1"/>
          </p:cNvSpPr>
          <p:nvPr>
            <p:ph type="body" sz="quarter" idx="3"/>
          </p:nvPr>
        </p:nvSpPr>
        <p:spPr>
          <a:xfrm>
            <a:off x="4629150" y="1975247"/>
            <a:ext cx="3887391" cy="617934"/>
          </a:xfrm>
        </p:spPr>
        <p:txBody>
          <a:bodyPr/>
          <a:lstStyle/>
          <a:p>
            <a:pPr algn="ctr"/>
            <a:r>
              <a:rPr lang="en-US" dirty="0"/>
              <a:t>After</a:t>
            </a:r>
          </a:p>
        </p:txBody>
      </p:sp>
      <p:pic>
        <p:nvPicPr>
          <p:cNvPr id="13" name="Content Placeholder 12" descr="A picture containing outdoor, tree, grass, valley&#10;&#10;AI-generated content may be incorrect.">
            <a:extLst>
              <a:ext uri="{FF2B5EF4-FFF2-40B4-BE49-F238E27FC236}">
                <a16:creationId xmlns:a16="http://schemas.microsoft.com/office/drawing/2014/main" id="{DABE3B3B-A5BC-DE07-62CE-49FAFD297593}"/>
              </a:ext>
            </a:extLst>
          </p:cNvPr>
          <p:cNvPicPr>
            <a:picLocks noGrp="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750594" y="2752671"/>
            <a:ext cx="3546101" cy="2737622"/>
          </a:xfrm>
          <a:prstGeom prst="rect">
            <a:avLst/>
          </a:prstGeom>
        </p:spPr>
      </p:pic>
    </p:spTree>
    <p:extLst>
      <p:ext uri="{BB962C8B-B14F-4D97-AF65-F5344CB8AC3E}">
        <p14:creationId xmlns:p14="http://schemas.microsoft.com/office/powerpoint/2010/main" val="40254479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9" descr="depnew2004"/>
          <p:cNvPicPr preferRelativeResize="0"/>
          <p:nvPr/>
        </p:nvPicPr>
        <p:blipFill rotWithShape="1">
          <a:blip r:embed="rId3">
            <a:alphaModFix/>
          </a:blip>
          <a:srcRect/>
          <a:stretch/>
        </p:blipFill>
        <p:spPr>
          <a:xfrm>
            <a:off x="439737" y="5956300"/>
            <a:ext cx="1863725" cy="549275"/>
          </a:xfrm>
          <a:prstGeom prst="rect">
            <a:avLst/>
          </a:prstGeom>
          <a:noFill/>
          <a:ln>
            <a:noFill/>
          </a:ln>
        </p:spPr>
      </p:pic>
      <p:graphicFrame>
        <p:nvGraphicFramePr>
          <p:cNvPr id="278" name="Google Shape;278;p9"/>
          <p:cNvGraphicFramePr/>
          <p:nvPr/>
        </p:nvGraphicFramePr>
        <p:xfrm>
          <a:off x="4572000" y="3417887"/>
          <a:ext cx="4572000" cy="3429000"/>
        </p:xfrm>
        <a:graphic>
          <a:graphicData uri="http://schemas.openxmlformats.org/presentationml/2006/ole">
            <mc:AlternateContent xmlns:mc="http://schemas.openxmlformats.org/markup-compatibility/2006">
              <mc:Choice xmlns:v="urn:schemas-microsoft-com:vml" Requires="v">
                <p:oleObj r:id="rId4" imgW="4572000" imgH="3429000" progId="PowerPoint.Slide.8">
                  <p:embed/>
                </p:oleObj>
              </mc:Choice>
              <mc:Fallback>
                <p:oleObj r:id="rId4" imgW="4572000" imgH="3429000" progId="PowerPoint.Slide.8">
                  <p:embed/>
                  <p:pic>
                    <p:nvPicPr>
                      <p:cNvPr id="278" name="Google Shape;278;p9"/>
                      <p:cNvPicPr preferRelativeResize="0"/>
                      <p:nvPr/>
                    </p:nvPicPr>
                    <p:blipFill rotWithShape="1">
                      <a:blip r:embed="rId5">
                        <a:alphaModFix/>
                      </a:blip>
                      <a:srcRect/>
                      <a:stretch/>
                    </p:blipFill>
                    <p:spPr>
                      <a:xfrm>
                        <a:off x="4572000" y="3417887"/>
                        <a:ext cx="4572000" cy="3429000"/>
                      </a:xfrm>
                      <a:prstGeom prst="rect">
                        <a:avLst/>
                      </a:prstGeom>
                      <a:noFill/>
                      <a:ln>
                        <a:noFill/>
                      </a:ln>
                    </p:spPr>
                  </p:pic>
                </p:oleObj>
              </mc:Fallback>
            </mc:AlternateContent>
          </a:graphicData>
        </a:graphic>
      </p:graphicFrame>
      <p:graphicFrame>
        <p:nvGraphicFramePr>
          <p:cNvPr id="279" name="Google Shape;279;p9"/>
          <p:cNvGraphicFramePr/>
          <p:nvPr/>
        </p:nvGraphicFramePr>
        <p:xfrm>
          <a:off x="0" y="0"/>
          <a:ext cx="4572000" cy="3429000"/>
        </p:xfrm>
        <a:graphic>
          <a:graphicData uri="http://schemas.openxmlformats.org/presentationml/2006/ole">
            <mc:AlternateContent xmlns:mc="http://schemas.openxmlformats.org/markup-compatibility/2006">
              <mc:Choice xmlns:v="urn:schemas-microsoft-com:vml" Requires="v">
                <p:oleObj r:id="rId6" imgW="4572000" imgH="3429000" progId="PowerPoint.Slide.8">
                  <p:embed/>
                </p:oleObj>
              </mc:Choice>
              <mc:Fallback>
                <p:oleObj r:id="rId6" imgW="4572000" imgH="3429000" progId="PowerPoint.Slide.8">
                  <p:embed/>
                  <p:pic>
                    <p:nvPicPr>
                      <p:cNvPr id="279" name="Google Shape;279;p9"/>
                      <p:cNvPicPr preferRelativeResize="0"/>
                      <p:nvPr/>
                    </p:nvPicPr>
                    <p:blipFill rotWithShape="1">
                      <a:blip r:embed="rId7">
                        <a:alphaModFix/>
                      </a:blip>
                      <a:srcRect/>
                      <a:stretch/>
                    </p:blipFill>
                    <p:spPr>
                      <a:xfrm>
                        <a:off x="0" y="0"/>
                        <a:ext cx="4572000" cy="3429000"/>
                      </a:xfrm>
                      <a:prstGeom prst="rect">
                        <a:avLst/>
                      </a:prstGeom>
                      <a:noFill/>
                      <a:ln>
                        <a:noFill/>
                      </a:ln>
                    </p:spPr>
                  </p:pic>
                </p:oleObj>
              </mc:Fallback>
            </mc:AlternateContent>
          </a:graphicData>
        </a:graphic>
      </p:graphicFrame>
      <p:sp>
        <p:nvSpPr>
          <p:cNvPr id="280" name="Google Shape;280;p9"/>
          <p:cNvSpPr/>
          <p:nvPr/>
        </p:nvSpPr>
        <p:spPr>
          <a:xfrm>
            <a:off x="1219200" y="1143000"/>
            <a:ext cx="304800" cy="381000"/>
          </a:xfrm>
          <a:prstGeom prst="downArrow">
            <a:avLst>
              <a:gd name="adj1" fmla="val 50000"/>
              <a:gd name="adj2" fmla="val 50000"/>
            </a:avLst>
          </a:prstGeom>
          <a:solidFill>
            <a:schemeClr val="accent1"/>
          </a:solidFill>
          <a:ln w="12700" cap="sq"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lt1"/>
              </a:solidFill>
              <a:latin typeface="Garamond"/>
              <a:ea typeface="Garamond"/>
              <a:cs typeface="Garamond"/>
              <a:sym typeface="Garamond"/>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AI-generated content may be incorrect.">
            <a:extLst>
              <a:ext uri="{FF2B5EF4-FFF2-40B4-BE49-F238E27FC236}">
                <a16:creationId xmlns:a16="http://schemas.microsoft.com/office/drawing/2014/main" id="{B048A9D5-6F0A-8F0D-35FD-4B16B36A4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2552538725"/>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E198574-305B-5FBE-6E5D-0D85F615D248}"/>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A5B3F2-76D7-5918-DE81-2FEF9BA71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8C108195-4F0C-259E-6940-5529EE56ED43}"/>
              </a:ext>
            </a:extLst>
          </p:cNvPr>
          <p:cNvSpPr>
            <a:spLocks noGrp="1"/>
          </p:cNvSpPr>
          <p:nvPr>
            <p:ph type="title"/>
          </p:nvPr>
        </p:nvSpPr>
        <p:spPr>
          <a:xfrm>
            <a:off x="628650" y="1131094"/>
            <a:ext cx="7886700" cy="994172"/>
          </a:xfrm>
        </p:spPr>
        <p:txBody>
          <a:bodyPr>
            <a:normAutofit/>
          </a:bodyPr>
          <a:lstStyle/>
          <a:p>
            <a:r>
              <a:rPr lang="en-US" sz="4050" b="1" dirty="0"/>
              <a:t>Tire Remediation Program</a:t>
            </a:r>
          </a:p>
        </p:txBody>
      </p:sp>
      <p:sp>
        <p:nvSpPr>
          <p:cNvPr id="10" name="sketch line">
            <a:extLst>
              <a:ext uri="{FF2B5EF4-FFF2-40B4-BE49-F238E27FC236}">
                <a16:creationId xmlns:a16="http://schemas.microsoft.com/office/drawing/2014/main" id="{FA9D9187-249A-D8D6-D115-356141AE7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2115280"/>
            <a:ext cx="8140446" cy="13716"/>
          </a:xfrm>
          <a:custGeom>
            <a:avLst/>
            <a:gdLst>
              <a:gd name="csX0" fmla="*/ 0 w 8140446"/>
              <a:gd name="csY0" fmla="*/ 0 h 13716"/>
              <a:gd name="csX1" fmla="*/ 434157 w 8140446"/>
              <a:gd name="csY1" fmla="*/ 0 h 13716"/>
              <a:gd name="csX2" fmla="*/ 1193932 w 8140446"/>
              <a:gd name="csY2" fmla="*/ 0 h 13716"/>
              <a:gd name="csX3" fmla="*/ 1628089 w 8140446"/>
              <a:gd name="csY3" fmla="*/ 0 h 13716"/>
              <a:gd name="csX4" fmla="*/ 2225055 w 8140446"/>
              <a:gd name="csY4" fmla="*/ 0 h 13716"/>
              <a:gd name="csX5" fmla="*/ 3066235 w 8140446"/>
              <a:gd name="csY5" fmla="*/ 0 h 13716"/>
              <a:gd name="csX6" fmla="*/ 3744605 w 8140446"/>
              <a:gd name="csY6" fmla="*/ 0 h 13716"/>
              <a:gd name="csX7" fmla="*/ 4504380 w 8140446"/>
              <a:gd name="csY7" fmla="*/ 0 h 13716"/>
              <a:gd name="csX8" fmla="*/ 5101346 w 8140446"/>
              <a:gd name="csY8" fmla="*/ 0 h 13716"/>
              <a:gd name="csX9" fmla="*/ 5779717 w 8140446"/>
              <a:gd name="csY9" fmla="*/ 0 h 13716"/>
              <a:gd name="csX10" fmla="*/ 6620896 w 8140446"/>
              <a:gd name="csY10" fmla="*/ 0 h 13716"/>
              <a:gd name="csX11" fmla="*/ 7136458 w 8140446"/>
              <a:gd name="csY11" fmla="*/ 0 h 13716"/>
              <a:gd name="csX12" fmla="*/ 8140446 w 8140446"/>
              <a:gd name="csY12" fmla="*/ 0 h 13716"/>
              <a:gd name="csX13" fmla="*/ 8140446 w 8140446"/>
              <a:gd name="csY13" fmla="*/ 13716 h 13716"/>
              <a:gd name="csX14" fmla="*/ 7543480 w 8140446"/>
              <a:gd name="csY14" fmla="*/ 13716 h 13716"/>
              <a:gd name="csX15" fmla="*/ 7109323 w 8140446"/>
              <a:gd name="csY15" fmla="*/ 13716 h 13716"/>
              <a:gd name="csX16" fmla="*/ 6430952 w 8140446"/>
              <a:gd name="csY16" fmla="*/ 13716 h 13716"/>
              <a:gd name="csX17" fmla="*/ 5915391 w 8140446"/>
              <a:gd name="csY17" fmla="*/ 13716 h 13716"/>
              <a:gd name="csX18" fmla="*/ 5237020 w 8140446"/>
              <a:gd name="csY18" fmla="*/ 13716 h 13716"/>
              <a:gd name="csX19" fmla="*/ 4558650 w 8140446"/>
              <a:gd name="csY19" fmla="*/ 13716 h 13716"/>
              <a:gd name="csX20" fmla="*/ 3880279 w 8140446"/>
              <a:gd name="csY20" fmla="*/ 13716 h 13716"/>
              <a:gd name="csX21" fmla="*/ 3201909 w 8140446"/>
              <a:gd name="csY21" fmla="*/ 13716 h 13716"/>
              <a:gd name="csX22" fmla="*/ 2604943 w 8140446"/>
              <a:gd name="csY22" fmla="*/ 13716 h 13716"/>
              <a:gd name="csX23" fmla="*/ 1845168 w 8140446"/>
              <a:gd name="csY23" fmla="*/ 13716 h 13716"/>
              <a:gd name="csX24" fmla="*/ 1166797 w 8140446"/>
              <a:gd name="csY24" fmla="*/ 13716 h 13716"/>
              <a:gd name="csX25" fmla="*/ 0 w 8140446"/>
              <a:gd name="csY25" fmla="*/ 13716 h 13716"/>
              <a:gd name="csX26" fmla="*/ 0 w 8140446"/>
              <a:gd name="csY26"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FD7C6271-0043-5642-C889-C90290751CED}"/>
              </a:ext>
            </a:extLst>
          </p:cNvPr>
          <p:cNvSpPr>
            <a:spLocks noGrp="1"/>
          </p:cNvSpPr>
          <p:nvPr>
            <p:ph idx="1"/>
          </p:nvPr>
        </p:nvSpPr>
        <p:spPr>
          <a:xfrm>
            <a:off x="628650" y="2304288"/>
            <a:ext cx="7886700" cy="3188970"/>
          </a:xfrm>
        </p:spPr>
        <p:txBody>
          <a:bodyPr>
            <a:normAutofit/>
          </a:bodyPr>
          <a:lstStyle/>
          <a:p>
            <a:pPr marL="0" indent="0">
              <a:buNone/>
            </a:pPr>
            <a:r>
              <a:rPr lang="en-US" b="1" dirty="0"/>
              <a:t>In addition to PPOD’s remediation of illegally dumped tire piles, the program also coordinates the DEP’s Tire Remediation Program.  This program operates in the following manners:</a:t>
            </a:r>
          </a:p>
          <a:p>
            <a:r>
              <a:rPr lang="en-US" b="1" dirty="0"/>
              <a:t>Single day, once a year, tire collection events open to the public.  </a:t>
            </a:r>
          </a:p>
          <a:p>
            <a:r>
              <a:rPr lang="en-US" b="1" dirty="0"/>
              <a:t>Continuous events, usually held at county recycling centers, that occur daily, weekly, bi-weekly, or monthly.  </a:t>
            </a:r>
          </a:p>
          <a:p>
            <a:pPr marL="0" indent="0">
              <a:buNone/>
            </a:pPr>
            <a:r>
              <a:rPr lang="en-US" sz="1800" b="1" dirty="0">
                <a:solidFill>
                  <a:srgbClr val="FF0000"/>
                </a:solidFill>
              </a:rPr>
              <a:t>A schedule of tire collection events may be found at the following link:  </a:t>
            </a:r>
          </a:p>
          <a:p>
            <a:pPr marL="0" indent="0">
              <a:buNone/>
            </a:pPr>
            <a:r>
              <a:rPr lang="en-US" sz="1800" b="1" dirty="0">
                <a:solidFill>
                  <a:srgbClr val="FF0000"/>
                </a:solidFill>
              </a:rPr>
              <a:t>https://dep.wv.gov/environmental-advocate/reap/tires/Pages/TireCollectionEvents.aspx</a:t>
            </a:r>
          </a:p>
          <a:p>
            <a:pPr marL="0" indent="0">
              <a:buNone/>
            </a:pPr>
            <a:endParaRPr lang="en-US" b="1" dirty="0"/>
          </a:p>
        </p:txBody>
      </p:sp>
    </p:spTree>
    <p:extLst>
      <p:ext uri="{BB962C8B-B14F-4D97-AF65-F5344CB8AC3E}">
        <p14:creationId xmlns:p14="http://schemas.microsoft.com/office/powerpoint/2010/main" val="1593232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Day presentation</Template>
  <TotalTime>1418</TotalTime>
  <Words>691</Words>
  <Application>Microsoft Office PowerPoint</Application>
  <PresentationFormat>On-screen Show (4:3)</PresentationFormat>
  <Paragraphs>80</Paragraphs>
  <Slides>16</Slides>
  <Notes>1</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25" baseType="lpstr">
      <vt:lpstr>Aptos</vt:lpstr>
      <vt:lpstr>Aptos Display</vt:lpstr>
      <vt:lpstr>Arial</vt:lpstr>
      <vt:lpstr>Calibri</vt:lpstr>
      <vt:lpstr>Calibri Light</vt:lpstr>
      <vt:lpstr>Garamond</vt:lpstr>
      <vt:lpstr>Office Theme</vt:lpstr>
      <vt:lpstr>1_Office Theme</vt:lpstr>
      <vt:lpstr>Microsoft PowerPoint 97-2003 Slide</vt:lpstr>
      <vt:lpstr>WVDEP</vt:lpstr>
      <vt:lpstr>Goals for REAP</vt:lpstr>
      <vt:lpstr>REAP Overview</vt:lpstr>
      <vt:lpstr>Pollution Prevention Open Dump Program</vt:lpstr>
      <vt:lpstr>Pollution Prevention Open Dump Program Statistical Highlights (1990 to 2025)</vt:lpstr>
      <vt:lpstr>PPOD Dump Reclamation Glen Falls Road- Harrison County</vt:lpstr>
      <vt:lpstr>PowerPoint Presentation</vt:lpstr>
      <vt:lpstr>PowerPoint Presentation</vt:lpstr>
      <vt:lpstr>Tire Remediation Program</vt:lpstr>
      <vt:lpstr>Tire Remediation Program Rules</vt:lpstr>
      <vt:lpstr>County Litter Control Officers (LCOs)</vt:lpstr>
      <vt:lpstr>LCOs Continued</vt:lpstr>
      <vt:lpstr>LCO Map</vt:lpstr>
      <vt:lpstr>PPOD Assistance</vt:lpstr>
      <vt:lpstr>PPOD Reporting Procedure</vt:lpstr>
      <vt:lpstr>WVDEP REAP</vt:lpstr>
    </vt:vector>
  </TitlesOfParts>
  <Company>WVOT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 day 2008</dc:title>
  <dc:creator>a030704</dc:creator>
  <cp:lastModifiedBy>Vickers, Kelly K</cp:lastModifiedBy>
  <cp:revision>117</cp:revision>
  <dcterms:created xsi:type="dcterms:W3CDTF">2009-05-29T19:17:07Z</dcterms:created>
  <dcterms:modified xsi:type="dcterms:W3CDTF">2026-04-27T11:29:59Z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TC300017801033</vt:lpwstr>
  </property>
</Properties>
</file>