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4"/>
  </p:sldMasterIdLst>
  <p:notesMasterIdLst>
    <p:notesMasterId r:id="rId27"/>
  </p:notesMasterIdLst>
  <p:handoutMasterIdLst>
    <p:handoutMasterId r:id="rId28"/>
  </p:handoutMasterIdLst>
  <p:sldIdLst>
    <p:sldId id="256" r:id="rId5"/>
    <p:sldId id="274" r:id="rId6"/>
    <p:sldId id="284" r:id="rId7"/>
    <p:sldId id="283" r:id="rId8"/>
    <p:sldId id="259" r:id="rId9"/>
    <p:sldId id="261" r:id="rId10"/>
    <p:sldId id="262" r:id="rId11"/>
    <p:sldId id="275" r:id="rId12"/>
    <p:sldId id="263" r:id="rId13"/>
    <p:sldId id="277" r:id="rId14"/>
    <p:sldId id="270" r:id="rId15"/>
    <p:sldId id="278" r:id="rId16"/>
    <p:sldId id="265" r:id="rId17"/>
    <p:sldId id="273" r:id="rId18"/>
    <p:sldId id="276" r:id="rId19"/>
    <p:sldId id="268" r:id="rId20"/>
    <p:sldId id="279" r:id="rId21"/>
    <p:sldId id="280" r:id="rId22"/>
    <p:sldId id="281" r:id="rId23"/>
    <p:sldId id="282" r:id="rId24"/>
    <p:sldId id="272" r:id="rId25"/>
    <p:sldId id="26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05" autoAdjust="0"/>
  </p:normalViewPr>
  <p:slideViewPr>
    <p:cSldViewPr snapToGrid="0">
      <p:cViewPr varScale="1">
        <p:scale>
          <a:sx n="90" d="100"/>
          <a:sy n="90" d="100"/>
        </p:scale>
        <p:origin x="398" y="67"/>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00B5C-D703-41B6-8940-B1931A80BC3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C777391-C85C-43E1-B066-D3049881C0F9}">
      <dgm:prSet/>
      <dgm:spPr/>
      <dgm:t>
        <a:bodyPr/>
        <a:lstStyle/>
        <a:p>
          <a:r>
            <a:rPr lang="en-US"/>
            <a:t>Wildlife and Waterways</a:t>
          </a:r>
        </a:p>
      </dgm:t>
    </dgm:pt>
    <dgm:pt modelId="{4934B1D2-E71C-47D1-A671-62FBD03886D5}" type="parTrans" cxnId="{9F8E9EC5-D941-4CFF-AFDF-779D3DDBBA40}">
      <dgm:prSet/>
      <dgm:spPr/>
      <dgm:t>
        <a:bodyPr/>
        <a:lstStyle/>
        <a:p>
          <a:endParaRPr lang="en-US"/>
        </a:p>
      </dgm:t>
    </dgm:pt>
    <dgm:pt modelId="{0F5CEADD-7A88-48F8-B85B-2CFC4982710B}" type="sibTrans" cxnId="{9F8E9EC5-D941-4CFF-AFDF-779D3DDBBA40}">
      <dgm:prSet/>
      <dgm:spPr/>
      <dgm:t>
        <a:bodyPr/>
        <a:lstStyle/>
        <a:p>
          <a:endParaRPr lang="en-US"/>
        </a:p>
      </dgm:t>
    </dgm:pt>
    <dgm:pt modelId="{FE75E6E9-B28D-4C04-94B7-7546F5EE0DFC}">
      <dgm:prSet/>
      <dgm:spPr/>
      <dgm:t>
        <a:bodyPr/>
        <a:lstStyle/>
        <a:p>
          <a:r>
            <a:rPr lang="en-US"/>
            <a:t>Stormwater Systems</a:t>
          </a:r>
        </a:p>
      </dgm:t>
    </dgm:pt>
    <dgm:pt modelId="{1FC36F4E-52CF-4718-BD69-69036D11450C}" type="parTrans" cxnId="{19A6094B-C6E0-4090-8860-F5A6AEDBAC5C}">
      <dgm:prSet/>
      <dgm:spPr/>
      <dgm:t>
        <a:bodyPr/>
        <a:lstStyle/>
        <a:p>
          <a:endParaRPr lang="en-US"/>
        </a:p>
      </dgm:t>
    </dgm:pt>
    <dgm:pt modelId="{505A30EB-0D5C-44BD-AB9F-B356D057DB53}" type="sibTrans" cxnId="{19A6094B-C6E0-4090-8860-F5A6AEDBAC5C}">
      <dgm:prSet/>
      <dgm:spPr/>
      <dgm:t>
        <a:bodyPr/>
        <a:lstStyle/>
        <a:p>
          <a:endParaRPr lang="en-US"/>
        </a:p>
      </dgm:t>
    </dgm:pt>
    <dgm:pt modelId="{33ECD95A-B8DF-48C2-B43A-80FF10316DD7}">
      <dgm:prSet/>
      <dgm:spPr/>
      <dgm:t>
        <a:bodyPr/>
        <a:lstStyle/>
        <a:p>
          <a:r>
            <a:rPr lang="en-US"/>
            <a:t>Community Pride &amp; Tourism</a:t>
          </a:r>
        </a:p>
      </dgm:t>
    </dgm:pt>
    <dgm:pt modelId="{F04D45E6-36EF-4305-86EE-452B53478302}" type="parTrans" cxnId="{5BDE6D14-76F6-4D43-AC5B-5443D5701170}">
      <dgm:prSet/>
      <dgm:spPr/>
      <dgm:t>
        <a:bodyPr/>
        <a:lstStyle/>
        <a:p>
          <a:endParaRPr lang="en-US"/>
        </a:p>
      </dgm:t>
    </dgm:pt>
    <dgm:pt modelId="{A10B731A-2159-4102-9A04-A2D2461D59B1}" type="sibTrans" cxnId="{5BDE6D14-76F6-4D43-AC5B-5443D5701170}">
      <dgm:prSet/>
      <dgm:spPr/>
      <dgm:t>
        <a:bodyPr/>
        <a:lstStyle/>
        <a:p>
          <a:endParaRPr lang="en-US"/>
        </a:p>
      </dgm:t>
    </dgm:pt>
    <dgm:pt modelId="{F0DAAA4D-FB62-473F-BF14-C04B99C5AFCC}">
      <dgm:prSet/>
      <dgm:spPr/>
      <dgm:t>
        <a:bodyPr/>
        <a:lstStyle/>
        <a:p>
          <a:r>
            <a:rPr lang="en-US"/>
            <a:t>Litter &amp; Economic Development</a:t>
          </a:r>
        </a:p>
      </dgm:t>
    </dgm:pt>
    <dgm:pt modelId="{F6ABA756-C018-4073-9CFE-2C20753229E2}" type="parTrans" cxnId="{F8C85A09-FDF2-4252-80A1-A2D85E6B8773}">
      <dgm:prSet/>
      <dgm:spPr/>
      <dgm:t>
        <a:bodyPr/>
        <a:lstStyle/>
        <a:p>
          <a:endParaRPr lang="en-US"/>
        </a:p>
      </dgm:t>
    </dgm:pt>
    <dgm:pt modelId="{D309B160-0D7C-4EF0-9D75-665D8E6C0173}" type="sibTrans" cxnId="{F8C85A09-FDF2-4252-80A1-A2D85E6B8773}">
      <dgm:prSet/>
      <dgm:spPr/>
      <dgm:t>
        <a:bodyPr/>
        <a:lstStyle/>
        <a:p>
          <a:endParaRPr lang="en-US"/>
        </a:p>
      </dgm:t>
    </dgm:pt>
    <dgm:pt modelId="{4B37E3E0-3005-4C81-90F9-D5F170763142}" type="pres">
      <dgm:prSet presAssocID="{59800B5C-D703-41B6-8940-B1931A80BC35}" presName="root" presStyleCnt="0">
        <dgm:presLayoutVars>
          <dgm:dir/>
          <dgm:resizeHandles val="exact"/>
        </dgm:presLayoutVars>
      </dgm:prSet>
      <dgm:spPr/>
    </dgm:pt>
    <dgm:pt modelId="{A83CB465-BE06-48AA-9922-A9567EC5266B}" type="pres">
      <dgm:prSet presAssocID="{4C777391-C85C-43E1-B066-D3049881C0F9}" presName="compNode" presStyleCnt="0"/>
      <dgm:spPr/>
    </dgm:pt>
    <dgm:pt modelId="{C3DD74FE-AE58-4313-AE52-ACA5AACBA136}" type="pres">
      <dgm:prSet presAssocID="{4C777391-C85C-43E1-B066-D3049881C0F9}" presName="bgRect" presStyleLbl="bgShp" presStyleIdx="0" presStyleCnt="4"/>
      <dgm:spPr/>
    </dgm:pt>
    <dgm:pt modelId="{4D24C237-2086-4803-847C-89D5341A709A}" type="pres">
      <dgm:prSet presAssocID="{4C777391-C85C-43E1-B066-D3049881C0F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er"/>
        </a:ext>
      </dgm:extLst>
    </dgm:pt>
    <dgm:pt modelId="{207DA2CF-C778-4444-9280-43CC389F2E26}" type="pres">
      <dgm:prSet presAssocID="{4C777391-C85C-43E1-B066-D3049881C0F9}" presName="spaceRect" presStyleCnt="0"/>
      <dgm:spPr/>
    </dgm:pt>
    <dgm:pt modelId="{F82F9D21-23CB-46DF-A3E1-486FFB6D7D52}" type="pres">
      <dgm:prSet presAssocID="{4C777391-C85C-43E1-B066-D3049881C0F9}" presName="parTx" presStyleLbl="revTx" presStyleIdx="0" presStyleCnt="4">
        <dgm:presLayoutVars>
          <dgm:chMax val="0"/>
          <dgm:chPref val="0"/>
        </dgm:presLayoutVars>
      </dgm:prSet>
      <dgm:spPr/>
    </dgm:pt>
    <dgm:pt modelId="{9C70C78B-27D8-452B-A5C4-F8C2D48EF0D8}" type="pres">
      <dgm:prSet presAssocID="{0F5CEADD-7A88-48F8-B85B-2CFC4982710B}" presName="sibTrans" presStyleCnt="0"/>
      <dgm:spPr/>
    </dgm:pt>
    <dgm:pt modelId="{7C7CC01F-9FF3-4CD1-A1A1-1D8261427482}" type="pres">
      <dgm:prSet presAssocID="{FE75E6E9-B28D-4C04-94B7-7546F5EE0DFC}" presName="compNode" presStyleCnt="0"/>
      <dgm:spPr/>
    </dgm:pt>
    <dgm:pt modelId="{CA9747FB-B39F-422C-BE67-4518ADA2EDD6}" type="pres">
      <dgm:prSet presAssocID="{FE75E6E9-B28D-4C04-94B7-7546F5EE0DFC}" presName="bgRect" presStyleLbl="bgShp" presStyleIdx="1" presStyleCnt="4"/>
      <dgm:spPr/>
    </dgm:pt>
    <dgm:pt modelId="{2BC0DEC9-8673-43AD-B0E5-D77FD5D006F0}" type="pres">
      <dgm:prSet presAssocID="{FE75E6E9-B28D-4C04-94B7-7546F5EE0DF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
        </a:ext>
      </dgm:extLst>
    </dgm:pt>
    <dgm:pt modelId="{A4B7EEB5-DFC9-408D-9AFC-FA9AA712683D}" type="pres">
      <dgm:prSet presAssocID="{FE75E6E9-B28D-4C04-94B7-7546F5EE0DFC}" presName="spaceRect" presStyleCnt="0"/>
      <dgm:spPr/>
    </dgm:pt>
    <dgm:pt modelId="{4BF07020-AAA8-4599-8016-9C61077705EB}" type="pres">
      <dgm:prSet presAssocID="{FE75E6E9-B28D-4C04-94B7-7546F5EE0DFC}" presName="parTx" presStyleLbl="revTx" presStyleIdx="1" presStyleCnt="4">
        <dgm:presLayoutVars>
          <dgm:chMax val="0"/>
          <dgm:chPref val="0"/>
        </dgm:presLayoutVars>
      </dgm:prSet>
      <dgm:spPr/>
    </dgm:pt>
    <dgm:pt modelId="{4F6FA0B7-2710-44ED-98AF-AD34C7134F66}" type="pres">
      <dgm:prSet presAssocID="{505A30EB-0D5C-44BD-AB9F-B356D057DB53}" presName="sibTrans" presStyleCnt="0"/>
      <dgm:spPr/>
    </dgm:pt>
    <dgm:pt modelId="{D09402FF-4DCD-4633-88E7-CF7BCB351C1A}" type="pres">
      <dgm:prSet presAssocID="{33ECD95A-B8DF-48C2-B43A-80FF10316DD7}" presName="compNode" presStyleCnt="0"/>
      <dgm:spPr/>
    </dgm:pt>
    <dgm:pt modelId="{966ACB42-E669-4FB6-9E6B-8ACA855C8075}" type="pres">
      <dgm:prSet presAssocID="{33ECD95A-B8DF-48C2-B43A-80FF10316DD7}" presName="bgRect" presStyleLbl="bgShp" presStyleIdx="2" presStyleCnt="4"/>
      <dgm:spPr/>
    </dgm:pt>
    <dgm:pt modelId="{8102F05E-3EEE-4D09-AE6F-B7B58CC58E95}" type="pres">
      <dgm:prSet presAssocID="{33ECD95A-B8DF-48C2-B43A-80FF10316D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untain scene"/>
        </a:ext>
      </dgm:extLst>
    </dgm:pt>
    <dgm:pt modelId="{9C6FD8ED-AC31-485D-BBD2-133D5BF706B6}" type="pres">
      <dgm:prSet presAssocID="{33ECD95A-B8DF-48C2-B43A-80FF10316DD7}" presName="spaceRect" presStyleCnt="0"/>
      <dgm:spPr/>
    </dgm:pt>
    <dgm:pt modelId="{5194B36B-1F32-4CB7-96AB-E678C72004E0}" type="pres">
      <dgm:prSet presAssocID="{33ECD95A-B8DF-48C2-B43A-80FF10316DD7}" presName="parTx" presStyleLbl="revTx" presStyleIdx="2" presStyleCnt="4">
        <dgm:presLayoutVars>
          <dgm:chMax val="0"/>
          <dgm:chPref val="0"/>
        </dgm:presLayoutVars>
      </dgm:prSet>
      <dgm:spPr/>
    </dgm:pt>
    <dgm:pt modelId="{D6E63185-D373-4BD2-B538-ACE49901C622}" type="pres">
      <dgm:prSet presAssocID="{A10B731A-2159-4102-9A04-A2D2461D59B1}" presName="sibTrans" presStyleCnt="0"/>
      <dgm:spPr/>
    </dgm:pt>
    <dgm:pt modelId="{49FDE206-DBFD-47A6-8F44-23F582712D01}" type="pres">
      <dgm:prSet presAssocID="{F0DAAA4D-FB62-473F-BF14-C04B99C5AFCC}" presName="compNode" presStyleCnt="0"/>
      <dgm:spPr/>
    </dgm:pt>
    <dgm:pt modelId="{57F27B22-5AD3-4611-94F4-7D0518B9D496}" type="pres">
      <dgm:prSet presAssocID="{F0DAAA4D-FB62-473F-BF14-C04B99C5AFCC}" presName="bgRect" presStyleLbl="bgShp" presStyleIdx="3" presStyleCnt="4"/>
      <dgm:spPr/>
    </dgm:pt>
    <dgm:pt modelId="{93462307-D755-4ED1-B198-5E02FFF3C981}" type="pres">
      <dgm:prSet presAssocID="{F0DAAA4D-FB62-473F-BF14-C04B99C5AFC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ycle"/>
        </a:ext>
      </dgm:extLst>
    </dgm:pt>
    <dgm:pt modelId="{CB2285C9-D558-492C-A855-DE2104ADEEFC}" type="pres">
      <dgm:prSet presAssocID="{F0DAAA4D-FB62-473F-BF14-C04B99C5AFCC}" presName="spaceRect" presStyleCnt="0"/>
      <dgm:spPr/>
    </dgm:pt>
    <dgm:pt modelId="{8C332196-60A3-4EB7-8665-983658F73389}" type="pres">
      <dgm:prSet presAssocID="{F0DAAA4D-FB62-473F-BF14-C04B99C5AFCC}" presName="parTx" presStyleLbl="revTx" presStyleIdx="3" presStyleCnt="4">
        <dgm:presLayoutVars>
          <dgm:chMax val="0"/>
          <dgm:chPref val="0"/>
        </dgm:presLayoutVars>
      </dgm:prSet>
      <dgm:spPr/>
    </dgm:pt>
  </dgm:ptLst>
  <dgm:cxnLst>
    <dgm:cxn modelId="{F8C85A09-FDF2-4252-80A1-A2D85E6B8773}" srcId="{59800B5C-D703-41B6-8940-B1931A80BC35}" destId="{F0DAAA4D-FB62-473F-BF14-C04B99C5AFCC}" srcOrd="3" destOrd="0" parTransId="{F6ABA756-C018-4073-9CFE-2C20753229E2}" sibTransId="{D309B160-0D7C-4EF0-9D75-665D8E6C0173}"/>
    <dgm:cxn modelId="{9220A40A-B576-472C-AAFE-97BD02068D05}" type="presOf" srcId="{F0DAAA4D-FB62-473F-BF14-C04B99C5AFCC}" destId="{8C332196-60A3-4EB7-8665-983658F73389}" srcOrd="0" destOrd="0" presId="urn:microsoft.com/office/officeart/2018/2/layout/IconVerticalSolidList"/>
    <dgm:cxn modelId="{5BDE6D14-76F6-4D43-AC5B-5443D5701170}" srcId="{59800B5C-D703-41B6-8940-B1931A80BC35}" destId="{33ECD95A-B8DF-48C2-B43A-80FF10316DD7}" srcOrd="2" destOrd="0" parTransId="{F04D45E6-36EF-4305-86EE-452B53478302}" sibTransId="{A10B731A-2159-4102-9A04-A2D2461D59B1}"/>
    <dgm:cxn modelId="{8803FA2D-FBE0-4C75-BDA6-F26DC0ED79F9}" type="presOf" srcId="{4C777391-C85C-43E1-B066-D3049881C0F9}" destId="{F82F9D21-23CB-46DF-A3E1-486FFB6D7D52}" srcOrd="0" destOrd="0" presId="urn:microsoft.com/office/officeart/2018/2/layout/IconVerticalSolidList"/>
    <dgm:cxn modelId="{19A6094B-C6E0-4090-8860-F5A6AEDBAC5C}" srcId="{59800B5C-D703-41B6-8940-B1931A80BC35}" destId="{FE75E6E9-B28D-4C04-94B7-7546F5EE0DFC}" srcOrd="1" destOrd="0" parTransId="{1FC36F4E-52CF-4718-BD69-69036D11450C}" sibTransId="{505A30EB-0D5C-44BD-AB9F-B356D057DB53}"/>
    <dgm:cxn modelId="{1C514D52-AA4D-4886-934E-91F9792EDEBD}" type="presOf" srcId="{59800B5C-D703-41B6-8940-B1931A80BC35}" destId="{4B37E3E0-3005-4C81-90F9-D5F170763142}" srcOrd="0" destOrd="0" presId="urn:microsoft.com/office/officeart/2018/2/layout/IconVerticalSolidList"/>
    <dgm:cxn modelId="{9F8E9EC5-D941-4CFF-AFDF-779D3DDBBA40}" srcId="{59800B5C-D703-41B6-8940-B1931A80BC35}" destId="{4C777391-C85C-43E1-B066-D3049881C0F9}" srcOrd="0" destOrd="0" parTransId="{4934B1D2-E71C-47D1-A671-62FBD03886D5}" sibTransId="{0F5CEADD-7A88-48F8-B85B-2CFC4982710B}"/>
    <dgm:cxn modelId="{890F7ACA-8D87-4EE0-8BC2-EDBD7BA79A51}" type="presOf" srcId="{FE75E6E9-B28D-4C04-94B7-7546F5EE0DFC}" destId="{4BF07020-AAA8-4599-8016-9C61077705EB}" srcOrd="0" destOrd="0" presId="urn:microsoft.com/office/officeart/2018/2/layout/IconVerticalSolidList"/>
    <dgm:cxn modelId="{C1879DFF-D906-436C-88C7-E4FC9D378480}" type="presOf" srcId="{33ECD95A-B8DF-48C2-B43A-80FF10316DD7}" destId="{5194B36B-1F32-4CB7-96AB-E678C72004E0}" srcOrd="0" destOrd="0" presId="urn:microsoft.com/office/officeart/2018/2/layout/IconVerticalSolidList"/>
    <dgm:cxn modelId="{4EBDD07F-46B3-4AE4-97D6-AFDB5A7C3F0A}" type="presParOf" srcId="{4B37E3E0-3005-4C81-90F9-D5F170763142}" destId="{A83CB465-BE06-48AA-9922-A9567EC5266B}" srcOrd="0" destOrd="0" presId="urn:microsoft.com/office/officeart/2018/2/layout/IconVerticalSolidList"/>
    <dgm:cxn modelId="{16A167B0-D625-447B-87DF-796D45F7DA6C}" type="presParOf" srcId="{A83CB465-BE06-48AA-9922-A9567EC5266B}" destId="{C3DD74FE-AE58-4313-AE52-ACA5AACBA136}" srcOrd="0" destOrd="0" presId="urn:microsoft.com/office/officeart/2018/2/layout/IconVerticalSolidList"/>
    <dgm:cxn modelId="{55EAC97D-09A0-4516-B06B-3B576979B401}" type="presParOf" srcId="{A83CB465-BE06-48AA-9922-A9567EC5266B}" destId="{4D24C237-2086-4803-847C-89D5341A709A}" srcOrd="1" destOrd="0" presId="urn:microsoft.com/office/officeart/2018/2/layout/IconVerticalSolidList"/>
    <dgm:cxn modelId="{8BB84090-3CBC-40C0-8F02-EC4BC2A0D430}" type="presParOf" srcId="{A83CB465-BE06-48AA-9922-A9567EC5266B}" destId="{207DA2CF-C778-4444-9280-43CC389F2E26}" srcOrd="2" destOrd="0" presId="urn:microsoft.com/office/officeart/2018/2/layout/IconVerticalSolidList"/>
    <dgm:cxn modelId="{230E0C60-052C-4A73-9247-FD813B8C2390}" type="presParOf" srcId="{A83CB465-BE06-48AA-9922-A9567EC5266B}" destId="{F82F9D21-23CB-46DF-A3E1-486FFB6D7D52}" srcOrd="3" destOrd="0" presId="urn:microsoft.com/office/officeart/2018/2/layout/IconVerticalSolidList"/>
    <dgm:cxn modelId="{39E19070-EFF4-45DE-B9F3-98913FC08BF9}" type="presParOf" srcId="{4B37E3E0-3005-4C81-90F9-D5F170763142}" destId="{9C70C78B-27D8-452B-A5C4-F8C2D48EF0D8}" srcOrd="1" destOrd="0" presId="urn:microsoft.com/office/officeart/2018/2/layout/IconVerticalSolidList"/>
    <dgm:cxn modelId="{894E1845-2714-486E-87C9-3D52DF9BD089}" type="presParOf" srcId="{4B37E3E0-3005-4C81-90F9-D5F170763142}" destId="{7C7CC01F-9FF3-4CD1-A1A1-1D8261427482}" srcOrd="2" destOrd="0" presId="urn:microsoft.com/office/officeart/2018/2/layout/IconVerticalSolidList"/>
    <dgm:cxn modelId="{A4B17258-FE36-4A38-9029-23A186C0D44D}" type="presParOf" srcId="{7C7CC01F-9FF3-4CD1-A1A1-1D8261427482}" destId="{CA9747FB-B39F-422C-BE67-4518ADA2EDD6}" srcOrd="0" destOrd="0" presId="urn:microsoft.com/office/officeart/2018/2/layout/IconVerticalSolidList"/>
    <dgm:cxn modelId="{8A473E30-5194-4F94-8EEE-AD0C7075041D}" type="presParOf" srcId="{7C7CC01F-9FF3-4CD1-A1A1-1D8261427482}" destId="{2BC0DEC9-8673-43AD-B0E5-D77FD5D006F0}" srcOrd="1" destOrd="0" presId="urn:microsoft.com/office/officeart/2018/2/layout/IconVerticalSolidList"/>
    <dgm:cxn modelId="{8BE5E0CC-D82F-473F-A175-89D04157E693}" type="presParOf" srcId="{7C7CC01F-9FF3-4CD1-A1A1-1D8261427482}" destId="{A4B7EEB5-DFC9-408D-9AFC-FA9AA712683D}" srcOrd="2" destOrd="0" presId="urn:microsoft.com/office/officeart/2018/2/layout/IconVerticalSolidList"/>
    <dgm:cxn modelId="{95FED672-F163-4083-AF79-F1AAB292FE98}" type="presParOf" srcId="{7C7CC01F-9FF3-4CD1-A1A1-1D8261427482}" destId="{4BF07020-AAA8-4599-8016-9C61077705EB}" srcOrd="3" destOrd="0" presId="urn:microsoft.com/office/officeart/2018/2/layout/IconVerticalSolidList"/>
    <dgm:cxn modelId="{FC4F700D-462B-4133-B997-00B28440EF77}" type="presParOf" srcId="{4B37E3E0-3005-4C81-90F9-D5F170763142}" destId="{4F6FA0B7-2710-44ED-98AF-AD34C7134F66}" srcOrd="3" destOrd="0" presId="urn:microsoft.com/office/officeart/2018/2/layout/IconVerticalSolidList"/>
    <dgm:cxn modelId="{88F529F7-7B35-43B6-BCAE-3DEEAF414EAF}" type="presParOf" srcId="{4B37E3E0-3005-4C81-90F9-D5F170763142}" destId="{D09402FF-4DCD-4633-88E7-CF7BCB351C1A}" srcOrd="4" destOrd="0" presId="urn:microsoft.com/office/officeart/2018/2/layout/IconVerticalSolidList"/>
    <dgm:cxn modelId="{F425E9A4-DB34-48BF-B6E5-3323B979451B}" type="presParOf" srcId="{D09402FF-4DCD-4633-88E7-CF7BCB351C1A}" destId="{966ACB42-E669-4FB6-9E6B-8ACA855C8075}" srcOrd="0" destOrd="0" presId="urn:microsoft.com/office/officeart/2018/2/layout/IconVerticalSolidList"/>
    <dgm:cxn modelId="{AF220DBD-5D79-4879-B91F-0265C3BE5734}" type="presParOf" srcId="{D09402FF-4DCD-4633-88E7-CF7BCB351C1A}" destId="{8102F05E-3EEE-4D09-AE6F-B7B58CC58E95}" srcOrd="1" destOrd="0" presId="urn:microsoft.com/office/officeart/2018/2/layout/IconVerticalSolidList"/>
    <dgm:cxn modelId="{54A4491D-A001-4C12-8B87-FD30AA06B161}" type="presParOf" srcId="{D09402FF-4DCD-4633-88E7-CF7BCB351C1A}" destId="{9C6FD8ED-AC31-485D-BBD2-133D5BF706B6}" srcOrd="2" destOrd="0" presId="urn:microsoft.com/office/officeart/2018/2/layout/IconVerticalSolidList"/>
    <dgm:cxn modelId="{5FC9F964-694F-4158-9988-403D5300B7CF}" type="presParOf" srcId="{D09402FF-4DCD-4633-88E7-CF7BCB351C1A}" destId="{5194B36B-1F32-4CB7-96AB-E678C72004E0}" srcOrd="3" destOrd="0" presId="urn:microsoft.com/office/officeart/2018/2/layout/IconVerticalSolidList"/>
    <dgm:cxn modelId="{EC56B008-1911-4226-9F98-92EA707590C7}" type="presParOf" srcId="{4B37E3E0-3005-4C81-90F9-D5F170763142}" destId="{D6E63185-D373-4BD2-B538-ACE49901C622}" srcOrd="5" destOrd="0" presId="urn:microsoft.com/office/officeart/2018/2/layout/IconVerticalSolidList"/>
    <dgm:cxn modelId="{D3A8B097-76EB-4EFE-A835-013F750D98E7}" type="presParOf" srcId="{4B37E3E0-3005-4C81-90F9-D5F170763142}" destId="{49FDE206-DBFD-47A6-8F44-23F582712D01}" srcOrd="6" destOrd="0" presId="urn:microsoft.com/office/officeart/2018/2/layout/IconVerticalSolidList"/>
    <dgm:cxn modelId="{531B65C7-9B4D-41D2-90C7-25ABDE447F69}" type="presParOf" srcId="{49FDE206-DBFD-47A6-8F44-23F582712D01}" destId="{57F27B22-5AD3-4611-94F4-7D0518B9D496}" srcOrd="0" destOrd="0" presId="urn:microsoft.com/office/officeart/2018/2/layout/IconVerticalSolidList"/>
    <dgm:cxn modelId="{5684E718-3415-447B-8F3B-5BB145540AB9}" type="presParOf" srcId="{49FDE206-DBFD-47A6-8F44-23F582712D01}" destId="{93462307-D755-4ED1-B198-5E02FFF3C981}" srcOrd="1" destOrd="0" presId="urn:microsoft.com/office/officeart/2018/2/layout/IconVerticalSolidList"/>
    <dgm:cxn modelId="{17BB57E3-8AD3-4238-AB24-70D100579C3A}" type="presParOf" srcId="{49FDE206-DBFD-47A6-8F44-23F582712D01}" destId="{CB2285C9-D558-492C-A855-DE2104ADEEFC}" srcOrd="2" destOrd="0" presId="urn:microsoft.com/office/officeart/2018/2/layout/IconVerticalSolidList"/>
    <dgm:cxn modelId="{DA997631-F5B0-4CD1-B457-232516C60B88}" type="presParOf" srcId="{49FDE206-DBFD-47A6-8F44-23F582712D01}" destId="{8C332196-60A3-4EB7-8665-983658F7338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73320B-153F-4A52-A6AE-D3FA34FDB52B}" type="doc">
      <dgm:prSet loTypeId="urn:microsoft.com/office/officeart/2005/8/layout/vProcess5" loCatId="process" qsTypeId="urn:microsoft.com/office/officeart/2005/8/quickstyle/simple2" qsCatId="simple" csTypeId="urn:microsoft.com/office/officeart/2005/8/colors/colorful1" csCatId="colorful" phldr="1"/>
      <dgm:spPr/>
      <dgm:t>
        <a:bodyPr/>
        <a:lstStyle/>
        <a:p>
          <a:endParaRPr lang="en-US"/>
        </a:p>
      </dgm:t>
    </dgm:pt>
    <dgm:pt modelId="{30433A7F-5C26-48CC-93D1-F74DA4649EE4}">
      <dgm:prSet/>
      <dgm:spPr/>
      <dgm:t>
        <a:bodyPr/>
        <a:lstStyle/>
        <a:p>
          <a:pPr>
            <a:lnSpc>
              <a:spcPct val="100000"/>
            </a:lnSpc>
            <a:defRPr b="1"/>
          </a:pPr>
          <a:r>
            <a:rPr lang="en-US"/>
            <a:t>Maintains thousands of miles of state roadways</a:t>
          </a:r>
        </a:p>
      </dgm:t>
    </dgm:pt>
    <dgm:pt modelId="{2D5DCD49-B853-4C9C-BB47-99FF4041891D}" type="parTrans" cxnId="{360A5C6A-D12B-4AFC-B1AB-3F1B9D7BE933}">
      <dgm:prSet/>
      <dgm:spPr/>
      <dgm:t>
        <a:bodyPr/>
        <a:lstStyle/>
        <a:p>
          <a:endParaRPr lang="en-US"/>
        </a:p>
      </dgm:t>
    </dgm:pt>
    <dgm:pt modelId="{A808FA4F-3C27-430D-8085-76862F49DA33}" type="sibTrans" cxnId="{360A5C6A-D12B-4AFC-B1AB-3F1B9D7BE933}">
      <dgm:prSet/>
      <dgm:spPr/>
      <dgm:t>
        <a:bodyPr/>
        <a:lstStyle/>
        <a:p>
          <a:endParaRPr lang="en-US"/>
        </a:p>
      </dgm:t>
    </dgm:pt>
    <dgm:pt modelId="{1AC4405A-E89A-498A-B055-70CCD8EE3063}">
      <dgm:prSet/>
      <dgm:spPr/>
      <dgm:t>
        <a:bodyPr/>
        <a:lstStyle/>
        <a:p>
          <a:pPr>
            <a:lnSpc>
              <a:spcPct val="100000"/>
            </a:lnSpc>
            <a:defRPr b="1"/>
          </a:pPr>
          <a:r>
            <a:rPr lang="en-US" dirty="0"/>
            <a:t>AAH helps by increasing cleanup frequency, creating local ownership, and discouraging through visibility</a:t>
          </a:r>
        </a:p>
      </dgm:t>
    </dgm:pt>
    <dgm:pt modelId="{3E5DE5B9-AD26-4D3D-BEE7-1F59B9B54DE5}" type="parTrans" cxnId="{C35CDB3B-CB5E-42AB-A188-E1761B020BF4}">
      <dgm:prSet/>
      <dgm:spPr/>
      <dgm:t>
        <a:bodyPr/>
        <a:lstStyle/>
        <a:p>
          <a:endParaRPr lang="en-US"/>
        </a:p>
      </dgm:t>
    </dgm:pt>
    <dgm:pt modelId="{FB3AAD77-EE0D-40AF-8D98-950E045A80A8}" type="sibTrans" cxnId="{C35CDB3B-CB5E-42AB-A188-E1761B020BF4}">
      <dgm:prSet/>
      <dgm:spPr/>
      <dgm:t>
        <a:bodyPr/>
        <a:lstStyle/>
        <a:p>
          <a:endParaRPr lang="en-US"/>
        </a:p>
      </dgm:t>
    </dgm:pt>
    <dgm:pt modelId="{336190DB-B48C-4458-BF17-58D688FC9638}">
      <dgm:prSet/>
      <dgm:spPr/>
      <dgm:t>
        <a:bodyPr/>
        <a:lstStyle/>
        <a:p>
          <a:pPr>
            <a:lnSpc>
              <a:spcPct val="100000"/>
            </a:lnSpc>
            <a:defRPr b="1"/>
          </a:pPr>
          <a:r>
            <a:rPr lang="en-US"/>
            <a:t>Cleanup by state crews are costly, time consuming, and repetitive in some locations</a:t>
          </a:r>
        </a:p>
      </dgm:t>
    </dgm:pt>
    <dgm:pt modelId="{CF66D2C9-A11D-4D36-AEEC-4553E3115AA2}" type="parTrans" cxnId="{30AE86FE-9F36-4353-A280-58F6D6C02649}">
      <dgm:prSet/>
      <dgm:spPr/>
      <dgm:t>
        <a:bodyPr/>
        <a:lstStyle/>
        <a:p>
          <a:endParaRPr lang="en-US"/>
        </a:p>
      </dgm:t>
    </dgm:pt>
    <dgm:pt modelId="{603C5162-CF54-4131-AA76-2E8D5C682358}" type="sibTrans" cxnId="{30AE86FE-9F36-4353-A280-58F6D6C02649}">
      <dgm:prSet/>
      <dgm:spPr/>
      <dgm:t>
        <a:bodyPr/>
        <a:lstStyle/>
        <a:p>
          <a:endParaRPr lang="en-US"/>
        </a:p>
      </dgm:t>
    </dgm:pt>
    <dgm:pt modelId="{BC494CC9-84E2-4AB7-A0F3-89C5AB0F85BD}">
      <dgm:prSet/>
      <dgm:spPr/>
      <dgm:t>
        <a:bodyPr/>
        <a:lstStyle/>
        <a:p>
          <a:pPr>
            <a:lnSpc>
              <a:spcPct val="100000"/>
            </a:lnSpc>
          </a:pPr>
          <a:endParaRPr lang="en-US"/>
        </a:p>
      </dgm:t>
    </dgm:pt>
    <dgm:pt modelId="{0B685861-AED2-4A33-B369-EE3CC2AB0EE2}" type="parTrans" cxnId="{7B37F168-24C8-47FA-BB90-F09998922A7C}">
      <dgm:prSet/>
      <dgm:spPr/>
      <dgm:t>
        <a:bodyPr/>
        <a:lstStyle/>
        <a:p>
          <a:endParaRPr lang="en-US"/>
        </a:p>
      </dgm:t>
    </dgm:pt>
    <dgm:pt modelId="{C90ACDF0-94BC-47FB-A9E0-E58AFAF8E4A9}" type="sibTrans" cxnId="{7B37F168-24C8-47FA-BB90-F09998922A7C}">
      <dgm:prSet/>
      <dgm:spPr/>
      <dgm:t>
        <a:bodyPr/>
        <a:lstStyle/>
        <a:p>
          <a:endParaRPr lang="en-US"/>
        </a:p>
      </dgm:t>
    </dgm:pt>
    <dgm:pt modelId="{48BB2577-5E14-467D-A324-6E47350B5B66}">
      <dgm:prSet/>
      <dgm:spPr/>
      <dgm:t>
        <a:bodyPr/>
        <a:lstStyle/>
        <a:p>
          <a:pPr>
            <a:lnSpc>
              <a:spcPct val="100000"/>
            </a:lnSpc>
            <a:defRPr b="1"/>
          </a:pPr>
          <a:r>
            <a:rPr lang="en-US" dirty="0"/>
            <a:t>Litter problems include household trash, construction debris, and tires/bulky waste</a:t>
          </a:r>
        </a:p>
      </dgm:t>
    </dgm:pt>
    <dgm:pt modelId="{7DCB417E-1EF3-4716-B8FB-3FFC0D68CF5C}" type="parTrans" cxnId="{2EFF6D52-8B34-40DF-AF10-16A4399996D3}">
      <dgm:prSet/>
      <dgm:spPr/>
      <dgm:t>
        <a:bodyPr/>
        <a:lstStyle/>
        <a:p>
          <a:endParaRPr lang="en-US"/>
        </a:p>
      </dgm:t>
    </dgm:pt>
    <dgm:pt modelId="{ADE8E615-10D9-419D-B672-28742902A1BC}" type="sibTrans" cxnId="{2EFF6D52-8B34-40DF-AF10-16A4399996D3}">
      <dgm:prSet/>
      <dgm:spPr/>
      <dgm:t>
        <a:bodyPr/>
        <a:lstStyle/>
        <a:p>
          <a:endParaRPr lang="en-US"/>
        </a:p>
      </dgm:t>
    </dgm:pt>
    <dgm:pt modelId="{3758EF19-1A33-4FFE-9E4C-26E1982A248E}">
      <dgm:prSet/>
      <dgm:spPr/>
      <dgm:t>
        <a:bodyPr/>
        <a:lstStyle/>
        <a:p>
          <a:pPr>
            <a:lnSpc>
              <a:spcPct val="100000"/>
            </a:lnSpc>
          </a:pPr>
          <a:endParaRPr lang="en-US"/>
        </a:p>
      </dgm:t>
    </dgm:pt>
    <dgm:pt modelId="{D8B43206-880D-4C43-9EE9-56AC85FA5F4B}" type="parTrans" cxnId="{040AE2A4-9C5A-4BA9-96F0-A3D54BDC6ED9}">
      <dgm:prSet/>
      <dgm:spPr/>
      <dgm:t>
        <a:bodyPr/>
        <a:lstStyle/>
        <a:p>
          <a:endParaRPr lang="en-US"/>
        </a:p>
      </dgm:t>
    </dgm:pt>
    <dgm:pt modelId="{592198D7-1ABA-4B66-A763-DC74A80D16A2}" type="sibTrans" cxnId="{040AE2A4-9C5A-4BA9-96F0-A3D54BDC6ED9}">
      <dgm:prSet/>
      <dgm:spPr/>
      <dgm:t>
        <a:bodyPr/>
        <a:lstStyle/>
        <a:p>
          <a:endParaRPr lang="en-US"/>
        </a:p>
      </dgm:t>
    </dgm:pt>
    <dgm:pt modelId="{05B11057-7ACD-4267-819E-056110997363}" type="pres">
      <dgm:prSet presAssocID="{C473320B-153F-4A52-A6AE-D3FA34FDB52B}" presName="outerComposite" presStyleCnt="0">
        <dgm:presLayoutVars>
          <dgm:chMax val="5"/>
          <dgm:dir/>
          <dgm:resizeHandles val="exact"/>
        </dgm:presLayoutVars>
      </dgm:prSet>
      <dgm:spPr/>
    </dgm:pt>
    <dgm:pt modelId="{3263618D-8CF6-4BD3-976C-23A2A01D8D51}" type="pres">
      <dgm:prSet presAssocID="{C473320B-153F-4A52-A6AE-D3FA34FDB52B}" presName="dummyMaxCanvas" presStyleCnt="0">
        <dgm:presLayoutVars/>
      </dgm:prSet>
      <dgm:spPr/>
    </dgm:pt>
    <dgm:pt modelId="{23792E6F-BB29-467F-B18C-27F15208302D}" type="pres">
      <dgm:prSet presAssocID="{C473320B-153F-4A52-A6AE-D3FA34FDB52B}" presName="FourNodes_1" presStyleLbl="node1" presStyleIdx="0" presStyleCnt="4">
        <dgm:presLayoutVars>
          <dgm:bulletEnabled val="1"/>
        </dgm:presLayoutVars>
      </dgm:prSet>
      <dgm:spPr/>
    </dgm:pt>
    <dgm:pt modelId="{B7D4B5EB-0152-4639-B41A-F6918C0D950F}" type="pres">
      <dgm:prSet presAssocID="{C473320B-153F-4A52-A6AE-D3FA34FDB52B}" presName="FourNodes_2" presStyleLbl="node1" presStyleIdx="1" presStyleCnt="4" custLinFactY="100000" custLinFactNeighborX="13889" custLinFactNeighborY="131012">
        <dgm:presLayoutVars>
          <dgm:bulletEnabled val="1"/>
        </dgm:presLayoutVars>
      </dgm:prSet>
      <dgm:spPr/>
    </dgm:pt>
    <dgm:pt modelId="{9C32F6E5-6A07-4252-942C-7BF4AAF13CFA}" type="pres">
      <dgm:prSet presAssocID="{C473320B-153F-4A52-A6AE-D3FA34FDB52B}" presName="FourNodes_3" presStyleLbl="node1" presStyleIdx="2" presStyleCnt="4">
        <dgm:presLayoutVars>
          <dgm:bulletEnabled val="1"/>
        </dgm:presLayoutVars>
      </dgm:prSet>
      <dgm:spPr/>
    </dgm:pt>
    <dgm:pt modelId="{59096FC5-FC4C-40C6-8C65-4E820A27D8A9}" type="pres">
      <dgm:prSet presAssocID="{C473320B-153F-4A52-A6AE-D3FA34FDB52B}" presName="FourNodes_4" presStyleLbl="node1" presStyleIdx="3" presStyleCnt="4" custLinFactY="-100000" custLinFactNeighborX="-15743" custLinFactNeighborY="-133583">
        <dgm:presLayoutVars>
          <dgm:bulletEnabled val="1"/>
        </dgm:presLayoutVars>
      </dgm:prSet>
      <dgm:spPr/>
    </dgm:pt>
    <dgm:pt modelId="{7C09D24D-A2EF-4419-8B39-234984F89C92}" type="pres">
      <dgm:prSet presAssocID="{C473320B-153F-4A52-A6AE-D3FA34FDB52B}" presName="FourConn_1-2" presStyleLbl="fgAccFollowNode1" presStyleIdx="0" presStyleCnt="3">
        <dgm:presLayoutVars>
          <dgm:bulletEnabled val="1"/>
        </dgm:presLayoutVars>
      </dgm:prSet>
      <dgm:spPr/>
    </dgm:pt>
    <dgm:pt modelId="{2AD98AF2-3732-4B37-9A12-2F57F8A28D65}" type="pres">
      <dgm:prSet presAssocID="{C473320B-153F-4A52-A6AE-D3FA34FDB52B}" presName="FourConn_2-3" presStyleLbl="fgAccFollowNode1" presStyleIdx="1" presStyleCnt="3">
        <dgm:presLayoutVars>
          <dgm:bulletEnabled val="1"/>
        </dgm:presLayoutVars>
      </dgm:prSet>
      <dgm:spPr/>
    </dgm:pt>
    <dgm:pt modelId="{E807A182-ADA4-44BD-A489-EFBBE9DAFDED}" type="pres">
      <dgm:prSet presAssocID="{C473320B-153F-4A52-A6AE-D3FA34FDB52B}" presName="FourConn_3-4" presStyleLbl="fgAccFollowNode1" presStyleIdx="2" presStyleCnt="3">
        <dgm:presLayoutVars>
          <dgm:bulletEnabled val="1"/>
        </dgm:presLayoutVars>
      </dgm:prSet>
      <dgm:spPr/>
    </dgm:pt>
    <dgm:pt modelId="{77335543-6006-4BB9-A2F9-A173D4FFB2B9}" type="pres">
      <dgm:prSet presAssocID="{C473320B-153F-4A52-A6AE-D3FA34FDB52B}" presName="FourNodes_1_text" presStyleLbl="node1" presStyleIdx="3" presStyleCnt="4">
        <dgm:presLayoutVars>
          <dgm:bulletEnabled val="1"/>
        </dgm:presLayoutVars>
      </dgm:prSet>
      <dgm:spPr/>
    </dgm:pt>
    <dgm:pt modelId="{3A4E2E40-4E46-4968-A834-4B12234CD259}" type="pres">
      <dgm:prSet presAssocID="{C473320B-153F-4A52-A6AE-D3FA34FDB52B}" presName="FourNodes_2_text" presStyleLbl="node1" presStyleIdx="3" presStyleCnt="4">
        <dgm:presLayoutVars>
          <dgm:bulletEnabled val="1"/>
        </dgm:presLayoutVars>
      </dgm:prSet>
      <dgm:spPr/>
    </dgm:pt>
    <dgm:pt modelId="{1F37507C-772C-4028-AF5B-7D6DBA1F4C82}" type="pres">
      <dgm:prSet presAssocID="{C473320B-153F-4A52-A6AE-D3FA34FDB52B}" presName="FourNodes_3_text" presStyleLbl="node1" presStyleIdx="3" presStyleCnt="4">
        <dgm:presLayoutVars>
          <dgm:bulletEnabled val="1"/>
        </dgm:presLayoutVars>
      </dgm:prSet>
      <dgm:spPr/>
    </dgm:pt>
    <dgm:pt modelId="{D0AAE25A-0661-45A0-98E5-AE44E393703A}" type="pres">
      <dgm:prSet presAssocID="{C473320B-153F-4A52-A6AE-D3FA34FDB52B}" presName="FourNodes_4_text" presStyleLbl="node1" presStyleIdx="3" presStyleCnt="4">
        <dgm:presLayoutVars>
          <dgm:bulletEnabled val="1"/>
        </dgm:presLayoutVars>
      </dgm:prSet>
      <dgm:spPr/>
    </dgm:pt>
  </dgm:ptLst>
  <dgm:cxnLst>
    <dgm:cxn modelId="{1F73B604-EEFD-41E5-A081-DB73D4DB29C5}" type="presOf" srcId="{1AC4405A-E89A-498A-B055-70CCD8EE3063}" destId="{B7D4B5EB-0152-4639-B41A-F6918C0D950F}" srcOrd="0" destOrd="0" presId="urn:microsoft.com/office/officeart/2005/8/layout/vProcess5"/>
    <dgm:cxn modelId="{E6A49605-401A-4DAB-9790-7667F5372D7A}" type="presOf" srcId="{48BB2577-5E14-467D-A324-6E47350B5B66}" destId="{59096FC5-FC4C-40C6-8C65-4E820A27D8A9}" srcOrd="0" destOrd="0" presId="urn:microsoft.com/office/officeart/2005/8/layout/vProcess5"/>
    <dgm:cxn modelId="{9B0DE319-3EE8-40A4-9F1C-A712201C4F5C}" type="presOf" srcId="{30433A7F-5C26-48CC-93D1-F74DA4649EE4}" destId="{23792E6F-BB29-467F-B18C-27F15208302D}" srcOrd="0" destOrd="0" presId="urn:microsoft.com/office/officeart/2005/8/layout/vProcess5"/>
    <dgm:cxn modelId="{20658E2C-7B36-4680-B612-FD3C94023501}" type="presOf" srcId="{3758EF19-1A33-4FFE-9E4C-26E1982A248E}" destId="{D0AAE25A-0661-45A0-98E5-AE44E393703A}" srcOrd="1" destOrd="1" presId="urn:microsoft.com/office/officeart/2005/8/layout/vProcess5"/>
    <dgm:cxn modelId="{8F14F532-0E13-4518-A6F5-F8DEA3603BDF}" type="presOf" srcId="{1AC4405A-E89A-498A-B055-70CCD8EE3063}" destId="{3A4E2E40-4E46-4968-A834-4B12234CD259}" srcOrd="1" destOrd="0" presId="urn:microsoft.com/office/officeart/2005/8/layout/vProcess5"/>
    <dgm:cxn modelId="{76E06439-2382-452C-AB41-64780B00F9EC}" type="presOf" srcId="{336190DB-B48C-4458-BF17-58D688FC9638}" destId="{9C32F6E5-6A07-4252-942C-7BF4AAF13CFA}" srcOrd="0" destOrd="0" presId="urn:microsoft.com/office/officeart/2005/8/layout/vProcess5"/>
    <dgm:cxn modelId="{C35CDB3B-CB5E-42AB-A188-E1761B020BF4}" srcId="{C473320B-153F-4A52-A6AE-D3FA34FDB52B}" destId="{1AC4405A-E89A-498A-B055-70CCD8EE3063}" srcOrd="1" destOrd="0" parTransId="{3E5DE5B9-AD26-4D3D-BEE7-1F59B9B54DE5}" sibTransId="{FB3AAD77-EE0D-40AF-8D98-950E045A80A8}"/>
    <dgm:cxn modelId="{BB9CAE63-AA53-47BA-A4A4-0E53A5516BDD}" type="presOf" srcId="{C473320B-153F-4A52-A6AE-D3FA34FDB52B}" destId="{05B11057-7ACD-4267-819E-056110997363}" srcOrd="0" destOrd="0" presId="urn:microsoft.com/office/officeart/2005/8/layout/vProcess5"/>
    <dgm:cxn modelId="{ADEA8747-7AEF-4D7D-A228-DC2D36D2839F}" type="presOf" srcId="{BC494CC9-84E2-4AB7-A0F3-89C5AB0F85BD}" destId="{1F37507C-772C-4028-AF5B-7D6DBA1F4C82}" srcOrd="1" destOrd="1" presId="urn:microsoft.com/office/officeart/2005/8/layout/vProcess5"/>
    <dgm:cxn modelId="{058DB367-E690-4360-A5F2-3213C294FE9B}" type="presOf" srcId="{48BB2577-5E14-467D-A324-6E47350B5B66}" destId="{D0AAE25A-0661-45A0-98E5-AE44E393703A}" srcOrd="1" destOrd="0" presId="urn:microsoft.com/office/officeart/2005/8/layout/vProcess5"/>
    <dgm:cxn modelId="{9F9C7C68-664C-461C-9C8F-D89C4FD7D213}" type="presOf" srcId="{30433A7F-5C26-48CC-93D1-F74DA4649EE4}" destId="{77335543-6006-4BB9-A2F9-A173D4FFB2B9}" srcOrd="1" destOrd="0" presId="urn:microsoft.com/office/officeart/2005/8/layout/vProcess5"/>
    <dgm:cxn modelId="{7B37F168-24C8-47FA-BB90-F09998922A7C}" srcId="{336190DB-B48C-4458-BF17-58D688FC9638}" destId="{BC494CC9-84E2-4AB7-A0F3-89C5AB0F85BD}" srcOrd="0" destOrd="0" parTransId="{0B685861-AED2-4A33-B369-EE3CC2AB0EE2}" sibTransId="{C90ACDF0-94BC-47FB-A9E0-E58AFAF8E4A9}"/>
    <dgm:cxn modelId="{360A5C6A-D12B-4AFC-B1AB-3F1B9D7BE933}" srcId="{C473320B-153F-4A52-A6AE-D3FA34FDB52B}" destId="{30433A7F-5C26-48CC-93D1-F74DA4649EE4}" srcOrd="0" destOrd="0" parTransId="{2D5DCD49-B853-4C9C-BB47-99FF4041891D}" sibTransId="{A808FA4F-3C27-430D-8085-76862F49DA33}"/>
    <dgm:cxn modelId="{5FE8C94C-A1F8-46EA-8ADD-9CF31E53490E}" type="presOf" srcId="{603C5162-CF54-4131-AA76-2E8D5C682358}" destId="{E807A182-ADA4-44BD-A489-EFBBE9DAFDED}" srcOrd="0" destOrd="0" presId="urn:microsoft.com/office/officeart/2005/8/layout/vProcess5"/>
    <dgm:cxn modelId="{2EFF6D52-8B34-40DF-AF10-16A4399996D3}" srcId="{C473320B-153F-4A52-A6AE-D3FA34FDB52B}" destId="{48BB2577-5E14-467D-A324-6E47350B5B66}" srcOrd="3" destOrd="0" parTransId="{7DCB417E-1EF3-4716-B8FB-3FFC0D68CF5C}" sibTransId="{ADE8E615-10D9-419D-B672-28742902A1BC}"/>
    <dgm:cxn modelId="{1F858473-C536-4FF2-A614-98126F6DF400}" type="presOf" srcId="{A808FA4F-3C27-430D-8085-76862F49DA33}" destId="{7C09D24D-A2EF-4419-8B39-234984F89C92}" srcOrd="0" destOrd="0" presId="urn:microsoft.com/office/officeart/2005/8/layout/vProcess5"/>
    <dgm:cxn modelId="{62059781-5878-4F4A-B1E5-E9E0F424CEE7}" type="presOf" srcId="{3758EF19-1A33-4FFE-9E4C-26E1982A248E}" destId="{59096FC5-FC4C-40C6-8C65-4E820A27D8A9}" srcOrd="0" destOrd="1" presId="urn:microsoft.com/office/officeart/2005/8/layout/vProcess5"/>
    <dgm:cxn modelId="{040AE2A4-9C5A-4BA9-96F0-A3D54BDC6ED9}" srcId="{48BB2577-5E14-467D-A324-6E47350B5B66}" destId="{3758EF19-1A33-4FFE-9E4C-26E1982A248E}" srcOrd="0" destOrd="0" parTransId="{D8B43206-880D-4C43-9EE9-56AC85FA5F4B}" sibTransId="{592198D7-1ABA-4B66-A763-DC74A80D16A2}"/>
    <dgm:cxn modelId="{609C78C0-5E1C-402A-A844-B9EEA73C9F1F}" type="presOf" srcId="{336190DB-B48C-4458-BF17-58D688FC9638}" destId="{1F37507C-772C-4028-AF5B-7D6DBA1F4C82}" srcOrd="1" destOrd="0" presId="urn:microsoft.com/office/officeart/2005/8/layout/vProcess5"/>
    <dgm:cxn modelId="{731656EF-72BB-4BDC-B373-89F81213C1CF}" type="presOf" srcId="{BC494CC9-84E2-4AB7-A0F3-89C5AB0F85BD}" destId="{9C32F6E5-6A07-4252-942C-7BF4AAF13CFA}" srcOrd="0" destOrd="1" presId="urn:microsoft.com/office/officeart/2005/8/layout/vProcess5"/>
    <dgm:cxn modelId="{C2F139FB-AEF9-4362-B811-9CEEA1EBCE4B}" type="presOf" srcId="{FB3AAD77-EE0D-40AF-8D98-950E045A80A8}" destId="{2AD98AF2-3732-4B37-9A12-2F57F8A28D65}" srcOrd="0" destOrd="0" presId="urn:microsoft.com/office/officeart/2005/8/layout/vProcess5"/>
    <dgm:cxn modelId="{30AE86FE-9F36-4353-A280-58F6D6C02649}" srcId="{C473320B-153F-4A52-A6AE-D3FA34FDB52B}" destId="{336190DB-B48C-4458-BF17-58D688FC9638}" srcOrd="2" destOrd="0" parTransId="{CF66D2C9-A11D-4D36-AEEC-4553E3115AA2}" sibTransId="{603C5162-CF54-4131-AA76-2E8D5C682358}"/>
    <dgm:cxn modelId="{25180028-2DEC-4E85-907C-9DBFF0D39DCF}" type="presParOf" srcId="{05B11057-7ACD-4267-819E-056110997363}" destId="{3263618D-8CF6-4BD3-976C-23A2A01D8D51}" srcOrd="0" destOrd="0" presId="urn:microsoft.com/office/officeart/2005/8/layout/vProcess5"/>
    <dgm:cxn modelId="{741B69AB-082A-4D35-A8E5-34F1B0C2A90E}" type="presParOf" srcId="{05B11057-7ACD-4267-819E-056110997363}" destId="{23792E6F-BB29-467F-B18C-27F15208302D}" srcOrd="1" destOrd="0" presId="urn:microsoft.com/office/officeart/2005/8/layout/vProcess5"/>
    <dgm:cxn modelId="{17F9CE63-593F-46D9-8193-B4931CB3A4B8}" type="presParOf" srcId="{05B11057-7ACD-4267-819E-056110997363}" destId="{B7D4B5EB-0152-4639-B41A-F6918C0D950F}" srcOrd="2" destOrd="0" presId="urn:microsoft.com/office/officeart/2005/8/layout/vProcess5"/>
    <dgm:cxn modelId="{4801CC6E-2601-4D6D-A7E3-31701B0054C5}" type="presParOf" srcId="{05B11057-7ACD-4267-819E-056110997363}" destId="{9C32F6E5-6A07-4252-942C-7BF4AAF13CFA}" srcOrd="3" destOrd="0" presId="urn:microsoft.com/office/officeart/2005/8/layout/vProcess5"/>
    <dgm:cxn modelId="{041D53CE-3480-411F-B2E2-91B085E2C494}" type="presParOf" srcId="{05B11057-7ACD-4267-819E-056110997363}" destId="{59096FC5-FC4C-40C6-8C65-4E820A27D8A9}" srcOrd="4" destOrd="0" presId="urn:microsoft.com/office/officeart/2005/8/layout/vProcess5"/>
    <dgm:cxn modelId="{8C8F5C5F-691F-433C-B043-AED7C9704748}" type="presParOf" srcId="{05B11057-7ACD-4267-819E-056110997363}" destId="{7C09D24D-A2EF-4419-8B39-234984F89C92}" srcOrd="5" destOrd="0" presId="urn:microsoft.com/office/officeart/2005/8/layout/vProcess5"/>
    <dgm:cxn modelId="{86E29F71-4AD3-44E6-8794-4E9C4C982FA5}" type="presParOf" srcId="{05B11057-7ACD-4267-819E-056110997363}" destId="{2AD98AF2-3732-4B37-9A12-2F57F8A28D65}" srcOrd="6" destOrd="0" presId="urn:microsoft.com/office/officeart/2005/8/layout/vProcess5"/>
    <dgm:cxn modelId="{0DF61A0A-1806-4DF1-B2B7-C1FFFE63066E}" type="presParOf" srcId="{05B11057-7ACD-4267-819E-056110997363}" destId="{E807A182-ADA4-44BD-A489-EFBBE9DAFDED}" srcOrd="7" destOrd="0" presId="urn:microsoft.com/office/officeart/2005/8/layout/vProcess5"/>
    <dgm:cxn modelId="{623AC444-2CFD-453C-A0F5-88E329BBD6DE}" type="presParOf" srcId="{05B11057-7ACD-4267-819E-056110997363}" destId="{77335543-6006-4BB9-A2F9-A173D4FFB2B9}" srcOrd="8" destOrd="0" presId="urn:microsoft.com/office/officeart/2005/8/layout/vProcess5"/>
    <dgm:cxn modelId="{94169F91-61EE-4220-A5A3-8BB4200BBCF4}" type="presParOf" srcId="{05B11057-7ACD-4267-819E-056110997363}" destId="{3A4E2E40-4E46-4968-A834-4B12234CD259}" srcOrd="9" destOrd="0" presId="urn:microsoft.com/office/officeart/2005/8/layout/vProcess5"/>
    <dgm:cxn modelId="{BF61A054-493F-4071-A42C-B480D9E72A30}" type="presParOf" srcId="{05B11057-7ACD-4267-819E-056110997363}" destId="{1F37507C-772C-4028-AF5B-7D6DBA1F4C82}" srcOrd="10" destOrd="0" presId="urn:microsoft.com/office/officeart/2005/8/layout/vProcess5"/>
    <dgm:cxn modelId="{BBEBB478-7D82-42FC-BC68-27A5F30C0466}" type="presParOf" srcId="{05B11057-7ACD-4267-819E-056110997363}" destId="{D0AAE25A-0661-45A0-98E5-AE44E393703A}"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0BE869-97EF-4133-B3FD-1F3FA5C720E1}"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F65C7F77-9DAC-49D1-AC38-2E5C0B1808C2}">
      <dgm:prSet/>
      <dgm:spPr/>
      <dgm:t>
        <a:bodyPr/>
        <a:lstStyle/>
        <a:p>
          <a:pPr>
            <a:lnSpc>
              <a:spcPct val="100000"/>
            </a:lnSpc>
            <a:defRPr cap="all"/>
          </a:pPr>
          <a:r>
            <a:rPr lang="en-US"/>
            <a:t>Not all litter problems occur on state highways</a:t>
          </a:r>
        </a:p>
      </dgm:t>
    </dgm:pt>
    <dgm:pt modelId="{28258FF0-6681-4248-83AD-36796D31844D}" type="parTrans" cxnId="{FE4EEACA-CBD7-481B-88A0-DDB87FDF0C80}">
      <dgm:prSet/>
      <dgm:spPr/>
      <dgm:t>
        <a:bodyPr/>
        <a:lstStyle/>
        <a:p>
          <a:endParaRPr lang="en-US"/>
        </a:p>
      </dgm:t>
    </dgm:pt>
    <dgm:pt modelId="{3A28B458-D785-47B4-A348-DF2F0A65F644}" type="sibTrans" cxnId="{FE4EEACA-CBD7-481B-88A0-DDB87FDF0C80}">
      <dgm:prSet/>
      <dgm:spPr/>
      <dgm:t>
        <a:bodyPr/>
        <a:lstStyle/>
        <a:p>
          <a:endParaRPr lang="en-US"/>
        </a:p>
      </dgm:t>
    </dgm:pt>
    <dgm:pt modelId="{23027D73-A4C8-4D2C-BFEA-1CA9DB3FF5F0}">
      <dgm:prSet/>
      <dgm:spPr/>
      <dgm:t>
        <a:bodyPr/>
        <a:lstStyle/>
        <a:p>
          <a:pPr>
            <a:lnSpc>
              <a:spcPct val="100000"/>
            </a:lnSpc>
            <a:defRPr cap="all"/>
          </a:pPr>
          <a:r>
            <a:rPr lang="en-US" dirty="0"/>
            <a:t>WV communities needed flexibility to address parks, boat ramps, and park and rides</a:t>
          </a:r>
        </a:p>
      </dgm:t>
    </dgm:pt>
    <dgm:pt modelId="{1E0E4A25-A6CD-4F99-AE28-F46C7027EA4D}" type="parTrans" cxnId="{B8D17069-1DD6-424E-B86F-806AB9C18547}">
      <dgm:prSet/>
      <dgm:spPr/>
      <dgm:t>
        <a:bodyPr/>
        <a:lstStyle/>
        <a:p>
          <a:endParaRPr lang="en-US"/>
        </a:p>
      </dgm:t>
    </dgm:pt>
    <dgm:pt modelId="{14B41EFE-CF04-4BEA-AAC1-1D6325F1EE6D}" type="sibTrans" cxnId="{B8D17069-1DD6-424E-B86F-806AB9C18547}">
      <dgm:prSet/>
      <dgm:spPr/>
      <dgm:t>
        <a:bodyPr/>
        <a:lstStyle/>
        <a:p>
          <a:endParaRPr lang="en-US"/>
        </a:p>
      </dgm:t>
    </dgm:pt>
    <dgm:pt modelId="{928B6F23-5C1A-4A39-A547-CBBADBA5FA68}">
      <dgm:prSet/>
      <dgm:spPr/>
      <dgm:t>
        <a:bodyPr/>
        <a:lstStyle/>
        <a:p>
          <a:pPr>
            <a:lnSpc>
              <a:spcPct val="100000"/>
            </a:lnSpc>
            <a:defRPr cap="all"/>
          </a:pPr>
          <a:r>
            <a:rPr lang="en-US"/>
            <a:t>Adopt A Spot programs emerged locally, often led by Solid Waste Authorities, County commissions, and nonprofits</a:t>
          </a:r>
        </a:p>
      </dgm:t>
    </dgm:pt>
    <dgm:pt modelId="{653F1AB7-74B0-4B6B-A248-A34F184C8E72}" type="parTrans" cxnId="{C55CE589-655C-46D3-8B0D-546E20789A4E}">
      <dgm:prSet/>
      <dgm:spPr/>
      <dgm:t>
        <a:bodyPr/>
        <a:lstStyle/>
        <a:p>
          <a:endParaRPr lang="en-US"/>
        </a:p>
      </dgm:t>
    </dgm:pt>
    <dgm:pt modelId="{1260CFF4-C2CA-4EA1-8BD8-AEE4827CD786}" type="sibTrans" cxnId="{C55CE589-655C-46D3-8B0D-546E20789A4E}">
      <dgm:prSet/>
      <dgm:spPr/>
      <dgm:t>
        <a:bodyPr/>
        <a:lstStyle/>
        <a:p>
          <a:endParaRPr lang="en-US"/>
        </a:p>
      </dgm:t>
    </dgm:pt>
    <dgm:pt modelId="{0011ECC1-BD7E-4C98-9A1B-ABAE52124C64}" type="pres">
      <dgm:prSet presAssocID="{D00BE869-97EF-4133-B3FD-1F3FA5C720E1}" presName="linear" presStyleCnt="0">
        <dgm:presLayoutVars>
          <dgm:animLvl val="lvl"/>
          <dgm:resizeHandles val="exact"/>
        </dgm:presLayoutVars>
      </dgm:prSet>
      <dgm:spPr/>
    </dgm:pt>
    <dgm:pt modelId="{EABCF04F-8928-43E8-AF9F-0BE9DFBD05E0}" type="pres">
      <dgm:prSet presAssocID="{F65C7F77-9DAC-49D1-AC38-2E5C0B1808C2}" presName="parentText" presStyleLbl="node1" presStyleIdx="0" presStyleCnt="3">
        <dgm:presLayoutVars>
          <dgm:chMax val="0"/>
          <dgm:bulletEnabled val="1"/>
        </dgm:presLayoutVars>
      </dgm:prSet>
      <dgm:spPr/>
    </dgm:pt>
    <dgm:pt modelId="{1E9A8EF9-F099-465B-B6AD-090BC81B5A98}" type="pres">
      <dgm:prSet presAssocID="{3A28B458-D785-47B4-A348-DF2F0A65F644}" presName="spacer" presStyleCnt="0"/>
      <dgm:spPr/>
    </dgm:pt>
    <dgm:pt modelId="{99907CE4-9CCF-4E89-92D6-697301DB7424}" type="pres">
      <dgm:prSet presAssocID="{23027D73-A4C8-4D2C-BFEA-1CA9DB3FF5F0}" presName="parentText" presStyleLbl="node1" presStyleIdx="1" presStyleCnt="3">
        <dgm:presLayoutVars>
          <dgm:chMax val="0"/>
          <dgm:bulletEnabled val="1"/>
        </dgm:presLayoutVars>
      </dgm:prSet>
      <dgm:spPr/>
    </dgm:pt>
    <dgm:pt modelId="{A72C4408-16C7-4E97-B989-7E3C3B4BC31E}" type="pres">
      <dgm:prSet presAssocID="{14B41EFE-CF04-4BEA-AAC1-1D6325F1EE6D}" presName="spacer" presStyleCnt="0"/>
      <dgm:spPr/>
    </dgm:pt>
    <dgm:pt modelId="{2E35615A-543B-4490-88A8-148DB49F824F}" type="pres">
      <dgm:prSet presAssocID="{928B6F23-5C1A-4A39-A547-CBBADBA5FA68}" presName="parentText" presStyleLbl="node1" presStyleIdx="2" presStyleCnt="3">
        <dgm:presLayoutVars>
          <dgm:chMax val="0"/>
          <dgm:bulletEnabled val="1"/>
        </dgm:presLayoutVars>
      </dgm:prSet>
      <dgm:spPr/>
    </dgm:pt>
  </dgm:ptLst>
  <dgm:cxnLst>
    <dgm:cxn modelId="{B8D17069-1DD6-424E-B86F-806AB9C18547}" srcId="{D00BE869-97EF-4133-B3FD-1F3FA5C720E1}" destId="{23027D73-A4C8-4D2C-BFEA-1CA9DB3FF5F0}" srcOrd="1" destOrd="0" parTransId="{1E0E4A25-A6CD-4F99-AE28-F46C7027EA4D}" sibTransId="{14B41EFE-CF04-4BEA-AAC1-1D6325F1EE6D}"/>
    <dgm:cxn modelId="{C55CE589-655C-46D3-8B0D-546E20789A4E}" srcId="{D00BE869-97EF-4133-B3FD-1F3FA5C720E1}" destId="{928B6F23-5C1A-4A39-A547-CBBADBA5FA68}" srcOrd="2" destOrd="0" parTransId="{653F1AB7-74B0-4B6B-A248-A34F184C8E72}" sibTransId="{1260CFF4-C2CA-4EA1-8BD8-AEE4827CD786}"/>
    <dgm:cxn modelId="{E06118BA-F40F-4384-9B22-E668D8BC76EF}" type="presOf" srcId="{F65C7F77-9DAC-49D1-AC38-2E5C0B1808C2}" destId="{EABCF04F-8928-43E8-AF9F-0BE9DFBD05E0}" srcOrd="0" destOrd="0" presId="urn:microsoft.com/office/officeart/2005/8/layout/vList2"/>
    <dgm:cxn modelId="{797F34C4-9FD2-4D6E-AE33-3F5BEBD31606}" type="presOf" srcId="{D00BE869-97EF-4133-B3FD-1F3FA5C720E1}" destId="{0011ECC1-BD7E-4C98-9A1B-ABAE52124C64}" srcOrd="0" destOrd="0" presId="urn:microsoft.com/office/officeart/2005/8/layout/vList2"/>
    <dgm:cxn modelId="{7D0D0FC7-97DF-430E-8C3E-AD03DA8B9701}" type="presOf" srcId="{928B6F23-5C1A-4A39-A547-CBBADBA5FA68}" destId="{2E35615A-543B-4490-88A8-148DB49F824F}" srcOrd="0" destOrd="0" presId="urn:microsoft.com/office/officeart/2005/8/layout/vList2"/>
    <dgm:cxn modelId="{FE4EEACA-CBD7-481B-88A0-DDB87FDF0C80}" srcId="{D00BE869-97EF-4133-B3FD-1F3FA5C720E1}" destId="{F65C7F77-9DAC-49D1-AC38-2E5C0B1808C2}" srcOrd="0" destOrd="0" parTransId="{28258FF0-6681-4248-83AD-36796D31844D}" sibTransId="{3A28B458-D785-47B4-A348-DF2F0A65F644}"/>
    <dgm:cxn modelId="{A46F90DE-2B0D-45F6-805F-29C05C6DC80C}" type="presOf" srcId="{23027D73-A4C8-4D2C-BFEA-1CA9DB3FF5F0}" destId="{99907CE4-9CCF-4E89-92D6-697301DB7424}" srcOrd="0" destOrd="0" presId="urn:microsoft.com/office/officeart/2005/8/layout/vList2"/>
    <dgm:cxn modelId="{3C73BFBB-B193-4A9E-AD25-7D8E5F9C35AC}" type="presParOf" srcId="{0011ECC1-BD7E-4C98-9A1B-ABAE52124C64}" destId="{EABCF04F-8928-43E8-AF9F-0BE9DFBD05E0}" srcOrd="0" destOrd="0" presId="urn:microsoft.com/office/officeart/2005/8/layout/vList2"/>
    <dgm:cxn modelId="{51BBD545-5485-4309-9799-1BA2740B56BC}" type="presParOf" srcId="{0011ECC1-BD7E-4C98-9A1B-ABAE52124C64}" destId="{1E9A8EF9-F099-465B-B6AD-090BC81B5A98}" srcOrd="1" destOrd="0" presId="urn:microsoft.com/office/officeart/2005/8/layout/vList2"/>
    <dgm:cxn modelId="{D4EE4DBB-4F0A-4C5A-A50F-CD27208C38FA}" type="presParOf" srcId="{0011ECC1-BD7E-4C98-9A1B-ABAE52124C64}" destId="{99907CE4-9CCF-4E89-92D6-697301DB7424}" srcOrd="2" destOrd="0" presId="urn:microsoft.com/office/officeart/2005/8/layout/vList2"/>
    <dgm:cxn modelId="{1CC24EB3-EC74-4327-8A18-13693BEAB25E}" type="presParOf" srcId="{0011ECC1-BD7E-4C98-9A1B-ABAE52124C64}" destId="{A72C4408-16C7-4E97-B989-7E3C3B4BC31E}" srcOrd="3" destOrd="0" presId="urn:microsoft.com/office/officeart/2005/8/layout/vList2"/>
    <dgm:cxn modelId="{839D2686-4C6E-4AA7-A956-971A6E29FBE8}" type="presParOf" srcId="{0011ECC1-BD7E-4C98-9A1B-ABAE52124C64}" destId="{2E35615A-543B-4490-88A8-148DB49F824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D74FE-AE58-4313-AE52-ACA5AACBA136}">
      <dsp:nvSpPr>
        <dsp:cNvPr id="0" name=""/>
        <dsp:cNvSpPr/>
      </dsp:nvSpPr>
      <dsp:spPr>
        <a:xfrm>
          <a:off x="0" y="2170"/>
          <a:ext cx="5906181" cy="11002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24C237-2086-4803-847C-89D5341A709A}">
      <dsp:nvSpPr>
        <dsp:cNvPr id="0" name=""/>
        <dsp:cNvSpPr/>
      </dsp:nvSpPr>
      <dsp:spPr>
        <a:xfrm>
          <a:off x="332837" y="249736"/>
          <a:ext cx="605159" cy="6051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2F9D21-23CB-46DF-A3E1-486FFB6D7D52}">
      <dsp:nvSpPr>
        <dsp:cNvPr id="0" name=""/>
        <dsp:cNvSpPr/>
      </dsp:nvSpPr>
      <dsp:spPr>
        <a:xfrm>
          <a:off x="1270834" y="2170"/>
          <a:ext cx="4635346" cy="1100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47" tIns="116447" rIns="116447" bIns="116447" numCol="1" spcCol="1270" anchor="ctr" anchorCtr="0">
          <a:noAutofit/>
        </a:bodyPr>
        <a:lstStyle/>
        <a:p>
          <a:pPr marL="0" lvl="0" indent="0" algn="l" defTabSz="977900">
            <a:lnSpc>
              <a:spcPct val="90000"/>
            </a:lnSpc>
            <a:spcBef>
              <a:spcPct val="0"/>
            </a:spcBef>
            <a:spcAft>
              <a:spcPct val="35000"/>
            </a:spcAft>
            <a:buNone/>
          </a:pPr>
          <a:r>
            <a:rPr lang="en-US" sz="2200" kern="1200"/>
            <a:t>Wildlife and Waterways</a:t>
          </a:r>
        </a:p>
      </dsp:txBody>
      <dsp:txXfrm>
        <a:off x="1270834" y="2170"/>
        <a:ext cx="4635346" cy="1100289"/>
      </dsp:txXfrm>
    </dsp:sp>
    <dsp:sp modelId="{CA9747FB-B39F-422C-BE67-4518ADA2EDD6}">
      <dsp:nvSpPr>
        <dsp:cNvPr id="0" name=""/>
        <dsp:cNvSpPr/>
      </dsp:nvSpPr>
      <dsp:spPr>
        <a:xfrm>
          <a:off x="0" y="1377533"/>
          <a:ext cx="5906181" cy="11002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C0DEC9-8673-43AD-B0E5-D77FD5D006F0}">
      <dsp:nvSpPr>
        <dsp:cNvPr id="0" name=""/>
        <dsp:cNvSpPr/>
      </dsp:nvSpPr>
      <dsp:spPr>
        <a:xfrm>
          <a:off x="332837" y="1625098"/>
          <a:ext cx="605159" cy="6051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F07020-AAA8-4599-8016-9C61077705EB}">
      <dsp:nvSpPr>
        <dsp:cNvPr id="0" name=""/>
        <dsp:cNvSpPr/>
      </dsp:nvSpPr>
      <dsp:spPr>
        <a:xfrm>
          <a:off x="1270834" y="1377533"/>
          <a:ext cx="4635346" cy="1100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47" tIns="116447" rIns="116447" bIns="116447" numCol="1" spcCol="1270" anchor="ctr" anchorCtr="0">
          <a:noAutofit/>
        </a:bodyPr>
        <a:lstStyle/>
        <a:p>
          <a:pPr marL="0" lvl="0" indent="0" algn="l" defTabSz="977900">
            <a:lnSpc>
              <a:spcPct val="90000"/>
            </a:lnSpc>
            <a:spcBef>
              <a:spcPct val="0"/>
            </a:spcBef>
            <a:spcAft>
              <a:spcPct val="35000"/>
            </a:spcAft>
            <a:buNone/>
          </a:pPr>
          <a:r>
            <a:rPr lang="en-US" sz="2200" kern="1200"/>
            <a:t>Stormwater Systems</a:t>
          </a:r>
        </a:p>
      </dsp:txBody>
      <dsp:txXfrm>
        <a:off x="1270834" y="1377533"/>
        <a:ext cx="4635346" cy="1100289"/>
      </dsp:txXfrm>
    </dsp:sp>
    <dsp:sp modelId="{966ACB42-E669-4FB6-9E6B-8ACA855C8075}">
      <dsp:nvSpPr>
        <dsp:cNvPr id="0" name=""/>
        <dsp:cNvSpPr/>
      </dsp:nvSpPr>
      <dsp:spPr>
        <a:xfrm>
          <a:off x="0" y="2752895"/>
          <a:ext cx="5906181" cy="11002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02F05E-3EEE-4D09-AE6F-B7B58CC58E95}">
      <dsp:nvSpPr>
        <dsp:cNvPr id="0" name=""/>
        <dsp:cNvSpPr/>
      </dsp:nvSpPr>
      <dsp:spPr>
        <a:xfrm>
          <a:off x="332837" y="3000460"/>
          <a:ext cx="605159" cy="6051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94B36B-1F32-4CB7-96AB-E678C72004E0}">
      <dsp:nvSpPr>
        <dsp:cNvPr id="0" name=""/>
        <dsp:cNvSpPr/>
      </dsp:nvSpPr>
      <dsp:spPr>
        <a:xfrm>
          <a:off x="1270834" y="2752895"/>
          <a:ext cx="4635346" cy="1100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47" tIns="116447" rIns="116447" bIns="116447" numCol="1" spcCol="1270" anchor="ctr" anchorCtr="0">
          <a:noAutofit/>
        </a:bodyPr>
        <a:lstStyle/>
        <a:p>
          <a:pPr marL="0" lvl="0" indent="0" algn="l" defTabSz="977900">
            <a:lnSpc>
              <a:spcPct val="90000"/>
            </a:lnSpc>
            <a:spcBef>
              <a:spcPct val="0"/>
            </a:spcBef>
            <a:spcAft>
              <a:spcPct val="35000"/>
            </a:spcAft>
            <a:buNone/>
          </a:pPr>
          <a:r>
            <a:rPr lang="en-US" sz="2200" kern="1200"/>
            <a:t>Community Pride &amp; Tourism</a:t>
          </a:r>
        </a:p>
      </dsp:txBody>
      <dsp:txXfrm>
        <a:off x="1270834" y="2752895"/>
        <a:ext cx="4635346" cy="1100289"/>
      </dsp:txXfrm>
    </dsp:sp>
    <dsp:sp modelId="{57F27B22-5AD3-4611-94F4-7D0518B9D496}">
      <dsp:nvSpPr>
        <dsp:cNvPr id="0" name=""/>
        <dsp:cNvSpPr/>
      </dsp:nvSpPr>
      <dsp:spPr>
        <a:xfrm>
          <a:off x="0" y="4128257"/>
          <a:ext cx="5906181" cy="11002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462307-D755-4ED1-B198-5E02FFF3C981}">
      <dsp:nvSpPr>
        <dsp:cNvPr id="0" name=""/>
        <dsp:cNvSpPr/>
      </dsp:nvSpPr>
      <dsp:spPr>
        <a:xfrm>
          <a:off x="332837" y="4375822"/>
          <a:ext cx="605159" cy="6051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332196-60A3-4EB7-8665-983658F73389}">
      <dsp:nvSpPr>
        <dsp:cNvPr id="0" name=""/>
        <dsp:cNvSpPr/>
      </dsp:nvSpPr>
      <dsp:spPr>
        <a:xfrm>
          <a:off x="1270834" y="4128257"/>
          <a:ext cx="4635346" cy="1100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47" tIns="116447" rIns="116447" bIns="116447" numCol="1" spcCol="1270" anchor="ctr" anchorCtr="0">
          <a:noAutofit/>
        </a:bodyPr>
        <a:lstStyle/>
        <a:p>
          <a:pPr marL="0" lvl="0" indent="0" algn="l" defTabSz="977900">
            <a:lnSpc>
              <a:spcPct val="90000"/>
            </a:lnSpc>
            <a:spcBef>
              <a:spcPct val="0"/>
            </a:spcBef>
            <a:spcAft>
              <a:spcPct val="35000"/>
            </a:spcAft>
            <a:buNone/>
          </a:pPr>
          <a:r>
            <a:rPr lang="en-US" sz="2200" kern="1200"/>
            <a:t>Litter &amp; Economic Development</a:t>
          </a:r>
        </a:p>
      </dsp:txBody>
      <dsp:txXfrm>
        <a:off x="1270834" y="4128257"/>
        <a:ext cx="4635346" cy="1100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92E6F-BB29-467F-B18C-27F15208302D}">
      <dsp:nvSpPr>
        <dsp:cNvPr id="0" name=""/>
        <dsp:cNvSpPr/>
      </dsp:nvSpPr>
      <dsp:spPr>
        <a:xfrm>
          <a:off x="0" y="0"/>
          <a:ext cx="8046720" cy="81963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00000"/>
            </a:lnSpc>
            <a:spcBef>
              <a:spcPct val="0"/>
            </a:spcBef>
            <a:spcAft>
              <a:spcPct val="35000"/>
            </a:spcAft>
            <a:buNone/>
            <a:defRPr b="1"/>
          </a:pPr>
          <a:r>
            <a:rPr lang="en-US" sz="1300" kern="1200"/>
            <a:t>Maintains thousands of miles of state roadways</a:t>
          </a:r>
        </a:p>
      </dsp:txBody>
      <dsp:txXfrm>
        <a:off x="24006" y="24006"/>
        <a:ext cx="7093011" cy="771622"/>
      </dsp:txXfrm>
    </dsp:sp>
    <dsp:sp modelId="{B7D4B5EB-0152-4639-B41A-F6918C0D950F}">
      <dsp:nvSpPr>
        <dsp:cNvPr id="0" name=""/>
        <dsp:cNvSpPr/>
      </dsp:nvSpPr>
      <dsp:spPr>
        <a:xfrm>
          <a:off x="1791521" y="2862113"/>
          <a:ext cx="8046720" cy="81963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00000"/>
            </a:lnSpc>
            <a:spcBef>
              <a:spcPct val="0"/>
            </a:spcBef>
            <a:spcAft>
              <a:spcPct val="35000"/>
            </a:spcAft>
            <a:buNone/>
            <a:defRPr b="1"/>
          </a:pPr>
          <a:r>
            <a:rPr lang="en-US" sz="1300" kern="1200" dirty="0"/>
            <a:t>AAH helps by increasing cleanup frequency, creating local ownership, and discouraging through visibility</a:t>
          </a:r>
        </a:p>
      </dsp:txBody>
      <dsp:txXfrm>
        <a:off x="1815527" y="2886119"/>
        <a:ext cx="6792032" cy="771622"/>
      </dsp:txXfrm>
    </dsp:sp>
    <dsp:sp modelId="{9C32F6E5-6A07-4252-942C-7BF4AAF13CFA}">
      <dsp:nvSpPr>
        <dsp:cNvPr id="0" name=""/>
        <dsp:cNvSpPr/>
      </dsp:nvSpPr>
      <dsp:spPr>
        <a:xfrm>
          <a:off x="1337767" y="1937318"/>
          <a:ext cx="8046720" cy="81963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00000"/>
            </a:lnSpc>
            <a:spcBef>
              <a:spcPct val="0"/>
            </a:spcBef>
            <a:spcAft>
              <a:spcPct val="35000"/>
            </a:spcAft>
            <a:buNone/>
            <a:defRPr b="1"/>
          </a:pPr>
          <a:r>
            <a:rPr lang="en-US" sz="1300" kern="1200"/>
            <a:t>Cleanup by state crews are costly, time consuming, and repetitive in some locations</a:t>
          </a:r>
        </a:p>
        <a:p>
          <a:pPr marL="57150" lvl="1" indent="-57150" algn="l" defTabSz="444500">
            <a:lnSpc>
              <a:spcPct val="100000"/>
            </a:lnSpc>
            <a:spcBef>
              <a:spcPct val="0"/>
            </a:spcBef>
            <a:spcAft>
              <a:spcPct val="15000"/>
            </a:spcAft>
            <a:buChar char="•"/>
          </a:pPr>
          <a:endParaRPr lang="en-US" sz="1000" kern="1200"/>
        </a:p>
      </dsp:txBody>
      <dsp:txXfrm>
        <a:off x="1361773" y="1961324"/>
        <a:ext cx="6802091" cy="771622"/>
      </dsp:txXfrm>
    </dsp:sp>
    <dsp:sp modelId="{59096FC5-FC4C-40C6-8C65-4E820A27D8A9}">
      <dsp:nvSpPr>
        <dsp:cNvPr id="0" name=""/>
        <dsp:cNvSpPr/>
      </dsp:nvSpPr>
      <dsp:spPr>
        <a:xfrm>
          <a:off x="744884" y="991450"/>
          <a:ext cx="8046720" cy="81963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00000"/>
            </a:lnSpc>
            <a:spcBef>
              <a:spcPct val="0"/>
            </a:spcBef>
            <a:spcAft>
              <a:spcPct val="35000"/>
            </a:spcAft>
            <a:buNone/>
            <a:defRPr b="1"/>
          </a:pPr>
          <a:r>
            <a:rPr lang="en-US" sz="1300" kern="1200" dirty="0"/>
            <a:t>Litter problems include household trash, construction debris, and tires/bulky waste</a:t>
          </a:r>
        </a:p>
        <a:p>
          <a:pPr marL="57150" lvl="1" indent="-57150" algn="l" defTabSz="444500">
            <a:lnSpc>
              <a:spcPct val="100000"/>
            </a:lnSpc>
            <a:spcBef>
              <a:spcPct val="0"/>
            </a:spcBef>
            <a:spcAft>
              <a:spcPct val="15000"/>
            </a:spcAft>
            <a:buChar char="•"/>
          </a:pPr>
          <a:endParaRPr lang="en-US" sz="1000" kern="1200"/>
        </a:p>
      </dsp:txBody>
      <dsp:txXfrm>
        <a:off x="768890" y="1015456"/>
        <a:ext cx="6792032" cy="771622"/>
      </dsp:txXfrm>
    </dsp:sp>
    <dsp:sp modelId="{7C09D24D-A2EF-4419-8B39-234984F89C92}">
      <dsp:nvSpPr>
        <dsp:cNvPr id="0" name=""/>
        <dsp:cNvSpPr/>
      </dsp:nvSpPr>
      <dsp:spPr>
        <a:xfrm>
          <a:off x="7513957" y="627765"/>
          <a:ext cx="532762" cy="53276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633828" y="627765"/>
        <a:ext cx="293020" cy="400903"/>
      </dsp:txXfrm>
    </dsp:sp>
    <dsp:sp modelId="{2AD98AF2-3732-4B37-9A12-2F57F8A28D65}">
      <dsp:nvSpPr>
        <dsp:cNvPr id="0" name=""/>
        <dsp:cNvSpPr/>
      </dsp:nvSpPr>
      <dsp:spPr>
        <a:xfrm>
          <a:off x="8187870" y="1596424"/>
          <a:ext cx="532762" cy="532762"/>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07741" y="1596424"/>
        <a:ext cx="293020" cy="400903"/>
      </dsp:txXfrm>
    </dsp:sp>
    <dsp:sp modelId="{E807A182-ADA4-44BD-A489-EFBBE9DAFDED}">
      <dsp:nvSpPr>
        <dsp:cNvPr id="0" name=""/>
        <dsp:cNvSpPr/>
      </dsp:nvSpPr>
      <dsp:spPr>
        <a:xfrm>
          <a:off x="8851724" y="2565083"/>
          <a:ext cx="532762" cy="532762"/>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71595" y="2565083"/>
        <a:ext cx="293020" cy="4009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CF04F-8928-43E8-AF9F-0BE9DFBD05E0}">
      <dsp:nvSpPr>
        <dsp:cNvPr id="0" name=""/>
        <dsp:cNvSpPr/>
      </dsp:nvSpPr>
      <dsp:spPr>
        <a:xfrm>
          <a:off x="0" y="240942"/>
          <a:ext cx="4957554" cy="974025"/>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defRPr cap="all"/>
          </a:pPr>
          <a:r>
            <a:rPr lang="en-US" sz="1600" kern="1200"/>
            <a:t>Not all litter problems occur on state highways</a:t>
          </a:r>
        </a:p>
      </dsp:txBody>
      <dsp:txXfrm>
        <a:off x="47548" y="288490"/>
        <a:ext cx="4862458" cy="878929"/>
      </dsp:txXfrm>
    </dsp:sp>
    <dsp:sp modelId="{99907CE4-9CCF-4E89-92D6-697301DB7424}">
      <dsp:nvSpPr>
        <dsp:cNvPr id="0" name=""/>
        <dsp:cNvSpPr/>
      </dsp:nvSpPr>
      <dsp:spPr>
        <a:xfrm>
          <a:off x="0" y="1261047"/>
          <a:ext cx="4957554" cy="974025"/>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defRPr cap="all"/>
          </a:pPr>
          <a:r>
            <a:rPr lang="en-US" sz="1600" kern="1200" dirty="0"/>
            <a:t>WV communities needed flexibility to address parks, boat ramps, and park and rides</a:t>
          </a:r>
        </a:p>
      </dsp:txBody>
      <dsp:txXfrm>
        <a:off x="47548" y="1308595"/>
        <a:ext cx="4862458" cy="878929"/>
      </dsp:txXfrm>
    </dsp:sp>
    <dsp:sp modelId="{2E35615A-543B-4490-88A8-148DB49F824F}">
      <dsp:nvSpPr>
        <dsp:cNvPr id="0" name=""/>
        <dsp:cNvSpPr/>
      </dsp:nvSpPr>
      <dsp:spPr>
        <a:xfrm>
          <a:off x="0" y="2281152"/>
          <a:ext cx="4957554" cy="974025"/>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defRPr cap="all"/>
          </a:pPr>
          <a:r>
            <a:rPr lang="en-US" sz="1600" kern="1200"/>
            <a:t>Adopt A Spot programs emerged locally, often led by Solid Waste Authorities, County commissions, and nonprofits</a:t>
          </a:r>
        </a:p>
      </dsp:txBody>
      <dsp:txXfrm>
        <a:off x="47548" y="2328700"/>
        <a:ext cx="4862458" cy="8789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4EA64-D5E8-4450-BC30-7DFC4EBD38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6641F71-C740-4CC1-840C-5FB23C851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D963B1-226B-4B24-8975-7DD28730789D}" type="datetimeFigureOut">
              <a:rPr lang="en-US" smtClean="0"/>
              <a:t>4/9/2026</a:t>
            </a:fld>
            <a:endParaRPr lang="en-US" dirty="0"/>
          </a:p>
        </p:txBody>
      </p:sp>
      <p:sp>
        <p:nvSpPr>
          <p:cNvPr id="4" name="Footer Placeholder 3">
            <a:extLst>
              <a:ext uri="{FF2B5EF4-FFF2-40B4-BE49-F238E27FC236}">
                <a16:creationId xmlns:a16="http://schemas.microsoft.com/office/drawing/2014/main" id="{C1BCE577-AAC9-4588-9221-506DA251D4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9921CD-9C42-44C5-B535-5F5FA40227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FA9CF0-FE85-40E5-A3E4-9D8D4A205BC2}" type="slidenum">
              <a:rPr lang="en-US" smtClean="0"/>
              <a:t>‹#›</a:t>
            </a:fld>
            <a:endParaRPr lang="en-US" dirty="0"/>
          </a:p>
        </p:txBody>
      </p:sp>
    </p:spTree>
    <p:extLst>
      <p:ext uri="{BB962C8B-B14F-4D97-AF65-F5344CB8AC3E}">
        <p14:creationId xmlns:p14="http://schemas.microsoft.com/office/powerpoint/2010/main" val="140967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0BE83-1F76-412F-817F-6B87541A62B7}" type="datetimeFigureOut">
              <a:rPr lang="en-US" smtClean="0"/>
              <a:t>4/9/2026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54AA9-D1C5-4A71-8BC1-393246244DDE}" type="slidenum">
              <a:rPr lang="en-US" smtClean="0"/>
              <a:t>‹#›</a:t>
            </a:fld>
            <a:endParaRPr lang="en-US" dirty="0"/>
          </a:p>
        </p:txBody>
      </p:sp>
    </p:spTree>
    <p:extLst>
      <p:ext uri="{BB962C8B-B14F-4D97-AF65-F5344CB8AC3E}">
        <p14:creationId xmlns:p14="http://schemas.microsoft.com/office/powerpoint/2010/main" val="134120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1</a:t>
            </a:fld>
            <a:endParaRPr lang="en-US" dirty="0"/>
          </a:p>
        </p:txBody>
      </p:sp>
    </p:spTree>
    <p:extLst>
      <p:ext uri="{BB962C8B-B14F-4D97-AF65-F5344CB8AC3E}">
        <p14:creationId xmlns:p14="http://schemas.microsoft.com/office/powerpoint/2010/main" val="16100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5</a:t>
            </a:fld>
            <a:endParaRPr lang="en-US" dirty="0"/>
          </a:p>
        </p:txBody>
      </p:sp>
    </p:spTree>
    <p:extLst>
      <p:ext uri="{BB962C8B-B14F-4D97-AF65-F5344CB8AC3E}">
        <p14:creationId xmlns:p14="http://schemas.microsoft.com/office/powerpoint/2010/main" val="1435338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17</a:t>
            </a:fld>
            <a:endParaRPr lang="en-US" dirty="0"/>
          </a:p>
        </p:txBody>
      </p:sp>
    </p:spTree>
    <p:extLst>
      <p:ext uri="{BB962C8B-B14F-4D97-AF65-F5344CB8AC3E}">
        <p14:creationId xmlns:p14="http://schemas.microsoft.com/office/powerpoint/2010/main" val="24897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22</a:t>
            </a:fld>
            <a:endParaRPr lang="en-US" dirty="0"/>
          </a:p>
        </p:txBody>
      </p:sp>
    </p:spTree>
    <p:extLst>
      <p:ext uri="{BB962C8B-B14F-4D97-AF65-F5344CB8AC3E}">
        <p14:creationId xmlns:p14="http://schemas.microsoft.com/office/powerpoint/2010/main" val="614333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en-US"/>
          </a:p>
        </p:txBody>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4/9/2026</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4/9/2026</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4/9/2026</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4/9/2026</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txBody>
          <a:bodyPr/>
          <a:lstStyle/>
          <a:p>
            <a:endParaRPr lang="en-US"/>
          </a:p>
        </p:txBody>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txBody>
          <a:bodyPr/>
          <a:lstStyle/>
          <a:p>
            <a:endParaRPr lang="en-US"/>
          </a:p>
        </p:txBody>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4/9/2026</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4/9/2026</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4/9/2026</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4/9/2026</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4/9/2026</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4/9/2026</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4/9/2026</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txBody>
          <a:bodyPr/>
          <a:lstStyle/>
          <a:p>
            <a:endParaRPr lang="en-US"/>
          </a:p>
        </p:txBody>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txBody>
          <a:bodyPr/>
          <a:lstStyle/>
          <a:p>
            <a:endParaRPr lang="en-US"/>
          </a:p>
        </p:txBody>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4/9/2026</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mailto:dep.aah@wv.gov" TargetMode="External"/><Relationship Id="rId5" Type="http://schemas.openxmlformats.org/officeDocument/2006/relationships/hyperlink" Target="mailto:chelsea.runion@wv.gov" TargetMode="Externa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ti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BEE9E27-5550-4DAA-935D-B987C1160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pic>
        <p:nvPicPr>
          <p:cNvPr id="4" name="Picture 3">
            <a:extLst>
              <a:ext uri="{FF2B5EF4-FFF2-40B4-BE49-F238E27FC236}">
                <a16:creationId xmlns:a16="http://schemas.microsoft.com/office/drawing/2014/main" id="{7F7F1913-47A4-B086-E96A-25D852FBB8E8}"/>
              </a:ext>
            </a:extLst>
          </p:cNvPr>
          <p:cNvPicPr>
            <a:picLocks noChangeAspect="1"/>
          </p:cNvPicPr>
          <p:nvPr/>
        </p:nvPicPr>
        <p:blipFill>
          <a:blip r:embed="rId3"/>
          <a:srcRect l="29569" r="26924"/>
          <a:stretch>
            <a:fillRect/>
          </a:stretch>
        </p:blipFill>
        <p:spPr>
          <a:xfrm>
            <a:off x="7228702" y="621793"/>
            <a:ext cx="4342547" cy="5614416"/>
          </a:xfrm>
          <a:prstGeom prst="rect">
            <a:avLst/>
          </a:prstGeom>
        </p:spPr>
      </p:pic>
      <p:sp>
        <p:nvSpPr>
          <p:cNvPr id="45" name="Rectangle 44">
            <a:extLst>
              <a:ext uri="{FF2B5EF4-FFF2-40B4-BE49-F238E27FC236}">
                <a16:creationId xmlns:a16="http://schemas.microsoft.com/office/drawing/2014/main" id="{9B4AF4B7-C89D-4321-877F-0944ED8F4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ED90EC3D-482A-4E73-B198-E8341A0D0973}"/>
              </a:ext>
            </a:extLst>
          </p:cNvPr>
          <p:cNvSpPr>
            <a:spLocks noGrp="1"/>
          </p:cNvSpPr>
          <p:nvPr>
            <p:ph type="ctrTitle"/>
          </p:nvPr>
        </p:nvSpPr>
        <p:spPr>
          <a:xfrm>
            <a:off x="1136849" y="1348844"/>
            <a:ext cx="5716338" cy="3042706"/>
          </a:xfrm>
        </p:spPr>
        <p:txBody>
          <a:bodyPr>
            <a:normAutofit/>
          </a:bodyPr>
          <a:lstStyle/>
          <a:p>
            <a:r>
              <a:rPr lang="en-US" sz="4000" dirty="0"/>
              <a:t>Adopt a highway &amp; adopt a spot</a:t>
            </a:r>
          </a:p>
        </p:txBody>
      </p:sp>
      <p:sp>
        <p:nvSpPr>
          <p:cNvPr id="7" name="Subtitle 6">
            <a:extLst>
              <a:ext uri="{FF2B5EF4-FFF2-40B4-BE49-F238E27FC236}">
                <a16:creationId xmlns:a16="http://schemas.microsoft.com/office/drawing/2014/main" id="{2048EE7C-B77F-4E59-88A7-DD66337BB69C}"/>
              </a:ext>
            </a:extLst>
          </p:cNvPr>
          <p:cNvSpPr>
            <a:spLocks noGrp="1"/>
          </p:cNvSpPr>
          <p:nvPr>
            <p:ph type="subTitle" idx="1"/>
          </p:nvPr>
        </p:nvSpPr>
        <p:spPr>
          <a:xfrm>
            <a:off x="1317386" y="3605890"/>
            <a:ext cx="5355264" cy="950253"/>
          </a:xfrm>
        </p:spPr>
        <p:txBody>
          <a:bodyPr>
            <a:normAutofit/>
          </a:bodyPr>
          <a:lstStyle/>
          <a:p>
            <a:pPr>
              <a:spcAft>
                <a:spcPts val="600"/>
              </a:spcAft>
            </a:pPr>
            <a:r>
              <a:rPr lang="en-US" dirty="0"/>
              <a:t>Partnering to Reduce Litter and Improve Communities</a:t>
            </a:r>
          </a:p>
          <a:p>
            <a:pPr>
              <a:spcAft>
                <a:spcPts val="600"/>
              </a:spcAft>
            </a:pPr>
            <a:endParaRPr lang="en-US" dirty="0"/>
          </a:p>
        </p:txBody>
      </p:sp>
      <p:sp>
        <p:nvSpPr>
          <p:cNvPr id="47" name="Rectangle 46">
            <a:extLst>
              <a:ext uri="{FF2B5EF4-FFF2-40B4-BE49-F238E27FC236}">
                <a16:creationId xmlns:a16="http://schemas.microsoft.com/office/drawing/2014/main" id="{486F1C7C-0D59-4A57-B9FF-60AF2D0EC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9" name="Straight Connector 48">
            <a:extLst>
              <a:ext uri="{FF2B5EF4-FFF2-40B4-BE49-F238E27FC236}">
                <a16:creationId xmlns:a16="http://schemas.microsoft.com/office/drawing/2014/main" id="{5735DC8C-B370-4340-B37D-4472C16391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404BB8C-445B-49D4-853C-25A9312862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5B8EE3-9336-45C5-ACE9-280CCFD2F8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AE27009-50D9-48B8-6942-E749A73F13F3}"/>
              </a:ext>
            </a:extLst>
          </p:cNvPr>
          <p:cNvPicPr>
            <a:picLocks noChangeAspect="1"/>
          </p:cNvPicPr>
          <p:nvPr/>
        </p:nvPicPr>
        <p:blipFill>
          <a:blip r:embed="rId4"/>
          <a:stretch>
            <a:fillRect/>
          </a:stretch>
        </p:blipFill>
        <p:spPr>
          <a:xfrm>
            <a:off x="761334" y="4509674"/>
            <a:ext cx="1588576" cy="1588576"/>
          </a:xfrm>
          <a:prstGeom prst="rect">
            <a:avLst/>
          </a:prstGeom>
        </p:spPr>
      </p:pic>
      <p:pic>
        <p:nvPicPr>
          <p:cNvPr id="10" name="Picture 9" descr="Logo&#10;&#10;AI-generated content may be incorrect.">
            <a:extLst>
              <a:ext uri="{FF2B5EF4-FFF2-40B4-BE49-F238E27FC236}">
                <a16:creationId xmlns:a16="http://schemas.microsoft.com/office/drawing/2014/main" id="{070F04F5-832B-04B0-28FE-CEF4449CC409}"/>
              </a:ext>
            </a:extLst>
          </p:cNvPr>
          <p:cNvPicPr>
            <a:picLocks noChangeAspect="1"/>
          </p:cNvPicPr>
          <p:nvPr/>
        </p:nvPicPr>
        <p:blipFill>
          <a:blip r:embed="rId5"/>
          <a:stretch>
            <a:fillRect/>
          </a:stretch>
        </p:blipFill>
        <p:spPr>
          <a:xfrm>
            <a:off x="5889523" y="4336942"/>
            <a:ext cx="1257405" cy="1761308"/>
          </a:xfrm>
          <a:prstGeom prst="rect">
            <a:avLst/>
          </a:prstGeom>
        </p:spPr>
      </p:pic>
    </p:spTree>
    <p:extLst>
      <p:ext uri="{BB962C8B-B14F-4D97-AF65-F5344CB8AC3E}">
        <p14:creationId xmlns:p14="http://schemas.microsoft.com/office/powerpoint/2010/main" val="75576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F846D-5D9D-5BFB-CCB6-21077FD7959E}"/>
              </a:ext>
            </a:extLst>
          </p:cNvPr>
          <p:cNvSpPr>
            <a:spLocks noGrp="1"/>
          </p:cNvSpPr>
          <p:nvPr>
            <p:ph type="title"/>
          </p:nvPr>
        </p:nvSpPr>
        <p:spPr/>
        <p:txBody>
          <a:bodyPr>
            <a:normAutofit fontScale="90000"/>
          </a:bodyPr>
          <a:lstStyle/>
          <a:p>
            <a:pPr algn="ctr"/>
            <a:r>
              <a:rPr lang="en-US" dirty="0"/>
              <a:t>CO-SPONSORSHIP </a:t>
            </a:r>
            <a:br>
              <a:rPr lang="en-US" dirty="0"/>
            </a:br>
            <a:r>
              <a:rPr lang="en-US" dirty="0"/>
              <a:t>BETWEEN WVDEP AND WVDOH</a:t>
            </a:r>
          </a:p>
        </p:txBody>
      </p:sp>
      <p:sp>
        <p:nvSpPr>
          <p:cNvPr id="3" name="Content Placeholder 2">
            <a:extLst>
              <a:ext uri="{FF2B5EF4-FFF2-40B4-BE49-F238E27FC236}">
                <a16:creationId xmlns:a16="http://schemas.microsoft.com/office/drawing/2014/main" id="{E31776C0-8D12-93E3-921F-95C6AE753B01}"/>
              </a:ext>
            </a:extLst>
          </p:cNvPr>
          <p:cNvSpPr>
            <a:spLocks noGrp="1"/>
          </p:cNvSpPr>
          <p:nvPr>
            <p:ph sz="half" idx="1"/>
          </p:nvPr>
        </p:nvSpPr>
        <p:spPr/>
        <p:txBody>
          <a:bodyPr>
            <a:normAutofit fontScale="77500" lnSpcReduction="20000"/>
          </a:bodyPr>
          <a:lstStyle/>
          <a:p>
            <a:r>
              <a:rPr lang="en-US" b="1" dirty="0"/>
              <a:t>The DEP’s Role: The "Administrator"</a:t>
            </a:r>
            <a:endParaRPr lang="en-US" dirty="0"/>
          </a:p>
          <a:p>
            <a:r>
              <a:rPr lang="en-US" dirty="0"/>
              <a:t>The DEP manages the program through </a:t>
            </a:r>
            <a:r>
              <a:rPr lang="en-US" b="1" dirty="0"/>
              <a:t>REAP (Rehabilitation Environmental Action Plan)</a:t>
            </a:r>
            <a:r>
              <a:rPr lang="en-US" dirty="0"/>
              <a:t>. </a:t>
            </a:r>
          </a:p>
          <a:p>
            <a:pPr lvl="0"/>
            <a:r>
              <a:rPr lang="en-US" b="1" dirty="0"/>
              <a:t>Volunteer Management:</a:t>
            </a:r>
            <a:r>
              <a:rPr lang="en-US" dirty="0"/>
              <a:t> We handle recruitment,  applications, the two-year contracts renewals, and the database of who has adopted which stretch of road.</a:t>
            </a:r>
          </a:p>
          <a:p>
            <a:pPr lvl="0"/>
            <a:r>
              <a:rPr lang="en-US" b="1" dirty="0"/>
              <a:t>School Involvement: </a:t>
            </a:r>
            <a:r>
              <a:rPr lang="en-US" dirty="0"/>
              <a:t>Our Youth Environmental Program recruits through schools and youth groups, framing AAH as a way for students to earn community service hours</a:t>
            </a:r>
          </a:p>
          <a:p>
            <a:pPr lvl="0"/>
            <a:r>
              <a:rPr lang="en-US" b="1" dirty="0"/>
              <a:t>Communication:</a:t>
            </a:r>
            <a:r>
              <a:rPr lang="en-US" dirty="0"/>
              <a:t> We run the 1-800-322-5530 hotline and coordinate the large "Statewide Cleanup" events in the spring and fall.</a:t>
            </a:r>
          </a:p>
          <a:p>
            <a:pPr lvl="0"/>
            <a:r>
              <a:rPr lang="en-US" b="1" dirty="0"/>
              <a:t>Education:</a:t>
            </a:r>
            <a:r>
              <a:rPr lang="en-US" dirty="0"/>
              <a:t> We provide the safety training materials (videos/handouts) and the certificates of accomplishment signed by the Governor during our annual Adopt A Highway Appreciation Day.</a:t>
            </a:r>
          </a:p>
          <a:p>
            <a:endParaRPr lang="en-US" dirty="0"/>
          </a:p>
        </p:txBody>
      </p:sp>
      <p:sp>
        <p:nvSpPr>
          <p:cNvPr id="4" name="Content Placeholder 3">
            <a:extLst>
              <a:ext uri="{FF2B5EF4-FFF2-40B4-BE49-F238E27FC236}">
                <a16:creationId xmlns:a16="http://schemas.microsoft.com/office/drawing/2014/main" id="{8735BA7D-9A90-EA40-1C4F-77175D088AF4}"/>
              </a:ext>
            </a:extLst>
          </p:cNvPr>
          <p:cNvSpPr>
            <a:spLocks noGrp="1"/>
          </p:cNvSpPr>
          <p:nvPr>
            <p:ph sz="half" idx="2"/>
          </p:nvPr>
        </p:nvSpPr>
        <p:spPr/>
        <p:txBody>
          <a:bodyPr>
            <a:normAutofit fontScale="77500" lnSpcReduction="20000"/>
          </a:bodyPr>
          <a:lstStyle/>
          <a:p>
            <a:r>
              <a:rPr lang="en-US" b="1" dirty="0"/>
              <a:t>The DOH’s Role: The "Logistics Provider"</a:t>
            </a:r>
            <a:endParaRPr lang="en-US" dirty="0"/>
          </a:p>
          <a:p>
            <a:r>
              <a:rPr lang="en-US" dirty="0"/>
              <a:t>The DOH provides the "boots on the ground" infrastructure. </a:t>
            </a:r>
          </a:p>
          <a:p>
            <a:r>
              <a:rPr lang="en-US" b="1" dirty="0"/>
              <a:t>Supplies:</a:t>
            </a:r>
            <a:r>
              <a:rPr lang="en-US" dirty="0"/>
              <a:t> The local DOH county garages are the distribution hubs. This is where volunteers go to pick up their "kit": safety vests, specialized orange trash bags, gloves, and "Litter Ahead" signs.</a:t>
            </a:r>
          </a:p>
          <a:p>
            <a:pPr lvl="0"/>
            <a:r>
              <a:rPr lang="en-US" b="1" dirty="0"/>
              <a:t>Signs of Recognition:</a:t>
            </a:r>
            <a:r>
              <a:rPr lang="en-US" dirty="0"/>
              <a:t> The DOH is responsible for fabricating and installing the blue-and-white signs that feature the name of the adopting group.</a:t>
            </a:r>
          </a:p>
          <a:p>
            <a:pPr lvl="0"/>
            <a:r>
              <a:rPr lang="en-US" b="1" dirty="0"/>
              <a:t>The Heavy Lifting:</a:t>
            </a:r>
            <a:r>
              <a:rPr lang="en-US" dirty="0"/>
              <a:t> This is the most critical part for the volunteers—once the bags are filled and left at the shoulder, the </a:t>
            </a:r>
            <a:r>
              <a:rPr lang="en-US" b="1" dirty="0"/>
              <a:t>DOH crews pick them up and dispose of them.</a:t>
            </a:r>
            <a:r>
              <a:rPr lang="en-US" dirty="0"/>
              <a:t> </a:t>
            </a:r>
          </a:p>
        </p:txBody>
      </p:sp>
      <p:pic>
        <p:nvPicPr>
          <p:cNvPr id="6" name="Picture 5">
            <a:extLst>
              <a:ext uri="{FF2B5EF4-FFF2-40B4-BE49-F238E27FC236}">
                <a16:creationId xmlns:a16="http://schemas.microsoft.com/office/drawing/2014/main" id="{9E7F4FDF-C45D-E5B3-B4FD-F33591DED048}"/>
              </a:ext>
            </a:extLst>
          </p:cNvPr>
          <p:cNvPicPr>
            <a:picLocks noChangeAspect="1"/>
          </p:cNvPicPr>
          <p:nvPr/>
        </p:nvPicPr>
        <p:blipFill>
          <a:blip r:embed="rId2"/>
          <a:stretch>
            <a:fillRect/>
          </a:stretch>
        </p:blipFill>
        <p:spPr>
          <a:xfrm>
            <a:off x="230332" y="372732"/>
            <a:ext cx="1866900" cy="1685925"/>
          </a:xfrm>
          <a:prstGeom prst="rect">
            <a:avLst/>
          </a:prstGeom>
        </p:spPr>
      </p:pic>
      <p:pic>
        <p:nvPicPr>
          <p:cNvPr id="10" name="Picture 9">
            <a:extLst>
              <a:ext uri="{FF2B5EF4-FFF2-40B4-BE49-F238E27FC236}">
                <a16:creationId xmlns:a16="http://schemas.microsoft.com/office/drawing/2014/main" id="{0D2B3612-477F-B18B-F2CA-146A6929863F}"/>
              </a:ext>
            </a:extLst>
          </p:cNvPr>
          <p:cNvPicPr>
            <a:picLocks noChangeAspect="1"/>
          </p:cNvPicPr>
          <p:nvPr/>
        </p:nvPicPr>
        <p:blipFill>
          <a:blip r:embed="rId3"/>
          <a:stretch>
            <a:fillRect/>
          </a:stretch>
        </p:blipFill>
        <p:spPr>
          <a:xfrm>
            <a:off x="10366177" y="642594"/>
            <a:ext cx="1149260" cy="1149260"/>
          </a:xfrm>
          <a:prstGeom prst="rect">
            <a:avLst/>
          </a:prstGeom>
        </p:spPr>
      </p:pic>
    </p:spTree>
    <p:extLst>
      <p:ext uri="{BB962C8B-B14F-4D97-AF65-F5344CB8AC3E}">
        <p14:creationId xmlns:p14="http://schemas.microsoft.com/office/powerpoint/2010/main" val="1172991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9655-BEEB-3095-0BE5-9BB55843FE5B}"/>
              </a:ext>
            </a:extLst>
          </p:cNvPr>
          <p:cNvSpPr>
            <a:spLocks noGrp="1"/>
          </p:cNvSpPr>
          <p:nvPr>
            <p:ph type="title"/>
          </p:nvPr>
        </p:nvSpPr>
        <p:spPr>
          <a:xfrm>
            <a:off x="7064082" y="642594"/>
            <a:ext cx="4472921" cy="1371600"/>
          </a:xfrm>
        </p:spPr>
        <p:txBody>
          <a:bodyPr>
            <a:normAutofit fontScale="90000"/>
          </a:bodyPr>
          <a:lstStyle/>
          <a:p>
            <a:pPr algn="ct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r>
              <a:rPr lang="en-US" sz="3100" dirty="0"/>
              <a:t>Adopt A Highway </a:t>
            </a:r>
            <a:br>
              <a:rPr lang="en-US" sz="3100" dirty="0"/>
            </a:br>
            <a:r>
              <a:rPr lang="en-US" sz="3100" dirty="0"/>
              <a:t>Volunteer Appreciation Day</a:t>
            </a:r>
          </a:p>
        </p:txBody>
      </p:sp>
      <p:sp>
        <p:nvSpPr>
          <p:cNvPr id="26" name="Rectangle 25">
            <a:extLst>
              <a:ext uri="{FF2B5EF4-FFF2-40B4-BE49-F238E27FC236}">
                <a16:creationId xmlns:a16="http://schemas.microsoft.com/office/drawing/2014/main" id="{5002C418-3365-4907-945C-9E2B34D5C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ceiling, indoor, people, person&#10;&#10;AI-generated content may be incorrect.">
            <a:extLst>
              <a:ext uri="{FF2B5EF4-FFF2-40B4-BE49-F238E27FC236}">
                <a16:creationId xmlns:a16="http://schemas.microsoft.com/office/drawing/2014/main" id="{A1BA18FA-E9E3-E541-893D-FBC7C94D85F2}"/>
              </a:ext>
            </a:extLst>
          </p:cNvPr>
          <p:cNvPicPr>
            <a:picLocks noChangeAspect="1"/>
          </p:cNvPicPr>
          <p:nvPr/>
        </p:nvPicPr>
        <p:blipFill>
          <a:blip r:embed="rId2"/>
          <a:srcRect t="7634" r="-3" b="7635"/>
          <a:stretch>
            <a:fillRect/>
          </a:stretch>
        </p:blipFill>
        <p:spPr>
          <a:xfrm>
            <a:off x="233264" y="233264"/>
            <a:ext cx="3324388" cy="3755625"/>
          </a:xfrm>
          <a:prstGeom prst="rect">
            <a:avLst/>
          </a:prstGeom>
        </p:spPr>
      </p:pic>
      <p:pic>
        <p:nvPicPr>
          <p:cNvPr id="9" name="Picture 8" descr="Graphical user interface&#10;&#10;AI-generated content may be incorrect.">
            <a:extLst>
              <a:ext uri="{FF2B5EF4-FFF2-40B4-BE49-F238E27FC236}">
                <a16:creationId xmlns:a16="http://schemas.microsoft.com/office/drawing/2014/main" id="{0AB3239E-1BE1-0BC0-AC80-E69B0E7716D0}"/>
              </a:ext>
            </a:extLst>
          </p:cNvPr>
          <p:cNvPicPr>
            <a:picLocks noChangeAspect="1"/>
          </p:cNvPicPr>
          <p:nvPr/>
        </p:nvPicPr>
        <p:blipFill>
          <a:blip r:embed="rId3"/>
          <a:srcRect t="18310" r="4" b="12548"/>
          <a:stretch>
            <a:fillRect/>
          </a:stretch>
        </p:blipFill>
        <p:spPr>
          <a:xfrm>
            <a:off x="3719534" y="229026"/>
            <a:ext cx="2695380" cy="2484964"/>
          </a:xfrm>
          <a:prstGeom prst="rect">
            <a:avLst/>
          </a:prstGeom>
        </p:spPr>
      </p:pic>
      <p:pic>
        <p:nvPicPr>
          <p:cNvPr id="7" name="Picture 6" descr="A picture containing wall, indoor, colorful, several&#10;&#10;AI-generated content may be incorrect.">
            <a:extLst>
              <a:ext uri="{FF2B5EF4-FFF2-40B4-BE49-F238E27FC236}">
                <a16:creationId xmlns:a16="http://schemas.microsoft.com/office/drawing/2014/main" id="{EA57C562-9521-5809-154F-6FCACF6DF508}"/>
              </a:ext>
            </a:extLst>
          </p:cNvPr>
          <p:cNvPicPr>
            <a:picLocks noChangeAspect="1"/>
          </p:cNvPicPr>
          <p:nvPr/>
        </p:nvPicPr>
        <p:blipFill>
          <a:blip r:embed="rId4"/>
          <a:srcRect t="16812" r="4" b="27476"/>
          <a:stretch>
            <a:fillRect/>
          </a:stretch>
        </p:blipFill>
        <p:spPr>
          <a:xfrm>
            <a:off x="232594" y="4154694"/>
            <a:ext cx="3325058" cy="2470041"/>
          </a:xfrm>
          <a:prstGeom prst="rect">
            <a:avLst/>
          </a:prstGeom>
        </p:spPr>
      </p:pic>
      <p:pic>
        <p:nvPicPr>
          <p:cNvPr id="11" name="Content Placeholder 10" descr="A picture containing indoor, floor, furniture&#10;&#10;AI-generated content may be incorrect.">
            <a:extLst>
              <a:ext uri="{FF2B5EF4-FFF2-40B4-BE49-F238E27FC236}">
                <a16:creationId xmlns:a16="http://schemas.microsoft.com/office/drawing/2014/main" id="{0ABF13E6-19D4-8343-FD49-80CA0C246B55}"/>
              </a:ext>
            </a:extLst>
          </p:cNvPr>
          <p:cNvPicPr>
            <a:picLocks noChangeAspect="1"/>
          </p:cNvPicPr>
          <p:nvPr/>
        </p:nvPicPr>
        <p:blipFill>
          <a:blip r:embed="rId5"/>
          <a:srcRect r="4164" b="3"/>
          <a:stretch>
            <a:fillRect/>
          </a:stretch>
        </p:blipFill>
        <p:spPr>
          <a:xfrm>
            <a:off x="3719534" y="2874856"/>
            <a:ext cx="2695380" cy="3749878"/>
          </a:xfrm>
          <a:prstGeom prst="rect">
            <a:avLst/>
          </a:prstGeom>
        </p:spPr>
      </p:pic>
      <p:sp>
        <p:nvSpPr>
          <p:cNvPr id="17" name="Content Placeholder 16">
            <a:extLst>
              <a:ext uri="{FF2B5EF4-FFF2-40B4-BE49-F238E27FC236}">
                <a16:creationId xmlns:a16="http://schemas.microsoft.com/office/drawing/2014/main" id="{1DA78A3C-109F-7EE1-9D1E-81FF6986D48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884251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C1E9-5333-335A-4745-B4246C099DB7}"/>
              </a:ext>
            </a:extLst>
          </p:cNvPr>
          <p:cNvSpPr>
            <a:spLocks noGrp="1"/>
          </p:cNvSpPr>
          <p:nvPr>
            <p:ph type="title"/>
          </p:nvPr>
        </p:nvSpPr>
        <p:spPr/>
        <p:txBody>
          <a:bodyPr>
            <a:normAutofit fontScale="90000"/>
          </a:bodyPr>
          <a:lstStyle/>
          <a:p>
            <a:pPr algn="ctr"/>
            <a:r>
              <a:rPr lang="en-US" dirty="0"/>
              <a:t>WHY THIS MATTERS TO SWAs</a:t>
            </a:r>
            <a:br>
              <a:rPr lang="en-US" dirty="0"/>
            </a:br>
            <a:r>
              <a:rPr lang="en-US" sz="2700" dirty="0"/>
              <a:t>These programs are resources to combat litter in your county!</a:t>
            </a:r>
          </a:p>
        </p:txBody>
      </p:sp>
      <p:sp>
        <p:nvSpPr>
          <p:cNvPr id="3" name="Content Placeholder 2">
            <a:extLst>
              <a:ext uri="{FF2B5EF4-FFF2-40B4-BE49-F238E27FC236}">
                <a16:creationId xmlns:a16="http://schemas.microsoft.com/office/drawing/2014/main" id="{C2417A92-0325-A671-4F75-D61A87964A03}"/>
              </a:ext>
            </a:extLst>
          </p:cNvPr>
          <p:cNvSpPr>
            <a:spLocks noGrp="1"/>
          </p:cNvSpPr>
          <p:nvPr>
            <p:ph idx="1"/>
          </p:nvPr>
        </p:nvSpPr>
        <p:spPr/>
        <p:txBody>
          <a:bodyPr/>
          <a:lstStyle/>
          <a:p>
            <a:endParaRPr lang="en-US" b="1" dirty="0"/>
          </a:p>
          <a:p>
            <a:r>
              <a:rPr lang="en-US" b="1" dirty="0"/>
              <a:t>Zero Disposal Cost for Volunteers:</a:t>
            </a:r>
            <a:r>
              <a:rPr lang="en-US" dirty="0"/>
              <a:t> Because the DOH handles the disposal, it removes a major barrier for community groups who want to help but can’t afford landfill tipping fees.</a:t>
            </a:r>
          </a:p>
          <a:p>
            <a:r>
              <a:rPr lang="en-US" b="1" dirty="0"/>
              <a:t>Safety Standards:</a:t>
            </a:r>
            <a:r>
              <a:rPr lang="en-US" dirty="0"/>
              <a:t> The DOH ensures that the stretches of road being adopted are actually safe for pedestrians (excluding interstates or high-hazard zones).</a:t>
            </a:r>
          </a:p>
          <a:p>
            <a:r>
              <a:rPr lang="en-US" b="1" dirty="0"/>
              <a:t>Unified Support:</a:t>
            </a:r>
            <a:r>
              <a:rPr lang="en-US" dirty="0"/>
              <a:t> An SWA doesn't have to "reinvent the wheel." If a local group wants to clean up, the SWA can simply point them to the DEP for the paperwork and the DOH for the bags.</a:t>
            </a:r>
          </a:p>
          <a:p>
            <a:endParaRPr lang="en-US" dirty="0"/>
          </a:p>
        </p:txBody>
      </p:sp>
    </p:spTree>
    <p:extLst>
      <p:ext uri="{BB962C8B-B14F-4D97-AF65-F5344CB8AC3E}">
        <p14:creationId xmlns:p14="http://schemas.microsoft.com/office/powerpoint/2010/main" val="192264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6C3D6-8A72-AF05-5F8B-2213D7CA2CD4}"/>
              </a:ext>
            </a:extLst>
          </p:cNvPr>
          <p:cNvSpPr>
            <a:spLocks noGrp="1"/>
          </p:cNvSpPr>
          <p:nvPr>
            <p:ph type="title"/>
          </p:nvPr>
        </p:nvSpPr>
        <p:spPr/>
        <p:txBody>
          <a:bodyPr>
            <a:normAutofit fontScale="90000"/>
          </a:bodyPr>
          <a:lstStyle/>
          <a:p>
            <a:pPr algn="ctr"/>
            <a:r>
              <a:rPr lang="en-US" dirty="0"/>
              <a:t>Stats From Past Five Years: 2021-2025</a:t>
            </a:r>
          </a:p>
        </p:txBody>
      </p:sp>
      <p:graphicFrame>
        <p:nvGraphicFramePr>
          <p:cNvPr id="4" name="Content Placeholder 3">
            <a:extLst>
              <a:ext uri="{FF2B5EF4-FFF2-40B4-BE49-F238E27FC236}">
                <a16:creationId xmlns:a16="http://schemas.microsoft.com/office/drawing/2014/main" id="{D282CE1D-0FF1-75F5-4A9A-0E6D53F0DE9C}"/>
              </a:ext>
            </a:extLst>
          </p:cNvPr>
          <p:cNvGraphicFramePr>
            <a:graphicFrameLocks noGrp="1"/>
          </p:cNvGraphicFramePr>
          <p:nvPr>
            <p:ph idx="1"/>
            <p:extLst>
              <p:ext uri="{D42A27DB-BD31-4B8C-83A1-F6EECF244321}">
                <p14:modId xmlns:p14="http://schemas.microsoft.com/office/powerpoint/2010/main" val="1447614022"/>
              </p:ext>
            </p:extLst>
          </p:nvPr>
        </p:nvGraphicFramePr>
        <p:xfrm>
          <a:off x="757381" y="2840440"/>
          <a:ext cx="10908145" cy="1010920"/>
        </p:xfrm>
        <a:graphic>
          <a:graphicData uri="http://schemas.openxmlformats.org/drawingml/2006/table">
            <a:tbl>
              <a:tblPr firstRow="1" bandRow="1">
                <a:tableStyleId>{5C22544A-7EE6-4342-B048-85BDC9FD1C3A}</a:tableStyleId>
              </a:tblPr>
              <a:tblGrid>
                <a:gridCol w="1599862">
                  <a:extLst>
                    <a:ext uri="{9D8B030D-6E8A-4147-A177-3AD203B41FA5}">
                      <a16:colId xmlns:a16="http://schemas.microsoft.com/office/drawing/2014/main" val="2081553980"/>
                    </a:ext>
                  </a:extLst>
                </a:gridCol>
                <a:gridCol w="1599862">
                  <a:extLst>
                    <a:ext uri="{9D8B030D-6E8A-4147-A177-3AD203B41FA5}">
                      <a16:colId xmlns:a16="http://schemas.microsoft.com/office/drawing/2014/main" val="405540405"/>
                    </a:ext>
                  </a:extLst>
                </a:gridCol>
                <a:gridCol w="1599862">
                  <a:extLst>
                    <a:ext uri="{9D8B030D-6E8A-4147-A177-3AD203B41FA5}">
                      <a16:colId xmlns:a16="http://schemas.microsoft.com/office/drawing/2014/main" val="2119137615"/>
                    </a:ext>
                  </a:extLst>
                </a:gridCol>
                <a:gridCol w="1762933">
                  <a:extLst>
                    <a:ext uri="{9D8B030D-6E8A-4147-A177-3AD203B41FA5}">
                      <a16:colId xmlns:a16="http://schemas.microsoft.com/office/drawing/2014/main" val="1681992238"/>
                    </a:ext>
                  </a:extLst>
                </a:gridCol>
                <a:gridCol w="1942087">
                  <a:extLst>
                    <a:ext uri="{9D8B030D-6E8A-4147-A177-3AD203B41FA5}">
                      <a16:colId xmlns:a16="http://schemas.microsoft.com/office/drawing/2014/main" val="737317699"/>
                    </a:ext>
                  </a:extLst>
                </a:gridCol>
                <a:gridCol w="861068">
                  <a:extLst>
                    <a:ext uri="{9D8B030D-6E8A-4147-A177-3AD203B41FA5}">
                      <a16:colId xmlns:a16="http://schemas.microsoft.com/office/drawing/2014/main" val="4109974005"/>
                    </a:ext>
                  </a:extLst>
                </a:gridCol>
                <a:gridCol w="1542471">
                  <a:extLst>
                    <a:ext uri="{9D8B030D-6E8A-4147-A177-3AD203B41FA5}">
                      <a16:colId xmlns:a16="http://schemas.microsoft.com/office/drawing/2014/main" val="4256323538"/>
                    </a:ext>
                  </a:extLst>
                </a:gridCol>
              </a:tblGrid>
              <a:tr h="370840">
                <a:tc>
                  <a:txBody>
                    <a:bodyPr/>
                    <a:lstStyle/>
                    <a:p>
                      <a:pPr algn="ctr"/>
                      <a:r>
                        <a:rPr lang="en-US" dirty="0"/>
                        <a:t>New Groups Recruited</a:t>
                      </a:r>
                    </a:p>
                  </a:txBody>
                  <a:tcPr/>
                </a:tc>
                <a:tc>
                  <a:txBody>
                    <a:bodyPr/>
                    <a:lstStyle/>
                    <a:p>
                      <a:pPr algn="ctr"/>
                      <a:r>
                        <a:rPr lang="en-US" dirty="0"/>
                        <a:t>Miles Cleaned</a:t>
                      </a:r>
                    </a:p>
                  </a:txBody>
                  <a:tcPr/>
                </a:tc>
                <a:tc>
                  <a:txBody>
                    <a:bodyPr/>
                    <a:lstStyle/>
                    <a:p>
                      <a:pPr algn="ctr"/>
                      <a:r>
                        <a:rPr lang="en-US" dirty="0"/>
                        <a:t>Bags</a:t>
                      </a:r>
                    </a:p>
                    <a:p>
                      <a:pPr algn="ctr"/>
                      <a:r>
                        <a:rPr lang="en-US" dirty="0"/>
                        <a:t>Collected</a:t>
                      </a:r>
                    </a:p>
                  </a:txBody>
                  <a:tcPr/>
                </a:tc>
                <a:tc>
                  <a:txBody>
                    <a:bodyPr/>
                    <a:lstStyle/>
                    <a:p>
                      <a:pPr algn="ctr"/>
                      <a:r>
                        <a:rPr lang="en-US" dirty="0"/>
                        <a:t>Pounds</a:t>
                      </a:r>
                    </a:p>
                    <a:p>
                      <a:pPr algn="ctr"/>
                      <a:r>
                        <a:rPr lang="en-US" dirty="0"/>
                        <a:t> (Bags x 25)</a:t>
                      </a:r>
                    </a:p>
                  </a:txBody>
                  <a:tcPr/>
                </a:tc>
                <a:tc>
                  <a:txBody>
                    <a:bodyPr/>
                    <a:lstStyle/>
                    <a:p>
                      <a:pPr algn="ctr"/>
                      <a:r>
                        <a:rPr lang="en-US" dirty="0"/>
                        <a:t>Tons</a:t>
                      </a:r>
                    </a:p>
                    <a:p>
                      <a:pPr algn="ctr"/>
                      <a:r>
                        <a:rPr lang="en-US" dirty="0"/>
                        <a:t>(Pounds / 2000)</a:t>
                      </a:r>
                    </a:p>
                  </a:txBody>
                  <a:tcPr/>
                </a:tc>
                <a:tc>
                  <a:txBody>
                    <a:bodyPr/>
                    <a:lstStyle/>
                    <a:p>
                      <a:pPr algn="ctr"/>
                      <a:r>
                        <a:rPr lang="en-US" dirty="0"/>
                        <a:t>Tires</a:t>
                      </a:r>
                    </a:p>
                  </a:txBody>
                  <a:tcPr/>
                </a:tc>
                <a:tc>
                  <a:txBody>
                    <a:bodyPr/>
                    <a:lstStyle/>
                    <a:p>
                      <a:pPr algn="ctr"/>
                      <a:r>
                        <a:rPr lang="en-US" dirty="0"/>
                        <a:t>Man Hours</a:t>
                      </a:r>
                    </a:p>
                  </a:txBody>
                  <a:tcPr/>
                </a:tc>
                <a:extLst>
                  <a:ext uri="{0D108BD9-81ED-4DB2-BD59-A6C34878D82A}">
                    <a16:rowId xmlns:a16="http://schemas.microsoft.com/office/drawing/2014/main" val="1795761373"/>
                  </a:ext>
                </a:extLst>
              </a:tr>
              <a:tr h="370840">
                <a:tc>
                  <a:txBody>
                    <a:bodyPr/>
                    <a:lstStyle/>
                    <a:p>
                      <a:pPr algn="ctr"/>
                      <a:r>
                        <a:rPr lang="en-US" dirty="0"/>
                        <a:t>324</a:t>
                      </a:r>
                    </a:p>
                  </a:txBody>
                  <a:tcPr/>
                </a:tc>
                <a:tc>
                  <a:txBody>
                    <a:bodyPr/>
                    <a:lstStyle/>
                    <a:p>
                      <a:pPr algn="ctr"/>
                      <a:r>
                        <a:rPr lang="en-US" dirty="0"/>
                        <a:t>9,281</a:t>
                      </a:r>
                    </a:p>
                  </a:txBody>
                  <a:tcPr/>
                </a:tc>
                <a:tc>
                  <a:txBody>
                    <a:bodyPr/>
                    <a:lstStyle/>
                    <a:p>
                      <a:pPr algn="ctr"/>
                      <a:r>
                        <a:rPr lang="en-US" dirty="0"/>
                        <a:t>50,769</a:t>
                      </a:r>
                    </a:p>
                  </a:txBody>
                  <a:tcPr/>
                </a:tc>
                <a:tc>
                  <a:txBody>
                    <a:bodyPr/>
                    <a:lstStyle/>
                    <a:p>
                      <a:pPr algn="ctr"/>
                      <a:r>
                        <a:rPr lang="en-US" dirty="0"/>
                        <a:t>1,269,225</a:t>
                      </a:r>
                    </a:p>
                  </a:txBody>
                  <a:tcPr/>
                </a:tc>
                <a:tc>
                  <a:txBody>
                    <a:bodyPr/>
                    <a:lstStyle/>
                    <a:p>
                      <a:pPr algn="ctr"/>
                      <a:r>
                        <a:rPr lang="en-US" dirty="0"/>
                        <a:t>634.61</a:t>
                      </a:r>
                    </a:p>
                  </a:txBody>
                  <a:tcPr/>
                </a:tc>
                <a:tc>
                  <a:txBody>
                    <a:bodyPr/>
                    <a:lstStyle/>
                    <a:p>
                      <a:pPr algn="ctr"/>
                      <a:r>
                        <a:rPr lang="en-US" dirty="0"/>
                        <a:t>2,405</a:t>
                      </a:r>
                    </a:p>
                  </a:txBody>
                  <a:tcPr/>
                </a:tc>
                <a:tc>
                  <a:txBody>
                    <a:bodyPr/>
                    <a:lstStyle/>
                    <a:p>
                      <a:pPr algn="ctr"/>
                      <a:r>
                        <a:rPr lang="en-US" dirty="0"/>
                        <a:t>747,655</a:t>
                      </a:r>
                    </a:p>
                  </a:txBody>
                  <a:tcPr/>
                </a:tc>
                <a:extLst>
                  <a:ext uri="{0D108BD9-81ED-4DB2-BD59-A6C34878D82A}">
                    <a16:rowId xmlns:a16="http://schemas.microsoft.com/office/drawing/2014/main" val="3050494530"/>
                  </a:ext>
                </a:extLst>
              </a:tr>
            </a:tbl>
          </a:graphicData>
        </a:graphic>
      </p:graphicFrame>
    </p:spTree>
    <p:extLst>
      <p:ext uri="{BB962C8B-B14F-4D97-AF65-F5344CB8AC3E}">
        <p14:creationId xmlns:p14="http://schemas.microsoft.com/office/powerpoint/2010/main" val="607920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grass, stadium&#10;&#10;AI-generated content may be incorrect.">
            <a:extLst>
              <a:ext uri="{FF2B5EF4-FFF2-40B4-BE49-F238E27FC236}">
                <a16:creationId xmlns:a16="http://schemas.microsoft.com/office/drawing/2014/main" id="{300A90FA-A7E4-A6D0-A62E-07F5B4188578}"/>
              </a:ext>
            </a:extLst>
          </p:cNvPr>
          <p:cNvPicPr>
            <a:picLocks noChangeAspect="1"/>
          </p:cNvPicPr>
          <p:nvPr/>
        </p:nvPicPr>
        <p:blipFill>
          <a:blip r:embed="rId2">
            <a:alphaModFix amt="35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538AFA33-AE9A-6EC5-3B7A-C05A2EDF3DA4}"/>
              </a:ext>
            </a:extLst>
          </p:cNvPr>
          <p:cNvSpPr>
            <a:spLocks noGrp="1"/>
          </p:cNvSpPr>
          <p:nvPr>
            <p:ph type="title"/>
          </p:nvPr>
        </p:nvSpPr>
        <p:spPr>
          <a:xfrm>
            <a:off x="1066800" y="642594"/>
            <a:ext cx="10058400" cy="1371600"/>
          </a:xfrm>
        </p:spPr>
        <p:txBody>
          <a:bodyPr>
            <a:normAutofit fontScale="90000"/>
          </a:bodyPr>
          <a:lstStyle/>
          <a:p>
            <a:pPr algn="ctr"/>
            <a:r>
              <a:rPr lang="en-US" dirty="0"/>
              <a:t>Reported Stats From </a:t>
            </a:r>
            <a:br>
              <a:rPr lang="en-US" dirty="0"/>
            </a:br>
            <a:r>
              <a:rPr lang="en-US" dirty="0"/>
              <a:t>Beginning to Current!</a:t>
            </a:r>
          </a:p>
        </p:txBody>
      </p:sp>
      <p:sp>
        <p:nvSpPr>
          <p:cNvPr id="3" name="Content Placeholder 2">
            <a:extLst>
              <a:ext uri="{FF2B5EF4-FFF2-40B4-BE49-F238E27FC236}">
                <a16:creationId xmlns:a16="http://schemas.microsoft.com/office/drawing/2014/main" id="{666D24B4-A526-DB52-9213-C72DF0DDF6B4}"/>
              </a:ext>
            </a:extLst>
          </p:cNvPr>
          <p:cNvSpPr>
            <a:spLocks noGrp="1"/>
          </p:cNvSpPr>
          <p:nvPr>
            <p:ph idx="1"/>
          </p:nvPr>
        </p:nvSpPr>
        <p:spPr>
          <a:xfrm>
            <a:off x="1066800" y="2103120"/>
            <a:ext cx="10058400" cy="3931920"/>
          </a:xfrm>
        </p:spPr>
        <p:txBody>
          <a:bodyPr>
            <a:normAutofit/>
          </a:bodyPr>
          <a:lstStyle/>
          <a:p>
            <a:endParaRPr lang="en-US" b="1" dirty="0"/>
          </a:p>
          <a:p>
            <a:endParaRPr lang="en-US" b="1" dirty="0"/>
          </a:p>
          <a:p>
            <a:r>
              <a:rPr lang="en-US" sz="2800" b="1" dirty="0"/>
              <a:t>Orgs: 4,480 				Pounds: 22,975,425</a:t>
            </a:r>
          </a:p>
          <a:p>
            <a:r>
              <a:rPr lang="en-US" sz="2800" b="1" dirty="0"/>
              <a:t>Participants: 139,998		Tons: 11,487.7125</a:t>
            </a:r>
          </a:p>
          <a:p>
            <a:r>
              <a:rPr lang="en-US" sz="2800" b="1" dirty="0"/>
              <a:t>Miles: 129,679 				Tires: 10,528</a:t>
            </a:r>
          </a:p>
          <a:p>
            <a:r>
              <a:rPr lang="en-US" sz="2800" b="1" dirty="0"/>
              <a:t>Bags: 919,017				Man Hours: 15,604,165</a:t>
            </a:r>
          </a:p>
          <a:p>
            <a:endParaRPr lang="en-US" dirty="0"/>
          </a:p>
        </p:txBody>
      </p:sp>
      <p:sp>
        <p:nvSpPr>
          <p:cNvPr id="12" name="Rectangle 1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n-US"/>
          </a:p>
        </p:txBody>
      </p:sp>
    </p:spTree>
    <p:extLst>
      <p:ext uri="{BB962C8B-B14F-4D97-AF65-F5344CB8AC3E}">
        <p14:creationId xmlns:p14="http://schemas.microsoft.com/office/powerpoint/2010/main" val="1523350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a:extLst>
            <a:ext uri="{FF2B5EF4-FFF2-40B4-BE49-F238E27FC236}">
              <a16:creationId xmlns:a16="http://schemas.microsoft.com/office/drawing/2014/main" id="{176802E4-6126-BC23-1DAE-77DC068865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48A4E8-51C8-F70A-356E-01EBFA00D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grass, stadium&#10;&#10;AI-generated content may be incorrect.">
            <a:extLst>
              <a:ext uri="{FF2B5EF4-FFF2-40B4-BE49-F238E27FC236}">
                <a16:creationId xmlns:a16="http://schemas.microsoft.com/office/drawing/2014/main" id="{A5473DA4-712C-C0A2-2123-FA35C66E1442}"/>
              </a:ext>
            </a:extLst>
          </p:cNvPr>
          <p:cNvPicPr>
            <a:picLocks noChangeAspect="1"/>
          </p:cNvPicPr>
          <p:nvPr/>
        </p:nvPicPr>
        <p:blipFill>
          <a:blip r:embed="rId2">
            <a:alphaModFix amt="35000"/>
          </a:blip>
          <a:srcRect t="15730"/>
          <a:stretch>
            <a:fillRect/>
          </a:stretch>
        </p:blipFill>
        <p:spPr>
          <a:xfrm>
            <a:off x="0" y="10"/>
            <a:ext cx="12191980" cy="6857990"/>
          </a:xfrm>
          <a:prstGeom prst="rect">
            <a:avLst/>
          </a:prstGeom>
        </p:spPr>
      </p:pic>
      <p:sp>
        <p:nvSpPr>
          <p:cNvPr id="2" name="Title 1">
            <a:extLst>
              <a:ext uri="{FF2B5EF4-FFF2-40B4-BE49-F238E27FC236}">
                <a16:creationId xmlns:a16="http://schemas.microsoft.com/office/drawing/2014/main" id="{DEE1BA96-4D42-5239-757B-7803AECDF096}"/>
              </a:ext>
            </a:extLst>
          </p:cNvPr>
          <p:cNvSpPr>
            <a:spLocks noGrp="1"/>
          </p:cNvSpPr>
          <p:nvPr>
            <p:ph type="title"/>
          </p:nvPr>
        </p:nvSpPr>
        <p:spPr>
          <a:xfrm>
            <a:off x="1066800" y="642594"/>
            <a:ext cx="10058400" cy="1371600"/>
          </a:xfrm>
        </p:spPr>
        <p:txBody>
          <a:bodyPr>
            <a:normAutofit/>
          </a:bodyPr>
          <a:lstStyle/>
          <a:p>
            <a:pPr algn="ctr"/>
            <a:r>
              <a:rPr lang="en-US" dirty="0"/>
              <a:t>FUN WV RELATED FACTS!</a:t>
            </a:r>
          </a:p>
        </p:txBody>
      </p:sp>
      <p:sp>
        <p:nvSpPr>
          <p:cNvPr id="3" name="Content Placeholder 2">
            <a:extLst>
              <a:ext uri="{FF2B5EF4-FFF2-40B4-BE49-F238E27FC236}">
                <a16:creationId xmlns:a16="http://schemas.microsoft.com/office/drawing/2014/main" id="{17A728D4-2734-CF04-C702-4D3198769374}"/>
              </a:ext>
            </a:extLst>
          </p:cNvPr>
          <p:cNvSpPr>
            <a:spLocks noGrp="1"/>
          </p:cNvSpPr>
          <p:nvPr>
            <p:ph idx="1"/>
          </p:nvPr>
        </p:nvSpPr>
        <p:spPr>
          <a:xfrm>
            <a:off x="1066800" y="2103120"/>
            <a:ext cx="10058400" cy="3931920"/>
          </a:xfrm>
        </p:spPr>
        <p:txBody>
          <a:bodyPr>
            <a:normAutofit/>
          </a:bodyPr>
          <a:lstStyle/>
          <a:p>
            <a:endParaRPr lang="en-US" dirty="0"/>
          </a:p>
          <a:p>
            <a:endParaRPr lang="en-US" dirty="0"/>
          </a:p>
          <a:p>
            <a:r>
              <a:rPr lang="en-US" dirty="0"/>
              <a:t>139,998 participants — that’s enough people to fill </a:t>
            </a:r>
            <a:r>
              <a:rPr lang="en-US" b="1" dirty="0"/>
              <a:t>Milan Puskar Stadium in Morgantown twice</a:t>
            </a:r>
            <a:r>
              <a:rPr lang="en-US" dirty="0"/>
              <a:t> (it holds about 61,500 fans)!</a:t>
            </a:r>
          </a:p>
          <a:p>
            <a:r>
              <a:rPr lang="en-US" dirty="0"/>
              <a:t>If every Adopt-A-Highway volunteer formed their own town, it would be </a:t>
            </a:r>
            <a:r>
              <a:rPr lang="en-US" b="1" dirty="0"/>
              <a:t>the 3rd largest city in West Virginia</a:t>
            </a:r>
            <a:r>
              <a:rPr lang="en-US" dirty="0"/>
              <a:t>, right behind </a:t>
            </a:r>
            <a:r>
              <a:rPr lang="en-US" b="1" dirty="0"/>
              <a:t>Charleston and Huntington</a:t>
            </a:r>
            <a:r>
              <a:rPr lang="en-US" dirty="0"/>
              <a:t>.  </a:t>
            </a:r>
          </a:p>
          <a:p>
            <a:r>
              <a:rPr lang="en-US" dirty="0"/>
              <a:t>129,679 miles of roadway is enough to drive across </a:t>
            </a:r>
            <a:r>
              <a:rPr lang="en-US" b="1" dirty="0"/>
              <a:t>West Virginia’s mountains from Harpers Ferry to Huntington</a:t>
            </a:r>
            <a:r>
              <a:rPr lang="en-US" dirty="0"/>
              <a:t> over </a:t>
            </a:r>
            <a:r>
              <a:rPr lang="en-US" b="1" dirty="0"/>
              <a:t>5,200 times</a:t>
            </a:r>
            <a:r>
              <a:rPr lang="en-US" dirty="0"/>
              <a:t>!  </a:t>
            </a:r>
          </a:p>
          <a:p>
            <a:r>
              <a:rPr lang="en-US" dirty="0"/>
              <a:t>That’s enough miles to circle </a:t>
            </a:r>
            <a:r>
              <a:rPr lang="en-US" b="1" dirty="0"/>
              <a:t>all 35 West Virginia state parks nearly 3,700 times</a:t>
            </a:r>
            <a:r>
              <a:rPr lang="en-US" dirty="0"/>
              <a:t>!  </a:t>
            </a:r>
          </a:p>
          <a:p>
            <a:r>
              <a:rPr lang="en-US" dirty="0"/>
              <a:t>If each pound of trash were a football, you could </a:t>
            </a:r>
            <a:r>
              <a:rPr lang="en-US" b="1" dirty="0"/>
              <a:t>cover every square inch of Milan Puskar Stadium in Morgantown more than 100 times</a:t>
            </a:r>
            <a:r>
              <a:rPr lang="en-US" dirty="0"/>
              <a:t>!  </a:t>
            </a:r>
          </a:p>
          <a:p>
            <a:endParaRPr lang="en-US" dirty="0"/>
          </a:p>
        </p:txBody>
      </p:sp>
      <p:sp>
        <p:nvSpPr>
          <p:cNvPr id="12" name="Rectangle 11">
            <a:extLst>
              <a:ext uri="{FF2B5EF4-FFF2-40B4-BE49-F238E27FC236}">
                <a16:creationId xmlns:a16="http://schemas.microsoft.com/office/drawing/2014/main" id="{8970F2FA-C357-25C8-8890-B3CD6B88D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en-US"/>
          </a:p>
        </p:txBody>
      </p:sp>
    </p:spTree>
    <p:extLst>
      <p:ext uri="{BB962C8B-B14F-4D97-AF65-F5344CB8AC3E}">
        <p14:creationId xmlns:p14="http://schemas.microsoft.com/office/powerpoint/2010/main" val="195653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FA07-9A90-DD67-AEFB-E410838D1F86}"/>
              </a:ext>
            </a:extLst>
          </p:cNvPr>
          <p:cNvSpPr>
            <a:spLocks noGrp="1"/>
          </p:cNvSpPr>
          <p:nvPr>
            <p:ph type="title"/>
          </p:nvPr>
        </p:nvSpPr>
        <p:spPr>
          <a:xfrm>
            <a:off x="6579450" y="727627"/>
            <a:ext cx="4957553" cy="1645920"/>
          </a:xfrm>
        </p:spPr>
        <p:txBody>
          <a:bodyPr>
            <a:normAutofit/>
          </a:bodyPr>
          <a:lstStyle/>
          <a:p>
            <a:r>
              <a:rPr lang="en-US"/>
              <a:t>Implementation of Adopt A Spot</a:t>
            </a:r>
          </a:p>
        </p:txBody>
      </p:sp>
      <p:sp>
        <p:nvSpPr>
          <p:cNvPr id="18" name="Rectangle 17">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0" name="Rectangle 19">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pic>
        <p:nvPicPr>
          <p:cNvPr id="4" name="Picture 3" descr="Logo&#10;&#10;AI-generated content may be incorrect.">
            <a:extLst>
              <a:ext uri="{FF2B5EF4-FFF2-40B4-BE49-F238E27FC236}">
                <a16:creationId xmlns:a16="http://schemas.microsoft.com/office/drawing/2014/main" id="{81A69FA9-69E2-AE1E-1ED3-FAA93B6DF2F7}"/>
              </a:ext>
            </a:extLst>
          </p:cNvPr>
          <p:cNvPicPr>
            <a:picLocks noChangeAspect="1"/>
          </p:cNvPicPr>
          <p:nvPr/>
        </p:nvPicPr>
        <p:blipFill>
          <a:blip r:embed="rId2"/>
          <a:stretch>
            <a:fillRect/>
          </a:stretch>
        </p:blipFill>
        <p:spPr>
          <a:xfrm>
            <a:off x="1820300" y="1206902"/>
            <a:ext cx="3181872" cy="4457005"/>
          </a:xfrm>
          <a:prstGeom prst="rect">
            <a:avLst/>
          </a:prstGeom>
        </p:spPr>
      </p:pic>
      <p:graphicFrame>
        <p:nvGraphicFramePr>
          <p:cNvPr id="13" name="Content Placeholder 2">
            <a:extLst>
              <a:ext uri="{FF2B5EF4-FFF2-40B4-BE49-F238E27FC236}">
                <a16:creationId xmlns:a16="http://schemas.microsoft.com/office/drawing/2014/main" id="{B14D7F5E-0972-B129-534F-CD03626A21CB}"/>
              </a:ext>
            </a:extLst>
          </p:cNvPr>
          <p:cNvGraphicFramePr>
            <a:graphicFrameLocks noGrp="1"/>
          </p:cNvGraphicFramePr>
          <p:nvPr>
            <p:ph idx="1"/>
            <p:extLst>
              <p:ext uri="{D42A27DB-BD31-4B8C-83A1-F6EECF244321}">
                <p14:modId xmlns:p14="http://schemas.microsoft.com/office/powerpoint/2010/main" val="2836023842"/>
              </p:ext>
            </p:extLst>
          </p:nvPr>
        </p:nvGraphicFramePr>
        <p:xfrm>
          <a:off x="6579450" y="2538919"/>
          <a:ext cx="4957554" cy="3496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5706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00D86-1BB2-E564-63D2-8B8586471470}"/>
              </a:ext>
            </a:extLst>
          </p:cNvPr>
          <p:cNvSpPr>
            <a:spLocks noGrp="1"/>
          </p:cNvSpPr>
          <p:nvPr>
            <p:ph type="title"/>
          </p:nvPr>
        </p:nvSpPr>
        <p:spPr/>
        <p:txBody>
          <a:bodyPr>
            <a:normAutofit fontScale="90000"/>
          </a:bodyPr>
          <a:lstStyle/>
          <a:p>
            <a:r>
              <a:rPr lang="en-US" dirty="0"/>
              <a:t>DIFFERENCES BETWEEN AAH AND AAS</a:t>
            </a:r>
          </a:p>
        </p:txBody>
      </p:sp>
      <p:sp>
        <p:nvSpPr>
          <p:cNvPr id="4" name="Text Placeholder 3">
            <a:extLst>
              <a:ext uri="{FF2B5EF4-FFF2-40B4-BE49-F238E27FC236}">
                <a16:creationId xmlns:a16="http://schemas.microsoft.com/office/drawing/2014/main" id="{E51F0A6E-C6B9-8032-07E4-371AC206D5AC}"/>
              </a:ext>
            </a:extLst>
          </p:cNvPr>
          <p:cNvSpPr>
            <a:spLocks noGrp="1"/>
          </p:cNvSpPr>
          <p:nvPr>
            <p:ph type="body" idx="1"/>
          </p:nvPr>
        </p:nvSpPr>
        <p:spPr>
          <a:xfrm>
            <a:off x="1063753" y="2074334"/>
            <a:ext cx="4754880" cy="640080"/>
          </a:xfrm>
        </p:spPr>
        <p:txBody>
          <a:bodyPr/>
          <a:lstStyle/>
          <a:p>
            <a:r>
              <a:rPr lang="en-US" b="1" dirty="0"/>
              <a:t>Adopt-A-Highway (AAH):</a:t>
            </a:r>
            <a:endParaRPr lang="en-US" dirty="0"/>
          </a:p>
          <a:p>
            <a:endParaRPr lang="en-US" dirty="0"/>
          </a:p>
        </p:txBody>
      </p:sp>
      <p:sp>
        <p:nvSpPr>
          <p:cNvPr id="5" name="Content Placeholder 4">
            <a:extLst>
              <a:ext uri="{FF2B5EF4-FFF2-40B4-BE49-F238E27FC236}">
                <a16:creationId xmlns:a16="http://schemas.microsoft.com/office/drawing/2014/main" id="{0AC88A75-CC01-5928-4D02-AA7C155D5702}"/>
              </a:ext>
            </a:extLst>
          </p:cNvPr>
          <p:cNvSpPr>
            <a:spLocks noGrp="1"/>
          </p:cNvSpPr>
          <p:nvPr>
            <p:ph sz="half" idx="2"/>
          </p:nvPr>
        </p:nvSpPr>
        <p:spPr/>
        <p:txBody>
          <a:bodyPr>
            <a:normAutofit lnSpcReduction="10000"/>
          </a:bodyPr>
          <a:lstStyle/>
          <a:p>
            <a:r>
              <a:rPr lang="en-US" b="1" dirty="0"/>
              <a:t>Distance:</a:t>
            </a:r>
            <a:r>
              <a:rPr lang="en-US" dirty="0"/>
              <a:t> Requires a minimum of </a:t>
            </a:r>
            <a:r>
              <a:rPr lang="en-US" b="1" dirty="0"/>
              <a:t>2 miles</a:t>
            </a:r>
            <a:r>
              <a:rPr lang="en-US" dirty="0"/>
              <a:t> of both sides of state-maintained road.</a:t>
            </a:r>
          </a:p>
          <a:p>
            <a:r>
              <a:rPr lang="en-US" b="1" dirty="0"/>
              <a:t>Environment:</a:t>
            </a:r>
            <a:r>
              <a:rPr lang="en-US" dirty="0"/>
              <a:t> Focuses on rural or suburban stretches where litter accumulates over distance (roadside ditches, embankments).</a:t>
            </a:r>
          </a:p>
          <a:p>
            <a:r>
              <a:rPr lang="en-US" b="1" dirty="0"/>
              <a:t>Minimum Age:</a:t>
            </a:r>
            <a:r>
              <a:rPr lang="en-US" dirty="0"/>
              <a:t> Participants must be </a:t>
            </a:r>
            <a:r>
              <a:rPr lang="en-US" b="1" dirty="0"/>
              <a:t>at least 12 years old</a:t>
            </a:r>
            <a:r>
              <a:rPr lang="en-US" dirty="0"/>
              <a:t>.</a:t>
            </a:r>
          </a:p>
        </p:txBody>
      </p:sp>
      <p:sp>
        <p:nvSpPr>
          <p:cNvPr id="6" name="Text Placeholder 5">
            <a:extLst>
              <a:ext uri="{FF2B5EF4-FFF2-40B4-BE49-F238E27FC236}">
                <a16:creationId xmlns:a16="http://schemas.microsoft.com/office/drawing/2014/main" id="{2EEE4BF0-9108-F37B-A11B-F074B037FA76}"/>
              </a:ext>
            </a:extLst>
          </p:cNvPr>
          <p:cNvSpPr>
            <a:spLocks noGrp="1"/>
          </p:cNvSpPr>
          <p:nvPr>
            <p:ph type="body" sz="quarter" idx="3"/>
          </p:nvPr>
        </p:nvSpPr>
        <p:spPr/>
        <p:txBody>
          <a:bodyPr/>
          <a:lstStyle/>
          <a:p>
            <a:r>
              <a:rPr lang="en-US" b="1" dirty="0"/>
              <a:t>Adopt-A Spot (AAS):</a:t>
            </a:r>
          </a:p>
          <a:p>
            <a:endParaRPr lang="en-US" dirty="0"/>
          </a:p>
        </p:txBody>
      </p:sp>
      <p:sp>
        <p:nvSpPr>
          <p:cNvPr id="7" name="Content Placeholder 6">
            <a:extLst>
              <a:ext uri="{FF2B5EF4-FFF2-40B4-BE49-F238E27FC236}">
                <a16:creationId xmlns:a16="http://schemas.microsoft.com/office/drawing/2014/main" id="{33CAE9B4-9B80-2F50-6A1A-D89077C068B3}"/>
              </a:ext>
            </a:extLst>
          </p:cNvPr>
          <p:cNvSpPr>
            <a:spLocks noGrp="1"/>
          </p:cNvSpPr>
          <p:nvPr>
            <p:ph sz="quarter" idx="4"/>
          </p:nvPr>
        </p:nvSpPr>
        <p:spPr/>
        <p:txBody>
          <a:bodyPr>
            <a:normAutofit lnSpcReduction="10000"/>
          </a:bodyPr>
          <a:lstStyle/>
          <a:p>
            <a:r>
              <a:rPr lang="en-US" b="1" dirty="0"/>
              <a:t>Distance:</a:t>
            </a:r>
            <a:r>
              <a:rPr lang="en-US" dirty="0"/>
              <a:t> Requires a maximum of ¼ mile, one side of the road.</a:t>
            </a:r>
          </a:p>
          <a:p>
            <a:r>
              <a:rPr lang="en-US" b="1" dirty="0"/>
              <a:t>Environment:</a:t>
            </a:r>
            <a:r>
              <a:rPr lang="en-US" dirty="0"/>
              <a:t> Think of "pockets" of the community: city entry points, intersections, small roadside parks, or even "welcome to" signs.</a:t>
            </a:r>
          </a:p>
          <a:p>
            <a:r>
              <a:rPr lang="en-US" b="1" dirty="0"/>
              <a:t>No Hard Minimum Age: </a:t>
            </a:r>
            <a:r>
              <a:rPr lang="en-US" dirty="0"/>
              <a:t>The state reserves the right to deny an adoption or a specific cleanup if they deem the area unsafe for the ages of the volunteers involved.</a:t>
            </a:r>
          </a:p>
        </p:txBody>
      </p:sp>
    </p:spTree>
    <p:extLst>
      <p:ext uri="{BB962C8B-B14F-4D97-AF65-F5344CB8AC3E}">
        <p14:creationId xmlns:p14="http://schemas.microsoft.com/office/powerpoint/2010/main" val="2631589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3CE-00C0-CB9A-C08C-710C13D639B7}"/>
              </a:ext>
            </a:extLst>
          </p:cNvPr>
          <p:cNvSpPr>
            <a:spLocks noGrp="1"/>
          </p:cNvSpPr>
          <p:nvPr>
            <p:ph type="title"/>
          </p:nvPr>
        </p:nvSpPr>
        <p:spPr>
          <a:xfrm>
            <a:off x="1066800" y="822960"/>
            <a:ext cx="10058400" cy="1371600"/>
          </a:xfrm>
        </p:spPr>
        <p:txBody>
          <a:bodyPr>
            <a:normAutofit fontScale="90000"/>
          </a:bodyPr>
          <a:lstStyle/>
          <a:p>
            <a:r>
              <a:rPr lang="en-US" dirty="0"/>
              <a:t>As an SWA,  use these two programs as different tools in your "litter toolkit":</a:t>
            </a:r>
            <a:br>
              <a:rPr lang="en-US" dirty="0"/>
            </a:br>
            <a:endParaRPr lang="en-US" dirty="0"/>
          </a:p>
        </p:txBody>
      </p:sp>
      <p:sp>
        <p:nvSpPr>
          <p:cNvPr id="3" name="Content Placeholder 2">
            <a:extLst>
              <a:ext uri="{FF2B5EF4-FFF2-40B4-BE49-F238E27FC236}">
                <a16:creationId xmlns:a16="http://schemas.microsoft.com/office/drawing/2014/main" id="{4BF88913-59C4-A595-171C-AE143EF6FDA5}"/>
              </a:ext>
            </a:extLst>
          </p:cNvPr>
          <p:cNvSpPr>
            <a:spLocks noGrp="1"/>
          </p:cNvSpPr>
          <p:nvPr>
            <p:ph idx="1"/>
          </p:nvPr>
        </p:nvSpPr>
        <p:spPr/>
        <p:txBody>
          <a:bodyPr/>
          <a:lstStyle/>
          <a:p>
            <a:endParaRPr lang="en-US" dirty="0"/>
          </a:p>
        </p:txBody>
      </p:sp>
      <p:graphicFrame>
        <p:nvGraphicFramePr>
          <p:cNvPr id="4" name="Table 3">
            <a:extLst>
              <a:ext uri="{FF2B5EF4-FFF2-40B4-BE49-F238E27FC236}">
                <a16:creationId xmlns:a16="http://schemas.microsoft.com/office/drawing/2014/main" id="{4972272D-E9B1-AABC-C49A-0094AD292454}"/>
              </a:ext>
            </a:extLst>
          </p:cNvPr>
          <p:cNvGraphicFramePr>
            <a:graphicFrameLocks noGrp="1"/>
          </p:cNvGraphicFramePr>
          <p:nvPr>
            <p:extLst>
              <p:ext uri="{D42A27DB-BD31-4B8C-83A1-F6EECF244321}">
                <p14:modId xmlns:p14="http://schemas.microsoft.com/office/powerpoint/2010/main" val="2246695224"/>
              </p:ext>
            </p:extLst>
          </p:nvPr>
        </p:nvGraphicFramePr>
        <p:xfrm>
          <a:off x="1066800" y="2194560"/>
          <a:ext cx="10396194" cy="3562956"/>
        </p:xfrm>
        <a:graphic>
          <a:graphicData uri="http://schemas.openxmlformats.org/drawingml/2006/table">
            <a:tbl>
              <a:tblPr firstRow="1" bandRow="1">
                <a:tableStyleId>{5C22544A-7EE6-4342-B048-85BDC9FD1C3A}</a:tableStyleId>
              </a:tblPr>
              <a:tblGrid>
                <a:gridCol w="3465398">
                  <a:extLst>
                    <a:ext uri="{9D8B030D-6E8A-4147-A177-3AD203B41FA5}">
                      <a16:colId xmlns:a16="http://schemas.microsoft.com/office/drawing/2014/main" val="1875121719"/>
                    </a:ext>
                  </a:extLst>
                </a:gridCol>
                <a:gridCol w="3465398">
                  <a:extLst>
                    <a:ext uri="{9D8B030D-6E8A-4147-A177-3AD203B41FA5}">
                      <a16:colId xmlns:a16="http://schemas.microsoft.com/office/drawing/2014/main" val="3801675193"/>
                    </a:ext>
                  </a:extLst>
                </a:gridCol>
                <a:gridCol w="3465398">
                  <a:extLst>
                    <a:ext uri="{9D8B030D-6E8A-4147-A177-3AD203B41FA5}">
                      <a16:colId xmlns:a16="http://schemas.microsoft.com/office/drawing/2014/main" val="65567280"/>
                    </a:ext>
                  </a:extLst>
                </a:gridCol>
              </a:tblGrid>
              <a:tr h="662139">
                <a:tc>
                  <a:txBody>
                    <a:bodyPr/>
                    <a:lstStyle/>
                    <a:p>
                      <a:pPr algn="ctr"/>
                      <a:r>
                        <a:rPr lang="en-US" dirty="0"/>
                        <a:t>Feature</a:t>
                      </a:r>
                    </a:p>
                  </a:txBody>
                  <a:tcPr/>
                </a:tc>
                <a:tc>
                  <a:txBody>
                    <a:bodyPr/>
                    <a:lstStyle/>
                    <a:p>
                      <a:pPr algn="ctr"/>
                      <a:r>
                        <a:rPr lang="en-US" dirty="0"/>
                        <a:t>Adopt A Highway</a:t>
                      </a:r>
                    </a:p>
                  </a:txBody>
                  <a:tcPr/>
                </a:tc>
                <a:tc>
                  <a:txBody>
                    <a:bodyPr/>
                    <a:lstStyle/>
                    <a:p>
                      <a:pPr algn="ctr"/>
                      <a:r>
                        <a:rPr lang="en-US" dirty="0"/>
                        <a:t>Adopt A Spot</a:t>
                      </a:r>
                    </a:p>
                  </a:txBody>
                  <a:tcPr/>
                </a:tc>
                <a:extLst>
                  <a:ext uri="{0D108BD9-81ED-4DB2-BD59-A6C34878D82A}">
                    <a16:rowId xmlns:a16="http://schemas.microsoft.com/office/drawing/2014/main" val="1454840065"/>
                  </a:ext>
                </a:extLst>
              </a:tr>
              <a:tr h="662139">
                <a:tc>
                  <a:txBody>
                    <a:bodyPr/>
                    <a:lstStyle/>
                    <a:p>
                      <a:r>
                        <a:rPr lang="en-US" dirty="0"/>
                        <a:t>Best For</a:t>
                      </a:r>
                    </a:p>
                  </a:txBody>
                  <a:tcPr/>
                </a:tc>
                <a:tc>
                  <a:txBody>
                    <a:bodyPr/>
                    <a:lstStyle/>
                    <a:p>
                      <a:r>
                        <a:rPr lang="en-US" dirty="0"/>
                        <a:t>Large civic groups, churches, hunting clubs.</a:t>
                      </a:r>
                    </a:p>
                  </a:txBody>
                  <a:tcPr/>
                </a:tc>
                <a:tc>
                  <a:txBody>
                    <a:bodyPr/>
                    <a:lstStyle/>
                    <a:p>
                      <a:r>
                        <a:rPr lang="en-US" dirty="0"/>
                        <a:t>Garden clubs, small businesses, "Main Street" groups.</a:t>
                      </a:r>
                    </a:p>
                  </a:txBody>
                  <a:tcPr/>
                </a:tc>
                <a:extLst>
                  <a:ext uri="{0D108BD9-81ED-4DB2-BD59-A6C34878D82A}">
                    <a16:rowId xmlns:a16="http://schemas.microsoft.com/office/drawing/2014/main" val="1351421940"/>
                  </a:ext>
                </a:extLst>
              </a:tr>
              <a:tr h="662139">
                <a:tc>
                  <a:txBody>
                    <a:bodyPr/>
                    <a:lstStyle/>
                    <a:p>
                      <a:r>
                        <a:rPr lang="en-US" dirty="0"/>
                        <a:t>Goal</a:t>
                      </a:r>
                    </a:p>
                  </a:txBody>
                  <a:tcPr/>
                </a:tc>
                <a:tc>
                  <a:txBody>
                    <a:bodyPr/>
                    <a:lstStyle/>
                    <a:p>
                      <a:pPr>
                        <a:buNone/>
                      </a:pPr>
                      <a:r>
                        <a:rPr lang="en-US" dirty="0"/>
                        <a:t>Removing volume (pounds of trash)</a:t>
                      </a:r>
                    </a:p>
                  </a:txBody>
                  <a:tcPr anchor="ctr"/>
                </a:tc>
                <a:tc>
                  <a:txBody>
                    <a:bodyPr/>
                    <a:lstStyle/>
                    <a:p>
                      <a:pPr>
                        <a:buNone/>
                      </a:pPr>
                      <a:r>
                        <a:rPr lang="en-US" dirty="0"/>
                        <a:t>Improving community image and pride.</a:t>
                      </a:r>
                    </a:p>
                  </a:txBody>
                  <a:tcPr anchor="ctr"/>
                </a:tc>
                <a:extLst>
                  <a:ext uri="{0D108BD9-81ED-4DB2-BD59-A6C34878D82A}">
                    <a16:rowId xmlns:a16="http://schemas.microsoft.com/office/drawing/2014/main" val="3671982522"/>
                  </a:ext>
                </a:extLst>
              </a:tr>
              <a:tr h="662139">
                <a:tc>
                  <a:txBody>
                    <a:bodyPr/>
                    <a:lstStyle/>
                    <a:p>
                      <a:r>
                        <a:rPr lang="en-US" dirty="0"/>
                        <a:t>SWA Benefit</a:t>
                      </a:r>
                    </a:p>
                  </a:txBody>
                  <a:tcPr/>
                </a:tc>
                <a:tc>
                  <a:txBody>
                    <a:bodyPr/>
                    <a:lstStyle/>
                    <a:p>
                      <a:pPr>
                        <a:buNone/>
                      </a:pPr>
                      <a:r>
                        <a:rPr lang="en-US" dirty="0"/>
                        <a:t>Cleans up long corridors where illegal dumping starts</a:t>
                      </a:r>
                    </a:p>
                  </a:txBody>
                  <a:tcPr anchor="ctr"/>
                </a:tc>
                <a:tc>
                  <a:txBody>
                    <a:bodyPr/>
                    <a:lstStyle/>
                    <a:p>
                      <a:pPr>
                        <a:buNone/>
                      </a:pPr>
                      <a:r>
                        <a:rPr lang="en-US" dirty="0"/>
                        <a:t>Eliminates “eye sores” in high-traffic town centers</a:t>
                      </a:r>
                    </a:p>
                  </a:txBody>
                  <a:tcPr anchor="ctr"/>
                </a:tc>
                <a:extLst>
                  <a:ext uri="{0D108BD9-81ED-4DB2-BD59-A6C34878D82A}">
                    <a16:rowId xmlns:a16="http://schemas.microsoft.com/office/drawing/2014/main" val="411585811"/>
                  </a:ext>
                </a:extLst>
              </a:tr>
              <a:tr h="662139">
                <a:tc>
                  <a:txBody>
                    <a:bodyPr/>
                    <a:lstStyle/>
                    <a:p>
                      <a:r>
                        <a:rPr lang="en-US" dirty="0"/>
                        <a:t>Visibility</a:t>
                      </a:r>
                    </a:p>
                  </a:txBody>
                  <a:tcPr/>
                </a:tc>
                <a:tc>
                  <a:txBody>
                    <a:bodyPr/>
                    <a:lstStyle/>
                    <a:p>
                      <a:pPr>
                        <a:buNone/>
                      </a:pPr>
                      <a:r>
                        <a:rPr lang="en-US" dirty="0"/>
                        <a:t>2-mile stretch; signs at both ends</a:t>
                      </a:r>
                    </a:p>
                  </a:txBody>
                  <a:tcPr anchor="ctr"/>
                </a:tc>
                <a:tc>
                  <a:txBody>
                    <a:bodyPr/>
                    <a:lstStyle/>
                    <a:p>
                      <a:pPr>
                        <a:buNone/>
                      </a:pPr>
                      <a:r>
                        <a:rPr lang="en-US" dirty="0"/>
                        <a:t>Maximum of ¼ of a mile; sign on one side of the road</a:t>
                      </a:r>
                    </a:p>
                  </a:txBody>
                  <a:tcPr anchor="ctr"/>
                </a:tc>
                <a:extLst>
                  <a:ext uri="{0D108BD9-81ED-4DB2-BD59-A6C34878D82A}">
                    <a16:rowId xmlns:a16="http://schemas.microsoft.com/office/drawing/2014/main" val="2862294844"/>
                  </a:ext>
                </a:extLst>
              </a:tr>
            </a:tbl>
          </a:graphicData>
        </a:graphic>
      </p:graphicFrame>
    </p:spTree>
    <p:extLst>
      <p:ext uri="{BB962C8B-B14F-4D97-AF65-F5344CB8AC3E}">
        <p14:creationId xmlns:p14="http://schemas.microsoft.com/office/powerpoint/2010/main" val="2858907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AF84-BA42-5DA2-799D-2DBE1EB5915D}"/>
              </a:ext>
            </a:extLst>
          </p:cNvPr>
          <p:cNvSpPr>
            <a:spLocks noGrp="1"/>
          </p:cNvSpPr>
          <p:nvPr>
            <p:ph type="title"/>
          </p:nvPr>
        </p:nvSpPr>
        <p:spPr/>
        <p:txBody>
          <a:bodyPr>
            <a:normAutofit fontScale="90000"/>
          </a:bodyPr>
          <a:lstStyle/>
          <a:p>
            <a:pPr algn="ctr"/>
            <a:r>
              <a:rPr lang="en-US" dirty="0"/>
              <a:t>The 4 Steps of Adoption: </a:t>
            </a:r>
            <a:br>
              <a:rPr lang="en-US" dirty="0"/>
            </a:br>
            <a:r>
              <a:rPr lang="en-US" b="1" dirty="0"/>
              <a:t>From Paper to Pavement</a:t>
            </a:r>
          </a:p>
        </p:txBody>
      </p:sp>
      <p:sp>
        <p:nvSpPr>
          <p:cNvPr id="3" name="Content Placeholder 2">
            <a:extLst>
              <a:ext uri="{FF2B5EF4-FFF2-40B4-BE49-F238E27FC236}">
                <a16:creationId xmlns:a16="http://schemas.microsoft.com/office/drawing/2014/main" id="{7DF20B65-26A8-3D13-C2CA-B5F49E83938F}"/>
              </a:ext>
            </a:extLst>
          </p:cNvPr>
          <p:cNvSpPr>
            <a:spLocks noGrp="1"/>
          </p:cNvSpPr>
          <p:nvPr>
            <p:ph idx="1"/>
          </p:nvPr>
        </p:nvSpPr>
        <p:spPr/>
        <p:txBody>
          <a:bodyPr>
            <a:normAutofit fontScale="77500" lnSpcReduction="20000"/>
          </a:bodyPr>
          <a:lstStyle/>
          <a:p>
            <a:r>
              <a:rPr lang="en-US" b="1" dirty="0"/>
              <a:t>Step 1: The Application</a:t>
            </a:r>
          </a:p>
          <a:p>
            <a:pPr lvl="1"/>
            <a:r>
              <a:rPr lang="en-US" dirty="0"/>
              <a:t>The group leader (the "Coordinator") submits an application to the </a:t>
            </a:r>
            <a:r>
              <a:rPr lang="en-US" b="1" dirty="0"/>
              <a:t>WVDEP REAP office</a:t>
            </a:r>
            <a:r>
              <a:rPr lang="en-US" dirty="0"/>
              <a:t>. The group must specify the </a:t>
            </a:r>
            <a:r>
              <a:rPr lang="en-US" b="1" dirty="0"/>
              <a:t>2-mile stretch</a:t>
            </a:r>
            <a:r>
              <a:rPr lang="en-US" dirty="0"/>
              <a:t> (for Highway) or the </a:t>
            </a:r>
            <a:r>
              <a:rPr lang="en-US" b="1" dirty="0"/>
              <a:t>specific location</a:t>
            </a:r>
            <a:r>
              <a:rPr lang="en-US" dirty="0"/>
              <a:t> (for Spot) they want. </a:t>
            </a:r>
          </a:p>
          <a:p>
            <a:r>
              <a:rPr lang="en-US" b="1" dirty="0"/>
              <a:t>Step 2: Safety Training</a:t>
            </a:r>
          </a:p>
          <a:p>
            <a:pPr lvl="1"/>
            <a:r>
              <a:rPr lang="en-US" dirty="0"/>
              <a:t>The Coordinator must ensure all volunteers watch the official </a:t>
            </a:r>
            <a:r>
              <a:rPr lang="en-US" b="1" dirty="0"/>
              <a:t>Safety Training Video</a:t>
            </a:r>
            <a:r>
              <a:rPr lang="en-US" dirty="0"/>
              <a:t>. Every participant (or parent) signs the </a:t>
            </a:r>
            <a:r>
              <a:rPr lang="en-US" b="1" dirty="0"/>
              <a:t>Terms and Conditions</a:t>
            </a:r>
            <a:r>
              <a:rPr lang="en-US" dirty="0"/>
              <a:t>. This is a crucial step that protects the state and the organization</a:t>
            </a:r>
          </a:p>
          <a:p>
            <a:pPr marL="0" indent="0">
              <a:buNone/>
            </a:pPr>
            <a:endParaRPr lang="en-US" b="1" dirty="0"/>
          </a:p>
          <a:p>
            <a:pPr lvl="1"/>
            <a:r>
              <a:rPr lang="en-US" dirty="0"/>
              <a:t>Once the DEP and DOH approves the stretch of road, a </a:t>
            </a:r>
            <a:r>
              <a:rPr lang="en-US" b="1" dirty="0"/>
              <a:t>two-year agreement</a:t>
            </a:r>
            <a:r>
              <a:rPr lang="en-US" dirty="0"/>
              <a:t> is signed. The group commits to </a:t>
            </a:r>
            <a:r>
              <a:rPr lang="en-US" b="1" dirty="0"/>
              <a:t>2 cleanups per year</a:t>
            </a:r>
            <a:r>
              <a:rPr lang="en-US" dirty="0"/>
              <a:t>.</a:t>
            </a:r>
          </a:p>
          <a:p>
            <a:r>
              <a:rPr lang="en-US" b="1" dirty="0"/>
              <a:t>Step 3: The First Cleanup </a:t>
            </a:r>
          </a:p>
          <a:p>
            <a:pPr lvl="1"/>
            <a:r>
              <a:rPr lang="en-US" dirty="0"/>
              <a:t>The Coordinator contacts their </a:t>
            </a:r>
            <a:r>
              <a:rPr lang="en-US" b="1" dirty="0"/>
              <a:t>Local DOH County Garage</a:t>
            </a:r>
            <a:r>
              <a:rPr lang="en-US" dirty="0"/>
              <a:t> 4–5 days before the cleanup. They collect the "Supply Kit" (Orange bags, vests, gloves, and "Litter Ahead" signs). They perform the cleanup and leave the filled bags </a:t>
            </a:r>
            <a:r>
              <a:rPr lang="en-US" b="1" dirty="0"/>
              <a:t>well off the travel portion</a:t>
            </a:r>
            <a:r>
              <a:rPr lang="en-US" dirty="0"/>
              <a:t> of the road. The Coordinator submits a "Cleanup Report" to the DEP stating the date of the cleanup, number of tires collected, how many bags were collected, how many volunteers worked.</a:t>
            </a:r>
          </a:p>
          <a:p>
            <a:r>
              <a:rPr lang="en-US" b="1" dirty="0"/>
              <a:t>Step 4: Sign Fabrication &amp; Install</a:t>
            </a:r>
          </a:p>
          <a:p>
            <a:pPr lvl="1"/>
            <a:r>
              <a:rPr lang="en-US" dirty="0"/>
              <a:t>The DOH Sign Shop creates the custom blue-and-white signs. DOH crews install two signs (one at each end of the 2-mile stretch). For </a:t>
            </a:r>
            <a:r>
              <a:rPr lang="en-US" b="1" dirty="0"/>
              <a:t>Adopt-A-Spot</a:t>
            </a:r>
            <a:r>
              <a:rPr lang="en-US" dirty="0"/>
              <a:t>, a single smaller sign is placed at the location. These signs remain the property of the DOH but serve as a permanent "Thank You" to the community.</a:t>
            </a:r>
          </a:p>
        </p:txBody>
      </p:sp>
    </p:spTree>
    <p:extLst>
      <p:ext uri="{BB962C8B-B14F-4D97-AF65-F5344CB8AC3E}">
        <p14:creationId xmlns:p14="http://schemas.microsoft.com/office/powerpoint/2010/main" val="1384051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A399-F9C5-2A1C-5AB0-51EE8E761D57}"/>
              </a:ext>
            </a:extLst>
          </p:cNvPr>
          <p:cNvSpPr>
            <a:spLocks noGrp="1"/>
          </p:cNvSpPr>
          <p:nvPr>
            <p:ph type="title"/>
          </p:nvPr>
        </p:nvSpPr>
        <p:spPr/>
        <p:txBody>
          <a:bodyPr/>
          <a:lstStyle/>
          <a:p>
            <a:pPr algn="ctr"/>
            <a:r>
              <a:rPr lang="en-US" dirty="0"/>
              <a:t>THE WINDSHIELD THEORY</a:t>
            </a:r>
          </a:p>
        </p:txBody>
      </p:sp>
      <p:pic>
        <p:nvPicPr>
          <p:cNvPr id="6" name="Content Placeholder 5">
            <a:extLst>
              <a:ext uri="{FF2B5EF4-FFF2-40B4-BE49-F238E27FC236}">
                <a16:creationId xmlns:a16="http://schemas.microsoft.com/office/drawing/2014/main" id="{C4E71E5C-215A-C47C-2DC9-3403118B6CEA}"/>
              </a:ext>
            </a:extLst>
          </p:cNvPr>
          <p:cNvPicPr>
            <a:picLocks noGrp="1" noChangeAspect="1"/>
          </p:cNvPicPr>
          <p:nvPr>
            <p:ph sz="half" idx="1"/>
          </p:nvPr>
        </p:nvPicPr>
        <p:blipFill>
          <a:blip r:embed="rId2"/>
          <a:stretch>
            <a:fillRect/>
          </a:stretch>
        </p:blipFill>
        <p:spPr>
          <a:xfrm>
            <a:off x="1066800" y="2391841"/>
            <a:ext cx="4754563" cy="3171281"/>
          </a:xfrm>
          <a:prstGeom prst="rect">
            <a:avLst/>
          </a:prstGeom>
        </p:spPr>
      </p:pic>
      <p:pic>
        <p:nvPicPr>
          <p:cNvPr id="8" name="Content Placeholder 7" descr="A road with trees on the side&#10;&#10;AI-generated content may be incorrect.">
            <a:extLst>
              <a:ext uri="{FF2B5EF4-FFF2-40B4-BE49-F238E27FC236}">
                <a16:creationId xmlns:a16="http://schemas.microsoft.com/office/drawing/2014/main" id="{CCFEBF40-F3CA-C995-54AB-2D068CB18344}"/>
              </a:ext>
            </a:extLst>
          </p:cNvPr>
          <p:cNvPicPr>
            <a:picLocks noGrp="1" noChangeAspect="1"/>
          </p:cNvPicPr>
          <p:nvPr>
            <p:ph sz="half" idx="2"/>
          </p:nvPr>
        </p:nvPicPr>
        <p:blipFill>
          <a:blip r:embed="rId3"/>
          <a:stretch>
            <a:fillRect/>
          </a:stretch>
        </p:blipFill>
        <p:spPr>
          <a:xfrm>
            <a:off x="6370638" y="2384703"/>
            <a:ext cx="4754562" cy="3185556"/>
          </a:xfrm>
          <a:prstGeom prst="rect">
            <a:avLst/>
          </a:prstGeom>
        </p:spPr>
      </p:pic>
    </p:spTree>
    <p:extLst>
      <p:ext uri="{BB962C8B-B14F-4D97-AF65-F5344CB8AC3E}">
        <p14:creationId xmlns:p14="http://schemas.microsoft.com/office/powerpoint/2010/main" val="2360495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9C08F7-5C9F-4B0E-B456-7D65B3614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AI-generated content may be incorrect.">
            <a:extLst>
              <a:ext uri="{FF2B5EF4-FFF2-40B4-BE49-F238E27FC236}">
                <a16:creationId xmlns:a16="http://schemas.microsoft.com/office/drawing/2014/main" id="{45C81C7E-FE0F-B82A-5C18-EB8DA4C2F660}"/>
              </a:ext>
            </a:extLst>
          </p:cNvPr>
          <p:cNvPicPr>
            <a:picLocks noChangeAspect="1"/>
          </p:cNvPicPr>
          <p:nvPr/>
        </p:nvPicPr>
        <p:blipFill>
          <a:blip r:embed="rId2"/>
          <a:stretch>
            <a:fillRect/>
          </a:stretch>
        </p:blipFill>
        <p:spPr>
          <a:xfrm>
            <a:off x="3944176" y="545145"/>
            <a:ext cx="4303648" cy="5571066"/>
          </a:xfrm>
          <a:prstGeom prst="rect">
            <a:avLst/>
          </a:prstGeom>
        </p:spPr>
      </p:pic>
    </p:spTree>
    <p:extLst>
      <p:ext uri="{BB962C8B-B14F-4D97-AF65-F5344CB8AC3E}">
        <p14:creationId xmlns:p14="http://schemas.microsoft.com/office/powerpoint/2010/main" val="329821146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4" name="Rectangle 13">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61AE3BDF-2CC9-57F6-DDED-2C0C66037018}"/>
              </a:ext>
            </a:extLst>
          </p:cNvPr>
          <p:cNvSpPr>
            <a:spLocks noGrp="1"/>
          </p:cNvSpPr>
          <p:nvPr>
            <p:ph type="title"/>
          </p:nvPr>
        </p:nvSpPr>
        <p:spPr>
          <a:xfrm>
            <a:off x="7532835" y="1420706"/>
            <a:ext cx="3466540" cy="4016587"/>
          </a:xfrm>
        </p:spPr>
        <p:txBody>
          <a:bodyPr>
            <a:normAutofit/>
          </a:bodyPr>
          <a:lstStyle/>
          <a:p>
            <a:r>
              <a:rPr lang="en-US" sz="3600"/>
              <a:t>Key Takeaways and Final Thoughts</a:t>
            </a:r>
          </a:p>
        </p:txBody>
      </p:sp>
      <p:sp>
        <p:nvSpPr>
          <p:cNvPr id="13" name="Content Placeholder 2">
            <a:extLst>
              <a:ext uri="{FF2B5EF4-FFF2-40B4-BE49-F238E27FC236}">
                <a16:creationId xmlns:a16="http://schemas.microsoft.com/office/drawing/2014/main" id="{A9743063-F8D2-11B0-9DF5-7BCE36C05BC4}"/>
              </a:ext>
            </a:extLst>
          </p:cNvPr>
          <p:cNvSpPr>
            <a:spLocks noGrp="1"/>
          </p:cNvSpPr>
          <p:nvPr>
            <p:ph idx="1"/>
          </p:nvPr>
        </p:nvSpPr>
        <p:spPr>
          <a:xfrm>
            <a:off x="1440519" y="1420706"/>
            <a:ext cx="5514758" cy="4016587"/>
          </a:xfrm>
        </p:spPr>
        <p:txBody>
          <a:bodyPr anchor="ctr">
            <a:normAutofit/>
          </a:bodyPr>
          <a:lstStyle/>
          <a:p>
            <a:r>
              <a:rPr lang="en-US">
                <a:solidFill>
                  <a:schemeClr val="tx1">
                    <a:lumMod val="75000"/>
                    <a:lumOff val="25000"/>
                  </a:schemeClr>
                </a:solidFill>
              </a:rPr>
              <a:t>WVDOH ensures roadway safety and program oversight</a:t>
            </a:r>
          </a:p>
          <a:p>
            <a:r>
              <a:rPr lang="en-US">
                <a:solidFill>
                  <a:schemeClr val="tx1">
                    <a:lumMod val="75000"/>
                    <a:lumOff val="25000"/>
                  </a:schemeClr>
                </a:solidFill>
              </a:rPr>
              <a:t>WVDEP strengthens litter prevention and environmental education</a:t>
            </a:r>
          </a:p>
          <a:p>
            <a:r>
              <a:rPr lang="en-US">
                <a:solidFill>
                  <a:schemeClr val="tx1">
                    <a:lumMod val="75000"/>
                    <a:lumOff val="25000"/>
                  </a:schemeClr>
                </a:solidFill>
              </a:rPr>
              <a:t>Solid Waste Authorities connect communities to action</a:t>
            </a:r>
          </a:p>
          <a:p>
            <a:endParaRPr lang="en-US">
              <a:solidFill>
                <a:schemeClr val="tx1">
                  <a:lumMod val="75000"/>
                  <a:lumOff val="25000"/>
                </a:schemeClr>
              </a:solidFill>
            </a:endParaRPr>
          </a:p>
          <a:p>
            <a:r>
              <a:rPr lang="en-US">
                <a:solidFill>
                  <a:schemeClr val="tx1">
                    <a:lumMod val="75000"/>
                    <a:lumOff val="25000"/>
                  </a:schemeClr>
                </a:solidFill>
              </a:rPr>
              <a:t>Together, we:</a:t>
            </a:r>
          </a:p>
          <a:p>
            <a:pPr lvl="1"/>
            <a:r>
              <a:rPr lang="en-US">
                <a:solidFill>
                  <a:schemeClr val="tx1">
                    <a:lumMod val="75000"/>
                    <a:lumOff val="25000"/>
                  </a:schemeClr>
                </a:solidFill>
              </a:rPr>
              <a:t>Reduce roadside litter and illegal dumping</a:t>
            </a:r>
          </a:p>
          <a:p>
            <a:pPr lvl="1"/>
            <a:r>
              <a:rPr lang="en-US">
                <a:solidFill>
                  <a:schemeClr val="tx1">
                    <a:lumMod val="75000"/>
                    <a:lumOff val="25000"/>
                  </a:schemeClr>
                </a:solidFill>
              </a:rPr>
              <a:t>Protect WV’s roads, waterways, and communities</a:t>
            </a:r>
          </a:p>
          <a:p>
            <a:pPr lvl="1"/>
            <a:r>
              <a:rPr lang="en-US">
                <a:solidFill>
                  <a:schemeClr val="tx1">
                    <a:lumMod val="75000"/>
                    <a:lumOff val="25000"/>
                  </a:schemeClr>
                </a:solidFill>
              </a:rPr>
              <a:t>Build long-term stewardship through local involvement</a:t>
            </a:r>
          </a:p>
        </p:txBody>
      </p:sp>
      <p:cxnSp>
        <p:nvCxnSpPr>
          <p:cNvPr id="16" name="Straight Connector 15">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67583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46" name="Rectangle 45">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48" name="Rectangle 47">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50" name="Group 49">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51" name="Straight Connector 50">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useBgFill="1">
        <p:nvSpPr>
          <p:cNvPr id="55" name="Rectangle 54">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ss, outdoor, sky, orange&#10;&#10;AI-generated content may be incorrect.">
            <a:extLst>
              <a:ext uri="{FF2B5EF4-FFF2-40B4-BE49-F238E27FC236}">
                <a16:creationId xmlns:a16="http://schemas.microsoft.com/office/drawing/2014/main" id="{C31C2FCF-B736-DF69-94B4-25E2555E356F}"/>
              </a:ext>
            </a:extLst>
          </p:cNvPr>
          <p:cNvPicPr>
            <a:picLocks noChangeAspect="1"/>
          </p:cNvPicPr>
          <p:nvPr/>
        </p:nvPicPr>
        <p:blipFill>
          <a:blip r:embed="rId4">
            <a:alphaModFix amt="45000"/>
          </a:blip>
          <a:srcRect t="15413"/>
          <a:stretch>
            <a:fillRect/>
          </a:stretch>
        </p:blipFill>
        <p:spPr>
          <a:xfrm>
            <a:off x="20" y="10"/>
            <a:ext cx="12191980" cy="6857990"/>
          </a:xfrm>
          <a:prstGeom prst="rect">
            <a:avLst/>
          </a:prstGeom>
        </p:spPr>
      </p:pic>
      <p:sp>
        <p:nvSpPr>
          <p:cNvPr id="57" name="Rectangle 56">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6350" cap="sq" cmpd="sng" algn="ctr">
            <a:solidFill>
              <a:schemeClr val="tx1">
                <a:lumMod val="75000"/>
                <a:lumOff val="25000"/>
              </a:schemeClr>
            </a:solidFill>
            <a:prstDash val="solid"/>
            <a:miter lim="800000"/>
          </a:ln>
          <a:effectLst>
            <a:outerShdw blurRad="50800" algn="ctr" rotWithShape="0">
              <a:prstClr val="black">
                <a:alpha val="66000"/>
              </a:prstClr>
            </a:outerShdw>
            <a:softEdge rad="0"/>
          </a:effectLst>
        </p:spPr>
        <p:txBody>
          <a:bodyPr/>
          <a:lstStyle/>
          <a:p>
            <a:endParaRPr lang="en-US"/>
          </a:p>
        </p:txBody>
      </p:sp>
      <p:sp>
        <p:nvSpPr>
          <p:cNvPr id="2" name="Title 1">
            <a:extLst>
              <a:ext uri="{FF2B5EF4-FFF2-40B4-BE49-F238E27FC236}">
                <a16:creationId xmlns:a16="http://schemas.microsoft.com/office/drawing/2014/main" id="{722BAEBB-B897-4E2E-8BE7-753F1060BEA5}"/>
              </a:ext>
            </a:extLst>
          </p:cNvPr>
          <p:cNvSpPr>
            <a:spLocks noGrp="1"/>
          </p:cNvSpPr>
          <p:nvPr>
            <p:ph type="title"/>
          </p:nvPr>
        </p:nvSpPr>
        <p:spPr>
          <a:xfrm>
            <a:off x="1561708" y="2091263"/>
            <a:ext cx="9068586" cy="2461504"/>
          </a:xfrm>
        </p:spPr>
        <p:txBody>
          <a:bodyPr vert="horz" lIns="91440" tIns="45720" rIns="91440" bIns="45720" rtlCol="0" anchor="ctr">
            <a:normAutofit fontScale="90000"/>
          </a:bodyPr>
          <a:lstStyle/>
          <a:p>
            <a:r>
              <a:rPr lang="en-US" dirty="0">
                <a:solidFill>
                  <a:schemeClr val="tx1">
                    <a:lumMod val="85000"/>
                    <a:lumOff val="15000"/>
                  </a:schemeClr>
                </a:solidFill>
                <a:effectLst/>
              </a:rPr>
              <a:t>Contact us</a:t>
            </a:r>
            <a:br>
              <a:rPr lang="en-US" dirty="0">
                <a:solidFill>
                  <a:schemeClr val="tx1">
                    <a:lumMod val="85000"/>
                    <a:lumOff val="15000"/>
                  </a:schemeClr>
                </a:solidFill>
                <a:effectLst/>
              </a:rPr>
            </a:br>
            <a:br>
              <a:rPr lang="en-US" dirty="0">
                <a:solidFill>
                  <a:schemeClr val="tx1">
                    <a:lumMod val="85000"/>
                    <a:lumOff val="15000"/>
                  </a:schemeClr>
                </a:solidFill>
                <a:effectLst/>
              </a:rPr>
            </a:br>
            <a:endParaRPr lang="en-US" dirty="0">
              <a:solidFill>
                <a:schemeClr val="tx1">
                  <a:lumMod val="85000"/>
                  <a:lumOff val="15000"/>
                </a:schemeClr>
              </a:solidFill>
              <a:effectLst/>
            </a:endParaRPr>
          </a:p>
        </p:txBody>
      </p:sp>
      <p:sp>
        <p:nvSpPr>
          <p:cNvPr id="3" name="Text Placeholder 2">
            <a:extLst>
              <a:ext uri="{FF2B5EF4-FFF2-40B4-BE49-F238E27FC236}">
                <a16:creationId xmlns:a16="http://schemas.microsoft.com/office/drawing/2014/main" id="{459DEA66-4826-47AE-AD32-B06226F8ECC6}"/>
              </a:ext>
            </a:extLst>
          </p:cNvPr>
          <p:cNvSpPr>
            <a:spLocks noGrp="1"/>
          </p:cNvSpPr>
          <p:nvPr>
            <p:ph type="body" idx="1"/>
          </p:nvPr>
        </p:nvSpPr>
        <p:spPr>
          <a:xfrm>
            <a:off x="1561708" y="3592945"/>
            <a:ext cx="9070848" cy="1487383"/>
          </a:xfrm>
        </p:spPr>
        <p:txBody>
          <a:bodyPr vert="horz" lIns="91440" tIns="45720" rIns="91440" bIns="45720" rtlCol="0">
            <a:normAutofit lnSpcReduction="10000"/>
          </a:bodyPr>
          <a:lstStyle/>
          <a:p>
            <a:pPr>
              <a:spcBef>
                <a:spcPts val="0"/>
              </a:spcBef>
              <a:spcAft>
                <a:spcPts val="600"/>
              </a:spcAft>
              <a:buClr>
                <a:schemeClr val="tx1">
                  <a:lumMod val="85000"/>
                  <a:lumOff val="15000"/>
                </a:schemeClr>
              </a:buClr>
            </a:pPr>
            <a:r>
              <a:rPr lang="en-US" dirty="0">
                <a:solidFill>
                  <a:schemeClr val="tx1">
                    <a:lumMod val="85000"/>
                    <a:lumOff val="15000"/>
                  </a:schemeClr>
                </a:solidFill>
              </a:rPr>
              <a:t>Chelsea Runion</a:t>
            </a:r>
            <a:br>
              <a:rPr lang="en-US" dirty="0">
                <a:solidFill>
                  <a:schemeClr val="tx1">
                    <a:lumMod val="85000"/>
                    <a:lumOff val="15000"/>
                  </a:schemeClr>
                </a:solidFill>
              </a:rPr>
            </a:br>
            <a:r>
              <a:rPr lang="en-US" dirty="0">
                <a:solidFill>
                  <a:schemeClr val="tx1">
                    <a:lumMod val="85000"/>
                    <a:lumOff val="15000"/>
                  </a:schemeClr>
                </a:solidFill>
              </a:rPr>
              <a:t>Adopt A Highway Coordinator </a:t>
            </a:r>
          </a:p>
          <a:p>
            <a:pPr>
              <a:spcBef>
                <a:spcPts val="0"/>
              </a:spcBef>
              <a:spcAft>
                <a:spcPts val="600"/>
              </a:spcAft>
              <a:buClr>
                <a:schemeClr val="tx1">
                  <a:lumMod val="85000"/>
                  <a:lumOff val="15000"/>
                </a:schemeClr>
              </a:buClr>
            </a:pPr>
            <a:endParaRPr lang="en-US" spc="80" dirty="0">
              <a:solidFill>
                <a:schemeClr val="tx1"/>
              </a:solidFill>
            </a:endParaRPr>
          </a:p>
          <a:p>
            <a:pPr>
              <a:spcBef>
                <a:spcPts val="0"/>
              </a:spcBef>
              <a:spcAft>
                <a:spcPts val="600"/>
              </a:spcAft>
              <a:buClr>
                <a:schemeClr val="tx1">
                  <a:lumMod val="85000"/>
                  <a:lumOff val="15000"/>
                </a:schemeClr>
              </a:buClr>
            </a:pPr>
            <a:r>
              <a:rPr lang="en-US" spc="80" dirty="0">
                <a:solidFill>
                  <a:schemeClr val="tx1"/>
                </a:solidFill>
                <a:hlinkClick r:id="rId5">
                  <a:extLst>
                    <a:ext uri="{A12FA001-AC4F-418D-AE19-62706E023703}">
                      <ahyp:hlinkClr xmlns:ahyp="http://schemas.microsoft.com/office/drawing/2018/hyperlinkcolor" val="tx"/>
                    </a:ext>
                  </a:extLst>
                </a:hlinkClick>
              </a:rPr>
              <a:t>chelsea.runion@wv.gov</a:t>
            </a:r>
            <a:r>
              <a:rPr lang="en-US" spc="80" dirty="0">
                <a:solidFill>
                  <a:schemeClr val="tx1"/>
                </a:solidFill>
              </a:rPr>
              <a:t> OR </a:t>
            </a:r>
            <a:r>
              <a:rPr lang="en-US" spc="80" dirty="0">
                <a:solidFill>
                  <a:schemeClr val="tx1"/>
                </a:solidFill>
                <a:hlinkClick r:id="rId6">
                  <a:extLst>
                    <a:ext uri="{A12FA001-AC4F-418D-AE19-62706E023703}">
                      <ahyp:hlinkClr xmlns:ahyp="http://schemas.microsoft.com/office/drawing/2018/hyperlinkcolor" val="tx"/>
                    </a:ext>
                  </a:extLst>
                </a:hlinkClick>
              </a:rPr>
              <a:t>dep.aah@wv.gov</a:t>
            </a:r>
            <a:r>
              <a:rPr lang="en-US" spc="80" dirty="0">
                <a:solidFill>
                  <a:schemeClr val="tx1"/>
                </a:solidFill>
              </a:rPr>
              <a:t> </a:t>
            </a:r>
          </a:p>
          <a:p>
            <a:pPr>
              <a:spcBef>
                <a:spcPts val="0"/>
              </a:spcBef>
              <a:spcAft>
                <a:spcPts val="600"/>
              </a:spcAft>
              <a:buClr>
                <a:schemeClr val="tx1">
                  <a:lumMod val="85000"/>
                  <a:lumOff val="15000"/>
                </a:schemeClr>
              </a:buClr>
            </a:pPr>
            <a:r>
              <a:rPr lang="en-US" spc="80" dirty="0">
                <a:solidFill>
                  <a:schemeClr val="tx1"/>
                </a:solidFill>
              </a:rPr>
              <a:t>1-800-322-5530</a:t>
            </a:r>
          </a:p>
        </p:txBody>
      </p:sp>
      <p:sp>
        <p:nvSpPr>
          <p:cNvPr id="59" name="Rectangle 58">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alpha val="80000"/>
              </a:schemeClr>
            </a:solidFill>
            <a:prstDash val="solid"/>
            <a:miter lim="800000"/>
          </a:ln>
          <a:effectLst/>
        </p:spPr>
        <p:txBody>
          <a:bodyPr/>
          <a:lstStyle/>
          <a:p>
            <a:endParaRPr lang="en-US"/>
          </a:p>
        </p:txBody>
      </p:sp>
    </p:spTree>
    <p:extLst>
      <p:ext uri="{BB962C8B-B14F-4D97-AF65-F5344CB8AC3E}">
        <p14:creationId xmlns:p14="http://schemas.microsoft.com/office/powerpoint/2010/main" val="3782906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txBody>
          <a:bodyPr/>
          <a:lstStyle/>
          <a:p>
            <a:endParaRPr lang="en-US"/>
          </a:p>
        </p:txBody>
      </p:sp>
      <p:sp>
        <p:nvSpPr>
          <p:cNvPr id="2" name="Title 1">
            <a:extLst>
              <a:ext uri="{FF2B5EF4-FFF2-40B4-BE49-F238E27FC236}">
                <a16:creationId xmlns:a16="http://schemas.microsoft.com/office/drawing/2014/main" id="{79DF00FD-8BF0-EB26-CF4C-34822B86D8D5}"/>
              </a:ext>
            </a:extLst>
          </p:cNvPr>
          <p:cNvSpPr>
            <a:spLocks noGrp="1"/>
          </p:cNvSpPr>
          <p:nvPr>
            <p:ph type="title"/>
          </p:nvPr>
        </p:nvSpPr>
        <p:spPr>
          <a:xfrm>
            <a:off x="573409" y="559477"/>
            <a:ext cx="3765200" cy="5709931"/>
          </a:xfrm>
        </p:spPr>
        <p:txBody>
          <a:bodyPr>
            <a:normAutofit/>
          </a:bodyPr>
          <a:lstStyle/>
          <a:p>
            <a:pPr algn="ctr"/>
            <a:r>
              <a:rPr lang="en-US" dirty="0"/>
              <a:t>WHY DOES IT MATTER?</a:t>
            </a:r>
          </a:p>
        </p:txBody>
      </p:sp>
      <p:graphicFrame>
        <p:nvGraphicFramePr>
          <p:cNvPr id="5" name="Content Placeholder 2">
            <a:extLst>
              <a:ext uri="{FF2B5EF4-FFF2-40B4-BE49-F238E27FC236}">
                <a16:creationId xmlns:a16="http://schemas.microsoft.com/office/drawing/2014/main" id="{BF3C24DC-61A9-3CB9-6B96-016EF703AA86}"/>
              </a:ext>
            </a:extLst>
          </p:cNvPr>
          <p:cNvGraphicFramePr>
            <a:graphicFrameLocks noGrp="1"/>
          </p:cNvGraphicFramePr>
          <p:nvPr>
            <p:ph idx="1"/>
            <p:extLst>
              <p:ext uri="{D42A27DB-BD31-4B8C-83A1-F6EECF244321}">
                <p14:modId xmlns:p14="http://schemas.microsoft.com/office/powerpoint/2010/main" val="2923611970"/>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8973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229F-E948-95CB-F9E9-6CB95A7439FF}"/>
              </a:ext>
            </a:extLst>
          </p:cNvPr>
          <p:cNvSpPr>
            <a:spLocks noGrp="1"/>
          </p:cNvSpPr>
          <p:nvPr>
            <p:ph type="title"/>
          </p:nvPr>
        </p:nvSpPr>
        <p:spPr/>
        <p:txBody>
          <a:bodyPr>
            <a:normAutofit/>
          </a:bodyPr>
          <a:lstStyle/>
          <a:p>
            <a:pPr algn="ctr"/>
            <a:r>
              <a:rPr lang="en-US" sz="4000" dirty="0"/>
              <a:t>LITTER AND ECONOMIC DEVELOPMENT</a:t>
            </a:r>
          </a:p>
        </p:txBody>
      </p:sp>
      <p:sp>
        <p:nvSpPr>
          <p:cNvPr id="3" name="Content Placeholder 2">
            <a:extLst>
              <a:ext uri="{FF2B5EF4-FFF2-40B4-BE49-F238E27FC236}">
                <a16:creationId xmlns:a16="http://schemas.microsoft.com/office/drawing/2014/main" id="{26DD82EC-82C3-F834-67D5-9B46DE91AD18}"/>
              </a:ext>
            </a:extLst>
          </p:cNvPr>
          <p:cNvSpPr>
            <a:spLocks noGrp="1"/>
          </p:cNvSpPr>
          <p:nvPr>
            <p:ph idx="1"/>
          </p:nvPr>
        </p:nvSpPr>
        <p:spPr/>
        <p:txBody>
          <a:bodyPr/>
          <a:lstStyle/>
          <a:p>
            <a:r>
              <a:rPr lang="en-US" sz="1400" dirty="0"/>
              <a:t>In West Virginia, the correlation between litter and economic development is not just a matter of "curb appeal"; it is a direct financial relationship. The state’s economy relies heavily on </a:t>
            </a:r>
            <a:r>
              <a:rPr lang="en-US" sz="1400" b="1" dirty="0"/>
              <a:t>natural capital</a:t>
            </a:r>
            <a:r>
              <a:rPr lang="en-US" sz="1400" dirty="0"/>
              <a:t>—tourism, outdoor recreation, and site selection for new industries—all of which are negatively impacted by the presence of roadside and stream-side waste.</a:t>
            </a:r>
          </a:p>
          <a:p>
            <a:endParaRPr lang="en-US" dirty="0"/>
          </a:p>
          <a:p>
            <a:endParaRPr lang="en-US" dirty="0"/>
          </a:p>
        </p:txBody>
      </p:sp>
      <p:graphicFrame>
        <p:nvGraphicFramePr>
          <p:cNvPr id="4" name="Table 3">
            <a:extLst>
              <a:ext uri="{FF2B5EF4-FFF2-40B4-BE49-F238E27FC236}">
                <a16:creationId xmlns:a16="http://schemas.microsoft.com/office/drawing/2014/main" id="{E9398ECB-6385-A70A-DE90-737976FE9E33}"/>
              </a:ext>
            </a:extLst>
          </p:cNvPr>
          <p:cNvGraphicFramePr>
            <a:graphicFrameLocks noGrp="1"/>
          </p:cNvGraphicFramePr>
          <p:nvPr>
            <p:extLst>
              <p:ext uri="{D42A27DB-BD31-4B8C-83A1-F6EECF244321}">
                <p14:modId xmlns:p14="http://schemas.microsoft.com/office/powerpoint/2010/main" val="1085112317"/>
              </p:ext>
            </p:extLst>
          </p:nvPr>
        </p:nvGraphicFramePr>
        <p:xfrm>
          <a:off x="1066800" y="3284246"/>
          <a:ext cx="10132290" cy="2931160"/>
        </p:xfrm>
        <a:graphic>
          <a:graphicData uri="http://schemas.openxmlformats.org/drawingml/2006/table">
            <a:tbl>
              <a:tblPr firstRow="1" bandRow="1">
                <a:tableStyleId>{5C22544A-7EE6-4342-B048-85BDC9FD1C3A}</a:tableStyleId>
              </a:tblPr>
              <a:tblGrid>
                <a:gridCol w="3377430">
                  <a:extLst>
                    <a:ext uri="{9D8B030D-6E8A-4147-A177-3AD203B41FA5}">
                      <a16:colId xmlns:a16="http://schemas.microsoft.com/office/drawing/2014/main" val="4180131268"/>
                    </a:ext>
                  </a:extLst>
                </a:gridCol>
                <a:gridCol w="3377430">
                  <a:extLst>
                    <a:ext uri="{9D8B030D-6E8A-4147-A177-3AD203B41FA5}">
                      <a16:colId xmlns:a16="http://schemas.microsoft.com/office/drawing/2014/main" val="1020837635"/>
                    </a:ext>
                  </a:extLst>
                </a:gridCol>
                <a:gridCol w="3377430">
                  <a:extLst>
                    <a:ext uri="{9D8B030D-6E8A-4147-A177-3AD203B41FA5}">
                      <a16:colId xmlns:a16="http://schemas.microsoft.com/office/drawing/2014/main" val="1547465635"/>
                    </a:ext>
                  </a:extLst>
                </a:gridCol>
              </a:tblGrid>
              <a:tr h="370840">
                <a:tc>
                  <a:txBody>
                    <a:bodyPr/>
                    <a:lstStyle/>
                    <a:p>
                      <a:pPr algn="ctr"/>
                      <a:r>
                        <a:rPr lang="en-US" dirty="0"/>
                        <a:t>ECONOMIC SECTOR</a:t>
                      </a:r>
                    </a:p>
                  </a:txBody>
                  <a:tcPr/>
                </a:tc>
                <a:tc>
                  <a:txBody>
                    <a:bodyPr/>
                    <a:lstStyle/>
                    <a:p>
                      <a:pPr algn="ctr"/>
                      <a:r>
                        <a:rPr lang="en-US" dirty="0"/>
                        <a:t>IMPACT OF HIGH LITTER</a:t>
                      </a:r>
                    </a:p>
                  </a:txBody>
                  <a:tcPr/>
                </a:tc>
                <a:tc>
                  <a:txBody>
                    <a:bodyPr/>
                    <a:lstStyle/>
                    <a:p>
                      <a:pPr algn="ctr"/>
                      <a:r>
                        <a:rPr lang="en-US" dirty="0"/>
                        <a:t>RESULTING FINANCIAL LOSS</a:t>
                      </a:r>
                    </a:p>
                  </a:txBody>
                  <a:tcPr/>
                </a:tc>
                <a:extLst>
                  <a:ext uri="{0D108BD9-81ED-4DB2-BD59-A6C34878D82A}">
                    <a16:rowId xmlns:a16="http://schemas.microsoft.com/office/drawing/2014/main" val="1884600508"/>
                  </a:ext>
                </a:extLst>
              </a:tr>
              <a:tr h="370840">
                <a:tc>
                  <a:txBody>
                    <a:bodyPr/>
                    <a:lstStyle/>
                    <a:p>
                      <a:r>
                        <a:rPr lang="en-US" dirty="0"/>
                        <a:t>REAL ESTATE</a:t>
                      </a:r>
                    </a:p>
                  </a:txBody>
                  <a:tcPr/>
                </a:tc>
                <a:tc>
                  <a:txBody>
                    <a:bodyPr/>
                    <a:lstStyle/>
                    <a:p>
                      <a:r>
                        <a:rPr lang="en-US" dirty="0"/>
                        <a:t>Reduced “curb appeal” and perceived safety</a:t>
                      </a:r>
                    </a:p>
                  </a:txBody>
                  <a:tcPr/>
                </a:tc>
                <a:tc>
                  <a:txBody>
                    <a:bodyPr/>
                    <a:lstStyle/>
                    <a:p>
                      <a:r>
                        <a:rPr lang="en-US" dirty="0"/>
                        <a:t>Lower property tax assessments</a:t>
                      </a:r>
                    </a:p>
                  </a:txBody>
                  <a:tcPr/>
                </a:tc>
                <a:extLst>
                  <a:ext uri="{0D108BD9-81ED-4DB2-BD59-A6C34878D82A}">
                    <a16:rowId xmlns:a16="http://schemas.microsoft.com/office/drawing/2014/main" val="315730346"/>
                  </a:ext>
                </a:extLst>
              </a:tr>
              <a:tr h="370840">
                <a:tc>
                  <a:txBody>
                    <a:bodyPr/>
                    <a:lstStyle/>
                    <a:p>
                      <a:r>
                        <a:rPr lang="en-US" dirty="0"/>
                        <a:t>PUBLIC WORKS</a:t>
                      </a:r>
                    </a:p>
                  </a:txBody>
                  <a:tcPr/>
                </a:tc>
                <a:tc>
                  <a:txBody>
                    <a:bodyPr/>
                    <a:lstStyle/>
                    <a:p>
                      <a:r>
                        <a:rPr lang="en-US" dirty="0"/>
                        <a:t>Diversion of DOH labor to trash pickup</a:t>
                      </a:r>
                    </a:p>
                  </a:txBody>
                  <a:tcPr/>
                </a:tc>
                <a:tc>
                  <a:txBody>
                    <a:bodyPr/>
                    <a:lstStyle/>
                    <a:p>
                      <a:r>
                        <a:rPr lang="en-US" dirty="0"/>
                        <a:t>Delayed bridge and road repairs</a:t>
                      </a:r>
                    </a:p>
                  </a:txBody>
                  <a:tcPr/>
                </a:tc>
                <a:extLst>
                  <a:ext uri="{0D108BD9-81ED-4DB2-BD59-A6C34878D82A}">
                    <a16:rowId xmlns:a16="http://schemas.microsoft.com/office/drawing/2014/main" val="943973293"/>
                  </a:ext>
                </a:extLst>
              </a:tr>
              <a:tr h="370840">
                <a:tc>
                  <a:txBody>
                    <a:bodyPr/>
                    <a:lstStyle/>
                    <a:p>
                      <a:r>
                        <a:rPr lang="en-US" dirty="0"/>
                        <a:t>PUBLIC HEALTH</a:t>
                      </a:r>
                    </a:p>
                  </a:txBody>
                  <a:tcPr/>
                </a:tc>
                <a:tc>
                  <a:txBody>
                    <a:bodyPr/>
                    <a:lstStyle/>
                    <a:p>
                      <a:r>
                        <a:rPr lang="en-US" dirty="0"/>
                        <a:t>Breeding grounds for vectors; rodents/mosquitoes</a:t>
                      </a:r>
                    </a:p>
                  </a:txBody>
                  <a:tcPr/>
                </a:tc>
                <a:tc>
                  <a:txBody>
                    <a:bodyPr/>
                    <a:lstStyle/>
                    <a:p>
                      <a:r>
                        <a:rPr lang="en-US" dirty="0"/>
                        <a:t>Increased public healthcare expenditures</a:t>
                      </a:r>
                    </a:p>
                  </a:txBody>
                  <a:tcPr/>
                </a:tc>
                <a:extLst>
                  <a:ext uri="{0D108BD9-81ED-4DB2-BD59-A6C34878D82A}">
                    <a16:rowId xmlns:a16="http://schemas.microsoft.com/office/drawing/2014/main" val="1587750049"/>
                  </a:ext>
                </a:extLst>
              </a:tr>
              <a:tr h="370840">
                <a:tc>
                  <a:txBody>
                    <a:bodyPr/>
                    <a:lstStyle/>
                    <a:p>
                      <a:r>
                        <a:rPr lang="en-US" dirty="0"/>
                        <a:t>ENVIRONMENT</a:t>
                      </a:r>
                    </a:p>
                  </a:txBody>
                  <a:tcPr/>
                </a:tc>
                <a:tc>
                  <a:txBody>
                    <a:bodyPr/>
                    <a:lstStyle/>
                    <a:p>
                      <a:r>
                        <a:rPr lang="en-US" dirty="0"/>
                        <a:t>Microplastics and toxins in watershed</a:t>
                      </a:r>
                    </a:p>
                  </a:txBody>
                  <a:tcPr/>
                </a:tc>
                <a:tc>
                  <a:txBody>
                    <a:bodyPr/>
                    <a:lstStyle/>
                    <a:p>
                      <a:r>
                        <a:rPr lang="en-US" dirty="0"/>
                        <a:t>Higher water treatment costs for municipalities</a:t>
                      </a:r>
                    </a:p>
                  </a:txBody>
                  <a:tcPr/>
                </a:tc>
                <a:extLst>
                  <a:ext uri="{0D108BD9-81ED-4DB2-BD59-A6C34878D82A}">
                    <a16:rowId xmlns:a16="http://schemas.microsoft.com/office/drawing/2014/main" val="252552721"/>
                  </a:ext>
                </a:extLst>
              </a:tr>
            </a:tbl>
          </a:graphicData>
        </a:graphic>
      </p:graphicFrame>
    </p:spTree>
    <p:extLst>
      <p:ext uri="{BB962C8B-B14F-4D97-AF65-F5344CB8AC3E}">
        <p14:creationId xmlns:p14="http://schemas.microsoft.com/office/powerpoint/2010/main" val="2181813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57A5A07-BD22-4F80-854F-E024657AA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014996" y="642594"/>
            <a:ext cx="3732244" cy="5570478"/>
          </a:xfrm>
        </p:spPr>
        <p:txBody>
          <a:bodyPr>
            <a:normAutofit/>
          </a:bodyPr>
          <a:lstStyle/>
          <a:p>
            <a:pPr algn="ctr"/>
            <a:r>
              <a:rPr lang="en-US" sz="2800" dirty="0">
                <a:solidFill>
                  <a:srgbClr val="FFFFFF"/>
                </a:solidFill>
              </a:rPr>
              <a:t>HISTORY OF </a:t>
            </a:r>
            <a:br>
              <a:rPr lang="en-US" sz="2800" dirty="0">
                <a:solidFill>
                  <a:srgbClr val="FFFFFF"/>
                </a:solidFill>
              </a:rPr>
            </a:br>
            <a:r>
              <a:rPr lang="en-US" sz="2800" dirty="0">
                <a:solidFill>
                  <a:srgbClr val="FFFFFF"/>
                </a:solidFill>
              </a:rPr>
              <a:t>ADOPT A HIGHWAY PROGRAM</a:t>
            </a:r>
          </a:p>
        </p:txBody>
      </p:sp>
      <p:sp>
        <p:nvSpPr>
          <p:cNvPr id="28" name="Rectangle 27">
            <a:extLst>
              <a:ext uri="{FF2B5EF4-FFF2-40B4-BE49-F238E27FC236}">
                <a16:creationId xmlns:a16="http://schemas.microsoft.com/office/drawing/2014/main" id="{5F1FE872-DCA3-41F3-AF92-FC8C2243B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4D8C55E-CEA0-4ED9-9A17-FEFA66C95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2"/>
          </a:solidFill>
          <a:ln w="6350" cap="flat" cmpd="sng" algn="ctr">
            <a:solidFill>
              <a:schemeClr val="bg1">
                <a:lumMod val="75000"/>
                <a:lumOff val="25000"/>
              </a:schemeClr>
            </a:solidFill>
            <a:prstDash val="solid"/>
          </a:ln>
          <a:effectLst>
            <a:softEdge rad="0"/>
          </a:effectLst>
        </p:spPr>
        <p:txBody>
          <a:bodyPr/>
          <a:lstStyle/>
          <a:p>
            <a:endParaRPr lang="en-US"/>
          </a:p>
        </p:txBody>
      </p:sp>
      <p:sp>
        <p:nvSpPr>
          <p:cNvPr id="32" name="Rectangle 31">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AI-generated content may be incorrect.">
            <a:extLst>
              <a:ext uri="{FF2B5EF4-FFF2-40B4-BE49-F238E27FC236}">
                <a16:creationId xmlns:a16="http://schemas.microsoft.com/office/drawing/2014/main" id="{4522F172-EFD4-DE1B-9228-3809CF4BE654}"/>
              </a:ext>
            </a:extLst>
          </p:cNvPr>
          <p:cNvPicPr>
            <a:picLocks noChangeAspect="1"/>
          </p:cNvPicPr>
          <p:nvPr/>
        </p:nvPicPr>
        <p:blipFill>
          <a:blip r:embed="rId3"/>
          <a:stretch>
            <a:fillRect/>
          </a:stretch>
        </p:blipFill>
        <p:spPr>
          <a:xfrm>
            <a:off x="798460" y="908777"/>
            <a:ext cx="3044697" cy="2749547"/>
          </a:xfrm>
          <a:prstGeom prst="rect">
            <a:avLst/>
          </a:prstGeom>
        </p:spPr>
      </p:pic>
      <p:sp>
        <p:nvSpPr>
          <p:cNvPr id="34" name="Rectangle 33">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D72CC0B-DE62-F59C-7224-D41E1BF60F5A}"/>
              </a:ext>
            </a:extLst>
          </p:cNvPr>
          <p:cNvPicPr>
            <a:picLocks noChangeAspect="1"/>
          </p:cNvPicPr>
          <p:nvPr/>
        </p:nvPicPr>
        <p:blipFill>
          <a:blip r:embed="rId4"/>
          <a:stretch>
            <a:fillRect/>
          </a:stretch>
        </p:blipFill>
        <p:spPr>
          <a:xfrm>
            <a:off x="4323497" y="1032512"/>
            <a:ext cx="2434338" cy="1369314"/>
          </a:xfrm>
          <a:prstGeom prst="rect">
            <a:avLst/>
          </a:prstGeom>
        </p:spPr>
      </p:pic>
      <p:sp>
        <p:nvSpPr>
          <p:cNvPr id="36" name="Rectangle 35">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ipart&#10;&#10;AI-generated content may be incorrect.">
            <a:extLst>
              <a:ext uri="{FF2B5EF4-FFF2-40B4-BE49-F238E27FC236}">
                <a16:creationId xmlns:a16="http://schemas.microsoft.com/office/drawing/2014/main" id="{DA468C7D-1927-19D3-04E0-85C9411B7B06}"/>
              </a:ext>
            </a:extLst>
          </p:cNvPr>
          <p:cNvPicPr>
            <a:picLocks noChangeAspect="1"/>
          </p:cNvPicPr>
          <p:nvPr/>
        </p:nvPicPr>
        <p:blipFill>
          <a:blip r:embed="rId5"/>
          <a:stretch>
            <a:fillRect/>
          </a:stretch>
        </p:blipFill>
        <p:spPr>
          <a:xfrm>
            <a:off x="798460" y="4685054"/>
            <a:ext cx="3044697" cy="951467"/>
          </a:xfrm>
          <a:prstGeom prst="rect">
            <a:avLst/>
          </a:prstGeom>
        </p:spPr>
      </p:pic>
      <p:sp>
        <p:nvSpPr>
          <p:cNvPr id="38" name="Rectangle 37">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sign, outdoor&#10;&#10;AI-generated content may be incorrect.">
            <a:extLst>
              <a:ext uri="{FF2B5EF4-FFF2-40B4-BE49-F238E27FC236}">
                <a16:creationId xmlns:a16="http://schemas.microsoft.com/office/drawing/2014/main" id="{1C5E7206-CAE5-D4E5-6F9F-DF8464EB68F7}"/>
              </a:ext>
            </a:extLst>
          </p:cNvPr>
          <p:cNvPicPr>
            <a:picLocks noChangeAspect="1"/>
          </p:cNvPicPr>
          <p:nvPr/>
        </p:nvPicPr>
        <p:blipFill>
          <a:blip r:embed="rId6"/>
          <a:stretch>
            <a:fillRect/>
          </a:stretch>
        </p:blipFill>
        <p:spPr>
          <a:xfrm>
            <a:off x="4323497" y="3122131"/>
            <a:ext cx="2434338" cy="2904976"/>
          </a:xfrm>
          <a:prstGeom prst="rect">
            <a:avLst/>
          </a:prstGeom>
        </p:spPr>
      </p:pic>
      <p:sp>
        <p:nvSpPr>
          <p:cNvPr id="23" name="Content Placeholder 22">
            <a:extLst>
              <a:ext uri="{FF2B5EF4-FFF2-40B4-BE49-F238E27FC236}">
                <a16:creationId xmlns:a16="http://schemas.microsoft.com/office/drawing/2014/main" id="{D418642B-074E-19CE-563D-BF9035B5884F}"/>
              </a:ext>
            </a:extLst>
          </p:cNvPr>
          <p:cNvSpPr>
            <a:spLocks noGrp="1"/>
          </p:cNvSpPr>
          <p:nvPr>
            <p:ph idx="1"/>
          </p:nvPr>
        </p:nvSpPr>
        <p:spPr>
          <a:xfrm>
            <a:off x="8014995" y="2103119"/>
            <a:ext cx="3732245" cy="4109953"/>
          </a:xfrm>
        </p:spPr>
        <p:txBody>
          <a:bodyPr>
            <a:normAutofit/>
          </a:bodyPr>
          <a:lstStyle/>
          <a:p>
            <a:endParaRPr lang="en-US" sz="1600" dirty="0">
              <a:solidFill>
                <a:srgbClr val="FFFFFF"/>
              </a:solidFill>
            </a:endParaRPr>
          </a:p>
        </p:txBody>
      </p:sp>
    </p:spTree>
    <p:extLst>
      <p:ext uri="{BB962C8B-B14F-4D97-AF65-F5344CB8AC3E}">
        <p14:creationId xmlns:p14="http://schemas.microsoft.com/office/powerpoint/2010/main" val="4112772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1575-7708-A625-4BAC-CC71D51B6E30}"/>
              </a:ext>
            </a:extLst>
          </p:cNvPr>
          <p:cNvSpPr>
            <a:spLocks noGrp="1"/>
          </p:cNvSpPr>
          <p:nvPr>
            <p:ph type="title"/>
          </p:nvPr>
        </p:nvSpPr>
        <p:spPr>
          <a:xfrm>
            <a:off x="1066800" y="642594"/>
            <a:ext cx="10058400" cy="1371600"/>
          </a:xfrm>
        </p:spPr>
        <p:txBody>
          <a:bodyPr>
            <a:normAutofit/>
          </a:bodyPr>
          <a:lstStyle/>
          <a:p>
            <a:r>
              <a:rPr lang="en-US" sz="4400"/>
              <a:t>HOW / WHY THE PROGRAM STARTED</a:t>
            </a:r>
          </a:p>
        </p:txBody>
      </p:sp>
      <p:sp>
        <p:nvSpPr>
          <p:cNvPr id="3" name="Content Placeholder 2">
            <a:extLst>
              <a:ext uri="{FF2B5EF4-FFF2-40B4-BE49-F238E27FC236}">
                <a16:creationId xmlns:a16="http://schemas.microsoft.com/office/drawing/2014/main" id="{2C074428-2483-429D-9FD5-0ED2DB5523C9}"/>
              </a:ext>
            </a:extLst>
          </p:cNvPr>
          <p:cNvSpPr>
            <a:spLocks noGrp="1"/>
          </p:cNvSpPr>
          <p:nvPr>
            <p:ph idx="1"/>
          </p:nvPr>
        </p:nvSpPr>
        <p:spPr>
          <a:xfrm>
            <a:off x="1066800" y="2103120"/>
            <a:ext cx="6485467" cy="3931920"/>
          </a:xfrm>
        </p:spPr>
        <p:txBody>
          <a:bodyPr>
            <a:normAutofit/>
          </a:bodyPr>
          <a:lstStyle/>
          <a:p>
            <a:r>
              <a:rPr lang="en-US" dirty="0"/>
              <a:t>Adopt A Highway began in Texas in 1985</a:t>
            </a:r>
          </a:p>
          <a:p>
            <a:endParaRPr lang="en-US" dirty="0"/>
          </a:p>
          <a:p>
            <a:r>
              <a:rPr lang="en-US" dirty="0"/>
              <a:t>WV adopted program in 1989</a:t>
            </a:r>
          </a:p>
          <a:p>
            <a:pPr marL="0" indent="0">
              <a:buNone/>
            </a:pPr>
            <a:endParaRPr lang="en-US" dirty="0"/>
          </a:p>
          <a:p>
            <a:r>
              <a:rPr lang="en-US" dirty="0"/>
              <a:t>Originally housed under the DNR before moving to the </a:t>
            </a:r>
            <a:r>
              <a:rPr lang="en-US" b="1" dirty="0"/>
              <a:t>REAP (Rehabilitation Environmental Action Plan)</a:t>
            </a:r>
            <a:r>
              <a:rPr lang="en-US" dirty="0"/>
              <a:t> program within the DEP</a:t>
            </a:r>
          </a:p>
        </p:txBody>
      </p:sp>
      <p:pic>
        <p:nvPicPr>
          <p:cNvPr id="6" name="Picture 5" descr="A picture containing text, sign, outdoor&#10;&#10;AI-generated content may be incorrect.">
            <a:extLst>
              <a:ext uri="{FF2B5EF4-FFF2-40B4-BE49-F238E27FC236}">
                <a16:creationId xmlns:a16="http://schemas.microsoft.com/office/drawing/2014/main" id="{B1C06B0E-9004-88EA-FCB0-2A6D3D5C8C86}"/>
              </a:ext>
            </a:extLst>
          </p:cNvPr>
          <p:cNvPicPr>
            <a:picLocks noChangeAspect="1"/>
          </p:cNvPicPr>
          <p:nvPr/>
        </p:nvPicPr>
        <p:blipFill>
          <a:blip r:embed="rId2"/>
          <a:stretch>
            <a:fillRect/>
          </a:stretch>
        </p:blipFill>
        <p:spPr>
          <a:xfrm>
            <a:off x="8020571" y="2176087"/>
            <a:ext cx="3019646" cy="3603444"/>
          </a:xfrm>
          <a:prstGeom prst="rect">
            <a:avLst/>
          </a:prstGeom>
        </p:spPr>
      </p:pic>
    </p:spTree>
    <p:extLst>
      <p:ext uri="{BB962C8B-B14F-4D97-AF65-F5344CB8AC3E}">
        <p14:creationId xmlns:p14="http://schemas.microsoft.com/office/powerpoint/2010/main" val="415582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0941-6807-E1F4-BBD5-F0EE6E99E61B}"/>
              </a:ext>
            </a:extLst>
          </p:cNvPr>
          <p:cNvSpPr>
            <a:spLocks noGrp="1"/>
          </p:cNvSpPr>
          <p:nvPr>
            <p:ph type="title"/>
          </p:nvPr>
        </p:nvSpPr>
        <p:spPr>
          <a:xfrm>
            <a:off x="1066800" y="642594"/>
            <a:ext cx="10058400" cy="1371600"/>
          </a:xfrm>
        </p:spPr>
        <p:txBody>
          <a:bodyPr>
            <a:normAutofit/>
          </a:bodyPr>
          <a:lstStyle/>
          <a:p>
            <a:pPr algn="ctr"/>
            <a:r>
              <a:rPr lang="en-US" sz="4400" dirty="0"/>
              <a:t>WHY DOES WEST VIRGINIA NEED ADOPT A HIGHWAY?</a:t>
            </a:r>
          </a:p>
        </p:txBody>
      </p:sp>
      <p:graphicFrame>
        <p:nvGraphicFramePr>
          <p:cNvPr id="5" name="Content Placeholder 2">
            <a:extLst>
              <a:ext uri="{FF2B5EF4-FFF2-40B4-BE49-F238E27FC236}">
                <a16:creationId xmlns:a16="http://schemas.microsoft.com/office/drawing/2014/main" id="{75EFF839-1A70-3BD7-7A6E-915E6EA01333}"/>
              </a:ext>
            </a:extLst>
          </p:cNvPr>
          <p:cNvGraphicFramePr>
            <a:graphicFrameLocks noGrp="1"/>
          </p:cNvGraphicFramePr>
          <p:nvPr>
            <p:ph idx="1"/>
            <p:extLst>
              <p:ext uri="{D42A27DB-BD31-4B8C-83A1-F6EECF244321}">
                <p14:modId xmlns:p14="http://schemas.microsoft.com/office/powerpoint/2010/main" val="2729215288"/>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1524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BB0F-E8B2-EE14-BE24-40D011BF6D3E}"/>
              </a:ext>
            </a:extLst>
          </p:cNvPr>
          <p:cNvSpPr>
            <a:spLocks noGrp="1"/>
          </p:cNvSpPr>
          <p:nvPr>
            <p:ph type="title"/>
          </p:nvPr>
        </p:nvSpPr>
        <p:spPr/>
        <p:txBody>
          <a:bodyPr>
            <a:normAutofit fontScale="90000"/>
          </a:bodyPr>
          <a:lstStyle/>
          <a:p>
            <a:r>
              <a:rPr lang="en-US" b="1" cap="all"/>
              <a:t>West Virginia code: </a:t>
            </a:r>
            <a:r>
              <a:rPr lang="en-US" b="1"/>
              <a:t>§17-2A-21.</a:t>
            </a:r>
            <a:br>
              <a:rPr lang="en-US" b="1"/>
            </a:br>
            <a:endParaRPr lang="en-US" dirty="0"/>
          </a:p>
        </p:txBody>
      </p:sp>
      <p:sp>
        <p:nvSpPr>
          <p:cNvPr id="3" name="Content Placeholder 2">
            <a:extLst>
              <a:ext uri="{FF2B5EF4-FFF2-40B4-BE49-F238E27FC236}">
                <a16:creationId xmlns:a16="http://schemas.microsoft.com/office/drawing/2014/main" id="{9A1D41E6-2E22-D054-B0FB-0395283C195B}"/>
              </a:ext>
            </a:extLst>
          </p:cNvPr>
          <p:cNvSpPr>
            <a:spLocks noGrp="1"/>
          </p:cNvSpPr>
          <p:nvPr>
            <p:ph idx="1"/>
          </p:nvPr>
        </p:nvSpPr>
        <p:spPr/>
        <p:txBody>
          <a:bodyPr/>
          <a:lstStyle/>
          <a:p>
            <a:pPr marL="0" indent="0">
              <a:buNone/>
            </a:pPr>
            <a:r>
              <a:rPr lang="en-US" dirty="0"/>
              <a:t>Commissioner authorized to contract for implementation of litter control programs.</a:t>
            </a:r>
          </a:p>
          <a:p>
            <a:pPr marL="0" indent="0">
              <a:buNone/>
            </a:pPr>
            <a:endParaRPr lang="en-US" dirty="0"/>
          </a:p>
          <a:p>
            <a:pPr marL="0" indent="0">
              <a:buNone/>
            </a:pPr>
            <a:r>
              <a:rPr lang="en-US" dirty="0"/>
              <a:t>In addition to all other powers granted and duties imposed upon the Commissioner, he or she shall contract with the Secretary of the Department of Environmental Protection and expend moneys from the highway litter control fund to implement the litter control program and litter control maintenance of the highways pursuant to article fifteen-a, chapter twenty-two of this code.</a:t>
            </a:r>
          </a:p>
        </p:txBody>
      </p:sp>
      <p:pic>
        <p:nvPicPr>
          <p:cNvPr id="7" name="Picture 6" descr="Logo&#10;&#10;AI-generated content may be incorrect.">
            <a:extLst>
              <a:ext uri="{FF2B5EF4-FFF2-40B4-BE49-F238E27FC236}">
                <a16:creationId xmlns:a16="http://schemas.microsoft.com/office/drawing/2014/main" id="{E5EF11C9-0610-C90C-62B7-EEDD2C63BC71}"/>
              </a:ext>
            </a:extLst>
          </p:cNvPr>
          <p:cNvPicPr>
            <a:picLocks noChangeAspect="1"/>
          </p:cNvPicPr>
          <p:nvPr/>
        </p:nvPicPr>
        <p:blipFill>
          <a:blip r:embed="rId2"/>
          <a:stretch>
            <a:fillRect/>
          </a:stretch>
        </p:blipFill>
        <p:spPr>
          <a:xfrm>
            <a:off x="9248775" y="4145974"/>
            <a:ext cx="2686050" cy="2425667"/>
          </a:xfrm>
          <a:prstGeom prst="rect">
            <a:avLst/>
          </a:prstGeom>
        </p:spPr>
      </p:pic>
    </p:spTree>
    <p:extLst>
      <p:ext uri="{BB962C8B-B14F-4D97-AF65-F5344CB8AC3E}">
        <p14:creationId xmlns:p14="http://schemas.microsoft.com/office/powerpoint/2010/main" val="3611051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US"/>
          </a:p>
        </p:txBody>
      </p:sp>
      <p:pic>
        <p:nvPicPr>
          <p:cNvPr id="6" name="Content Placeholder 5" descr="A blue sign with white text&#10;&#10;AI-generated content may be incorrect.">
            <a:extLst>
              <a:ext uri="{FF2B5EF4-FFF2-40B4-BE49-F238E27FC236}">
                <a16:creationId xmlns:a16="http://schemas.microsoft.com/office/drawing/2014/main" id="{73744C76-BD7A-EF8D-AC52-9DDEB368B2CD}"/>
              </a:ext>
            </a:extLst>
          </p:cNvPr>
          <p:cNvPicPr>
            <a:picLocks noGrp="1" noChangeAspect="1"/>
          </p:cNvPicPr>
          <p:nvPr>
            <p:ph sz="half" idx="2"/>
          </p:nvPr>
        </p:nvPicPr>
        <p:blipFill>
          <a:blip r:embed="rId2"/>
          <a:srcRect t="1368" r="-1" b="30542"/>
          <a:stretch>
            <a:fillRect/>
          </a:stretch>
        </p:blipFill>
        <p:spPr>
          <a:xfrm>
            <a:off x="7837371" y="237744"/>
            <a:ext cx="4124416" cy="6382512"/>
          </a:xfrm>
          <a:prstGeom prst="rect">
            <a:avLst/>
          </a:prstGeom>
        </p:spPr>
      </p:pic>
      <p:sp>
        <p:nvSpPr>
          <p:cNvPr id="13" name="Rectangle 12">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E0834D4-4A69-4301-58C7-47C2DA7EF586}"/>
              </a:ext>
            </a:extLst>
          </p:cNvPr>
          <p:cNvSpPr>
            <a:spLocks noGrp="1"/>
          </p:cNvSpPr>
          <p:nvPr>
            <p:ph type="title"/>
          </p:nvPr>
        </p:nvSpPr>
        <p:spPr>
          <a:xfrm>
            <a:off x="868680" y="642593"/>
            <a:ext cx="6281928" cy="1744183"/>
          </a:xfrm>
        </p:spPr>
        <p:txBody>
          <a:bodyPr vert="horz" lIns="91440" tIns="45720" rIns="91440" bIns="45720" rtlCol="0" anchor="ctr">
            <a:normAutofit/>
          </a:bodyPr>
          <a:lstStyle/>
          <a:p>
            <a:pPr algn="ctr"/>
            <a:r>
              <a:rPr lang="en-US" dirty="0">
                <a:solidFill>
                  <a:schemeClr val="tx1">
                    <a:lumMod val="85000"/>
                    <a:lumOff val="15000"/>
                  </a:schemeClr>
                </a:solidFill>
              </a:rPr>
              <a:t>Early Years of </a:t>
            </a:r>
            <a:br>
              <a:rPr lang="en-US" dirty="0">
                <a:solidFill>
                  <a:schemeClr val="tx1">
                    <a:lumMod val="85000"/>
                    <a:lumOff val="15000"/>
                  </a:schemeClr>
                </a:solidFill>
              </a:rPr>
            </a:br>
            <a:r>
              <a:rPr lang="en-US" dirty="0">
                <a:solidFill>
                  <a:schemeClr val="tx1">
                    <a:lumMod val="85000"/>
                    <a:lumOff val="15000"/>
                  </a:schemeClr>
                </a:solidFill>
              </a:rPr>
              <a:t>Adopt A Highway</a:t>
            </a:r>
          </a:p>
        </p:txBody>
      </p:sp>
      <p:sp>
        <p:nvSpPr>
          <p:cNvPr id="3" name="Content Placeholder 2">
            <a:extLst>
              <a:ext uri="{FF2B5EF4-FFF2-40B4-BE49-F238E27FC236}">
                <a16:creationId xmlns:a16="http://schemas.microsoft.com/office/drawing/2014/main" id="{47F9F1F5-5277-1BFA-872F-825547FC68AD}"/>
              </a:ext>
            </a:extLst>
          </p:cNvPr>
          <p:cNvSpPr>
            <a:spLocks noGrp="1"/>
          </p:cNvSpPr>
          <p:nvPr>
            <p:ph sz="half" idx="1"/>
          </p:nvPr>
        </p:nvSpPr>
        <p:spPr>
          <a:xfrm>
            <a:off x="868680" y="2386584"/>
            <a:ext cx="6281928" cy="3648456"/>
          </a:xfrm>
        </p:spPr>
        <p:txBody>
          <a:bodyPr vert="horz" lIns="91440" tIns="45720" rIns="91440" bIns="45720" rtlCol="0">
            <a:normAutofit/>
          </a:bodyPr>
          <a:lstStyle/>
          <a:p>
            <a:pPr>
              <a:buClr>
                <a:schemeClr val="tx1">
                  <a:lumMod val="85000"/>
                  <a:lumOff val="15000"/>
                </a:schemeClr>
              </a:buClr>
              <a:buFont typeface="Garamond" pitchFamily="18" charset="0"/>
              <a:buChar char="◦"/>
            </a:pPr>
            <a:r>
              <a:rPr lang="en-US" dirty="0"/>
              <a:t>Community groups “adopted” a section of state roadway</a:t>
            </a:r>
          </a:p>
          <a:p>
            <a:pPr lvl="1">
              <a:buClr>
                <a:schemeClr val="tx1">
                  <a:lumMod val="85000"/>
                  <a:lumOff val="15000"/>
                </a:schemeClr>
              </a:buClr>
              <a:buFont typeface="Garamond" pitchFamily="18" charset="0"/>
              <a:buChar char="◦"/>
            </a:pPr>
            <a:r>
              <a:rPr lang="en-US" dirty="0"/>
              <a:t>included churches, scout troops, schools, volunteer fire departments, families, and civic organizations</a:t>
            </a:r>
          </a:p>
          <a:p>
            <a:pPr>
              <a:buClr>
                <a:schemeClr val="tx1">
                  <a:lumMod val="85000"/>
                  <a:lumOff val="15000"/>
                </a:schemeClr>
              </a:buClr>
              <a:buFont typeface="Garamond" pitchFamily="18" charset="0"/>
              <a:buChar char="◦"/>
            </a:pPr>
            <a:r>
              <a:rPr lang="en-US" dirty="0"/>
              <a:t>WV Division of Highways provided trash bags, vests, and coordination of pickup and disposal</a:t>
            </a:r>
          </a:p>
          <a:p>
            <a:pPr>
              <a:buClr>
                <a:schemeClr val="tx1">
                  <a:lumMod val="85000"/>
                  <a:lumOff val="15000"/>
                </a:schemeClr>
              </a:buClr>
              <a:buFont typeface="Garamond" pitchFamily="18" charset="0"/>
              <a:buChar char="◦"/>
            </a:pPr>
            <a:r>
              <a:rPr lang="en-US" dirty="0"/>
              <a:t>The DNR was responsible for managing volunteer applications, coordinating with civic groups, and tracking environmental impact data</a:t>
            </a:r>
          </a:p>
          <a:p>
            <a:pPr>
              <a:buClr>
                <a:schemeClr val="tx1">
                  <a:lumMod val="85000"/>
                  <a:lumOff val="15000"/>
                </a:schemeClr>
              </a:buClr>
              <a:buFont typeface="Garamond" pitchFamily="18" charset="0"/>
              <a:buChar char="◦"/>
            </a:pPr>
            <a:r>
              <a:rPr lang="en-US" b="1" dirty="0"/>
              <a:t>KEY RESULT: </a:t>
            </a:r>
            <a:r>
              <a:rPr lang="en-US" dirty="0"/>
              <a:t>Roadways with adoption signs were noticeably cleaner than non-adopted roads.</a:t>
            </a:r>
          </a:p>
          <a:p>
            <a:pPr>
              <a:buClr>
                <a:schemeClr val="tx1">
                  <a:lumMod val="85000"/>
                  <a:lumOff val="15000"/>
                </a:schemeClr>
              </a:buClr>
              <a:buFont typeface="Garamond" pitchFamily="18" charset="0"/>
              <a:buChar char="◦"/>
            </a:pPr>
            <a:endParaRPr lang="en-US" dirty="0"/>
          </a:p>
        </p:txBody>
      </p:sp>
    </p:spTree>
    <p:extLst>
      <p:ext uri="{BB962C8B-B14F-4D97-AF65-F5344CB8AC3E}">
        <p14:creationId xmlns:p14="http://schemas.microsoft.com/office/powerpoint/2010/main" val="36903861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2B7C465-BD8F-4B6A-8925-267AB00CDB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949939-2C9E-4399-80BE-3FEFB064CF1C}">
  <ds:schemaRefs>
    <ds:schemaRef ds:uri="http://schemas.microsoft.com/sharepoint/v3/contenttype/forms"/>
  </ds:schemaRefs>
</ds:datastoreItem>
</file>

<file path=customXml/itemProps3.xml><?xml version="1.0" encoding="utf-8"?>
<ds:datastoreItem xmlns:ds="http://schemas.openxmlformats.org/officeDocument/2006/customXml" ds:itemID="{B9FC83A0-AB98-4659-ACD5-D2185007C703}">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Garden design</Template>
  <TotalTime>497</TotalTime>
  <Words>1669</Words>
  <Application>Microsoft Office PowerPoint</Application>
  <PresentationFormat>Widescreen</PresentationFormat>
  <Paragraphs>156</Paragraphs>
  <Slides>22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Century Gothic</vt:lpstr>
      <vt:lpstr>Garamond</vt:lpstr>
      <vt:lpstr>Savon</vt:lpstr>
      <vt:lpstr>Adopt a highway &amp; adopt a spot</vt:lpstr>
      <vt:lpstr>THE WINDSHIELD THEORY</vt:lpstr>
      <vt:lpstr>WHY DOES IT MATTER?</vt:lpstr>
      <vt:lpstr>LITTER AND ECONOMIC DEVELOPMENT</vt:lpstr>
      <vt:lpstr>HISTORY OF  ADOPT A HIGHWAY PROGRAM</vt:lpstr>
      <vt:lpstr>HOW / WHY THE PROGRAM STARTED</vt:lpstr>
      <vt:lpstr>WHY DOES WEST VIRGINIA NEED ADOPT A HIGHWAY?</vt:lpstr>
      <vt:lpstr>West Virginia code: §17-2A-21. </vt:lpstr>
      <vt:lpstr>Early Years of  Adopt A Highway</vt:lpstr>
      <vt:lpstr>CO-SPONSORSHIP  BETWEEN WVDEP AND WVDOH</vt:lpstr>
      <vt:lpstr>          Adopt A Highway  Volunteer Appreciation Day</vt:lpstr>
      <vt:lpstr>WHY THIS MATTERS TO SWAs These programs are resources to combat litter in your county!</vt:lpstr>
      <vt:lpstr>Stats From Past Five Years: 2021-2025</vt:lpstr>
      <vt:lpstr>Reported Stats From  Beginning to Current!</vt:lpstr>
      <vt:lpstr>FUN WV RELATED FACTS!</vt:lpstr>
      <vt:lpstr>Implementation of Adopt A Spot</vt:lpstr>
      <vt:lpstr>DIFFERENCES BETWEEN AAH AND AAS</vt:lpstr>
      <vt:lpstr>As an SWA,  use these two programs as different tools in your "litter toolkit": </vt:lpstr>
      <vt:lpstr>The 4 Steps of Adoption:  From Paper to Pavement</vt:lpstr>
      <vt:lpstr>PowerPoint Presentation</vt:lpstr>
      <vt:lpstr>Key Takeaways and Final Thoughts</vt:lpstr>
      <vt:lpstr>Contact 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Runion, Chelsea</dc:creator>
  <cp:lastModifiedBy>Vickers, Kelly K</cp:lastModifiedBy>
  <cp:revision>8</cp:revision>
  <dcterms:created xsi:type="dcterms:W3CDTF">2026-01-21T15:02:27Z</dcterms:created>
  <dcterms:modified xsi:type="dcterms:W3CDTF">2026-04-09T17:35:02Z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