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91" r:id="rId5"/>
    <p:sldId id="294" r:id="rId6"/>
    <p:sldId id="321" r:id="rId7"/>
    <p:sldId id="311" r:id="rId8"/>
    <p:sldId id="293" r:id="rId9"/>
    <p:sldId id="315" r:id="rId10"/>
    <p:sldId id="313" r:id="rId11"/>
    <p:sldId id="323" r:id="rId12"/>
    <p:sldId id="302" r:id="rId13"/>
    <p:sldId id="308" r:id="rId14"/>
    <p:sldId id="314" r:id="rId15"/>
    <p:sldId id="328" r:id="rId16"/>
    <p:sldId id="310" r:id="rId17"/>
    <p:sldId id="316" r:id="rId18"/>
    <p:sldId id="317" r:id="rId19"/>
    <p:sldId id="318" r:id="rId20"/>
    <p:sldId id="330" r:id="rId21"/>
    <p:sldId id="319" r:id="rId22"/>
    <p:sldId id="325" r:id="rId23"/>
    <p:sldId id="332" r:id="rId24"/>
    <p:sldId id="331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3" r:id="rId35"/>
    <p:sldId id="342" r:id="rId36"/>
    <p:sldId id="320" r:id="rId37"/>
    <p:sldId id="30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60" userDrawn="1">
          <p15:clr>
            <a:srgbClr val="A4A3A4"/>
          </p15:clr>
        </p15:guide>
        <p15:guide id="4" pos="7320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1296" userDrawn="1">
          <p15:clr>
            <a:srgbClr val="A4A3A4"/>
          </p15:clr>
        </p15:guide>
        <p15:guide id="7" orient="horz" pos="3408" userDrawn="1">
          <p15:clr>
            <a:srgbClr val="A4A3A4"/>
          </p15:clr>
        </p15:guide>
        <p15:guide id="8" orient="horz" pos="3600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3936" userDrawn="1">
          <p15:clr>
            <a:srgbClr val="A4A3A4"/>
          </p15:clr>
        </p15:guide>
        <p15:guide id="11" orient="horz" pos="4080" userDrawn="1">
          <p15:clr>
            <a:srgbClr val="A4A3A4"/>
          </p15:clr>
        </p15:guide>
        <p15:guide id="12" orient="horz" pos="1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2EB"/>
    <a:srgbClr val="F4F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2838BEF-8BB2-4498-84A7-C5851F593DF1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3969" autoAdjust="0"/>
  </p:normalViewPr>
  <p:slideViewPr>
    <p:cSldViewPr snapToGrid="0" showGuides="1">
      <p:cViewPr varScale="1">
        <p:scale>
          <a:sx n="111" d="100"/>
          <a:sy n="111" d="100"/>
        </p:scale>
        <p:origin x="678" y="96"/>
      </p:cViewPr>
      <p:guideLst>
        <p:guide orient="horz" pos="2208"/>
        <p:guide pos="3840"/>
        <p:guide pos="360"/>
        <p:guide pos="7320"/>
        <p:guide orient="horz" pos="648"/>
        <p:guide orient="horz" pos="1296"/>
        <p:guide orient="horz" pos="3408"/>
        <p:guide orient="horz" pos="3600"/>
        <p:guide orient="horz" pos="2352"/>
        <p:guide orient="horz" pos="3936"/>
        <p:guide orient="horz" pos="4080"/>
        <p:guide orient="horz" pos="1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386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30EBC-C2CA-4514-BC05-44A41B8A92B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FD51B8F-4AEC-4905-9E6E-8CB1EAD7B8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Misuse	</a:t>
          </a:r>
        </a:p>
      </dgm:t>
    </dgm:pt>
    <dgm:pt modelId="{0E58E378-C19A-4159-9212-F9CD56D6950E}" type="sibTrans" cxnId="{A6A582BD-13E6-4030-9F79-49B882877326}">
      <dgm:prSet/>
      <dgm:spPr/>
      <dgm:t>
        <a:bodyPr/>
        <a:lstStyle/>
        <a:p>
          <a:endParaRPr lang="en-US"/>
        </a:p>
      </dgm:t>
    </dgm:pt>
    <dgm:pt modelId="{DDF76E72-6652-4998-BAE1-4CE9EF46412E}" type="parTrans" cxnId="{A6A582BD-13E6-4030-9F79-49B882877326}">
      <dgm:prSet/>
      <dgm:spPr/>
      <dgm:t>
        <a:bodyPr/>
        <a:lstStyle/>
        <a:p>
          <a:endParaRPr lang="en-US"/>
        </a:p>
      </dgm:t>
    </dgm:pt>
    <dgm:pt modelId="{35EC6470-7347-4561-9622-A9139303F2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Fraud</a:t>
          </a:r>
        </a:p>
      </dgm:t>
    </dgm:pt>
    <dgm:pt modelId="{AAA37E81-8B80-40C7-9C50-8DD97A893C74}" type="sibTrans" cxnId="{A4267580-9667-48C2-82C4-52091E5A8090}">
      <dgm:prSet/>
      <dgm:spPr/>
      <dgm:t>
        <a:bodyPr/>
        <a:lstStyle/>
        <a:p>
          <a:endParaRPr lang="en-US"/>
        </a:p>
      </dgm:t>
    </dgm:pt>
    <dgm:pt modelId="{A18BA0A4-628E-4B89-8CFC-AAFBEFCC5615}" type="parTrans" cxnId="{A4267580-9667-48C2-82C4-52091E5A8090}">
      <dgm:prSet/>
      <dgm:spPr/>
      <dgm:t>
        <a:bodyPr/>
        <a:lstStyle/>
        <a:p>
          <a:endParaRPr lang="en-US"/>
        </a:p>
      </dgm:t>
    </dgm:pt>
    <dgm:pt modelId="{D0382C82-110A-43BA-B18C-86811923A9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Missing Receipts</a:t>
          </a:r>
        </a:p>
      </dgm:t>
    </dgm:pt>
    <dgm:pt modelId="{7F6DA87D-1A8E-44DD-88B6-2734BFAAC54D}" type="sibTrans" cxnId="{CA1E444B-396E-4AE6-BB08-070A69AE12E0}">
      <dgm:prSet/>
      <dgm:spPr/>
      <dgm:t>
        <a:bodyPr/>
        <a:lstStyle/>
        <a:p>
          <a:endParaRPr lang="en-US"/>
        </a:p>
      </dgm:t>
    </dgm:pt>
    <dgm:pt modelId="{3611BC21-8A23-4C77-A8AE-C388D60CF9AF}" type="parTrans" cxnId="{CA1E444B-396E-4AE6-BB08-070A69AE12E0}">
      <dgm:prSet/>
      <dgm:spPr/>
      <dgm:t>
        <a:bodyPr/>
        <a:lstStyle/>
        <a:p>
          <a:endParaRPr lang="en-US"/>
        </a:p>
      </dgm:t>
    </dgm:pt>
    <dgm:pt modelId="{F8D7CC21-F8B8-4EEC-BAF2-A47FF27B32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Policy Violations</a:t>
          </a:r>
        </a:p>
      </dgm:t>
    </dgm:pt>
    <dgm:pt modelId="{93A3C7F9-DA52-4BE8-B321-8071B0014BF2}" type="sibTrans" cxnId="{95C76D4F-E8AE-4CBB-9CFB-95B5FED7EE6D}">
      <dgm:prSet/>
      <dgm:spPr/>
      <dgm:t>
        <a:bodyPr/>
        <a:lstStyle/>
        <a:p>
          <a:endParaRPr lang="en-US"/>
        </a:p>
      </dgm:t>
    </dgm:pt>
    <dgm:pt modelId="{A4833656-73BB-41DE-9589-852D52599F47}" type="parTrans" cxnId="{95C76D4F-E8AE-4CBB-9CFB-95B5FED7EE6D}">
      <dgm:prSet/>
      <dgm:spPr/>
      <dgm:t>
        <a:bodyPr/>
        <a:lstStyle/>
        <a:p>
          <a:endParaRPr lang="en-US"/>
        </a:p>
      </dgm:t>
    </dgm:pt>
    <dgm:pt modelId="{FF6C21D6-697B-4640-BA53-1DEAC881911D}" type="pres">
      <dgm:prSet presAssocID="{01530EBC-C2CA-4514-BC05-44A41B8A92BF}" presName="root" presStyleCnt="0">
        <dgm:presLayoutVars>
          <dgm:dir/>
          <dgm:resizeHandles val="exact"/>
        </dgm:presLayoutVars>
      </dgm:prSet>
      <dgm:spPr/>
    </dgm:pt>
    <dgm:pt modelId="{9FDE9F4F-6AFA-4ACD-B333-4829F8C1303A}" type="pres">
      <dgm:prSet presAssocID="{7FD51B8F-4AEC-4905-9E6E-8CB1EAD7B8A7}" presName="compNode" presStyleCnt="0"/>
      <dgm:spPr/>
    </dgm:pt>
    <dgm:pt modelId="{19BEFF96-8008-46D9-916A-942D8434A99D}" type="pres">
      <dgm:prSet presAssocID="{7FD51B8F-4AEC-4905-9E6E-8CB1EAD7B8A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E2B5F2CC-D7F4-4940-9F92-08826023D57A}" type="pres">
      <dgm:prSet presAssocID="{7FD51B8F-4AEC-4905-9E6E-8CB1EAD7B8A7}" presName="spaceRect" presStyleCnt="0"/>
      <dgm:spPr/>
    </dgm:pt>
    <dgm:pt modelId="{585530E5-5A3B-4F06-A3A7-C83FC5CC4582}" type="pres">
      <dgm:prSet presAssocID="{7FD51B8F-4AEC-4905-9E6E-8CB1EAD7B8A7}" presName="textRect" presStyleLbl="revTx" presStyleIdx="0" presStyleCnt="4">
        <dgm:presLayoutVars>
          <dgm:chMax val="1"/>
          <dgm:chPref val="1"/>
        </dgm:presLayoutVars>
      </dgm:prSet>
      <dgm:spPr/>
    </dgm:pt>
    <dgm:pt modelId="{1FA03EC7-FE87-4A16-97F3-8B531EADF4B6}" type="pres">
      <dgm:prSet presAssocID="{0E58E378-C19A-4159-9212-F9CD56D6950E}" presName="sibTrans" presStyleCnt="0"/>
      <dgm:spPr/>
    </dgm:pt>
    <dgm:pt modelId="{910BBCF3-EC51-460C-A699-78976A0DF999}" type="pres">
      <dgm:prSet presAssocID="{35EC6470-7347-4561-9622-A9139303F28F}" presName="compNode" presStyleCnt="0"/>
      <dgm:spPr/>
    </dgm:pt>
    <dgm:pt modelId="{C3E0A3C5-981E-4C4E-BDEE-0E740379775A}" type="pres">
      <dgm:prSet presAssocID="{35EC6470-7347-4561-9622-A9139303F28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8E321EE-9B29-4A8D-A0D7-FE0C4FE35D00}" type="pres">
      <dgm:prSet presAssocID="{35EC6470-7347-4561-9622-A9139303F28F}" presName="spaceRect" presStyleCnt="0"/>
      <dgm:spPr/>
    </dgm:pt>
    <dgm:pt modelId="{1926DBEB-63BC-4FED-88C6-12E8701F2341}" type="pres">
      <dgm:prSet presAssocID="{35EC6470-7347-4561-9622-A9139303F28F}" presName="textRect" presStyleLbl="revTx" presStyleIdx="1" presStyleCnt="4">
        <dgm:presLayoutVars>
          <dgm:chMax val="1"/>
          <dgm:chPref val="1"/>
        </dgm:presLayoutVars>
      </dgm:prSet>
      <dgm:spPr/>
    </dgm:pt>
    <dgm:pt modelId="{A2379D95-DFEA-4750-8EF7-995C271AF02E}" type="pres">
      <dgm:prSet presAssocID="{AAA37E81-8B80-40C7-9C50-8DD97A893C74}" presName="sibTrans" presStyleCnt="0"/>
      <dgm:spPr/>
    </dgm:pt>
    <dgm:pt modelId="{BEA27D3B-AAB1-4B66-B85D-6C42F43CA2CD}" type="pres">
      <dgm:prSet presAssocID="{D0382C82-110A-43BA-B18C-86811923A94C}" presName="compNode" presStyleCnt="0"/>
      <dgm:spPr/>
    </dgm:pt>
    <dgm:pt modelId="{6FBD972A-DD88-4EFE-BDD1-6AB639696889}" type="pres">
      <dgm:prSet presAssocID="{D0382C82-110A-43BA-B18C-86811923A94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"/>
        </a:ext>
      </dgm:extLst>
    </dgm:pt>
    <dgm:pt modelId="{B7F40A65-949E-49AE-B263-0EBEA66E5A11}" type="pres">
      <dgm:prSet presAssocID="{D0382C82-110A-43BA-B18C-86811923A94C}" presName="spaceRect" presStyleCnt="0"/>
      <dgm:spPr/>
    </dgm:pt>
    <dgm:pt modelId="{7C19F06D-5B01-4DC9-881A-EBD39CC44987}" type="pres">
      <dgm:prSet presAssocID="{D0382C82-110A-43BA-B18C-86811923A94C}" presName="textRect" presStyleLbl="revTx" presStyleIdx="2" presStyleCnt="4">
        <dgm:presLayoutVars>
          <dgm:chMax val="1"/>
          <dgm:chPref val="1"/>
        </dgm:presLayoutVars>
      </dgm:prSet>
      <dgm:spPr/>
    </dgm:pt>
    <dgm:pt modelId="{4B171706-9DA0-45DA-97FA-74369C6535A3}" type="pres">
      <dgm:prSet presAssocID="{7F6DA87D-1A8E-44DD-88B6-2734BFAAC54D}" presName="sibTrans" presStyleCnt="0"/>
      <dgm:spPr/>
    </dgm:pt>
    <dgm:pt modelId="{9AD03225-8E77-4271-8027-723403BBABDB}" type="pres">
      <dgm:prSet presAssocID="{F8D7CC21-F8B8-4EEC-BAF2-A47FF27B329C}" presName="compNode" presStyleCnt="0"/>
      <dgm:spPr/>
    </dgm:pt>
    <dgm:pt modelId="{22D45A44-BF95-45D1-8D87-299709368108}" type="pres">
      <dgm:prSet presAssocID="{F8D7CC21-F8B8-4EEC-BAF2-A47FF27B329C}" presName="iconRect" presStyleLbl="node1" presStyleIdx="3" presStyleCnt="4" custLinFactNeighborX="-1392" custLinFactNeighborY="221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9087DFF-18BC-48A1-AEC6-0B534FCEFCAB}" type="pres">
      <dgm:prSet presAssocID="{F8D7CC21-F8B8-4EEC-BAF2-A47FF27B329C}" presName="spaceRect" presStyleCnt="0"/>
      <dgm:spPr/>
    </dgm:pt>
    <dgm:pt modelId="{DF21CCAC-9C9F-4D30-957D-5985A9DE27A4}" type="pres">
      <dgm:prSet presAssocID="{F8D7CC21-F8B8-4EEC-BAF2-A47FF27B329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9F3D10A-9906-439C-8083-249DC8D12DF9}" type="presOf" srcId="{7FD51B8F-4AEC-4905-9E6E-8CB1EAD7B8A7}" destId="{585530E5-5A3B-4F06-A3A7-C83FC5CC4582}" srcOrd="0" destOrd="0" presId="urn:microsoft.com/office/officeart/2018/2/layout/IconLabelList"/>
    <dgm:cxn modelId="{CA1E444B-396E-4AE6-BB08-070A69AE12E0}" srcId="{01530EBC-C2CA-4514-BC05-44A41B8A92BF}" destId="{D0382C82-110A-43BA-B18C-86811923A94C}" srcOrd="2" destOrd="0" parTransId="{3611BC21-8A23-4C77-A8AE-C388D60CF9AF}" sibTransId="{7F6DA87D-1A8E-44DD-88B6-2734BFAAC54D}"/>
    <dgm:cxn modelId="{95C76D4F-E8AE-4CBB-9CFB-95B5FED7EE6D}" srcId="{01530EBC-C2CA-4514-BC05-44A41B8A92BF}" destId="{F8D7CC21-F8B8-4EEC-BAF2-A47FF27B329C}" srcOrd="3" destOrd="0" parTransId="{A4833656-73BB-41DE-9589-852D52599F47}" sibTransId="{93A3C7F9-DA52-4BE8-B321-8071B0014BF2}"/>
    <dgm:cxn modelId="{ED653052-067A-4119-AFC3-BAA98B448D57}" type="presOf" srcId="{35EC6470-7347-4561-9622-A9139303F28F}" destId="{1926DBEB-63BC-4FED-88C6-12E8701F2341}" srcOrd="0" destOrd="0" presId="urn:microsoft.com/office/officeart/2018/2/layout/IconLabelList"/>
    <dgm:cxn modelId="{A4267580-9667-48C2-82C4-52091E5A8090}" srcId="{01530EBC-C2CA-4514-BC05-44A41B8A92BF}" destId="{35EC6470-7347-4561-9622-A9139303F28F}" srcOrd="1" destOrd="0" parTransId="{A18BA0A4-628E-4B89-8CFC-AAFBEFCC5615}" sibTransId="{AAA37E81-8B80-40C7-9C50-8DD97A893C74}"/>
    <dgm:cxn modelId="{F803A6A4-8C44-4DD5-878E-59B45E84F414}" type="presOf" srcId="{D0382C82-110A-43BA-B18C-86811923A94C}" destId="{7C19F06D-5B01-4DC9-881A-EBD39CC44987}" srcOrd="0" destOrd="0" presId="urn:microsoft.com/office/officeart/2018/2/layout/IconLabelList"/>
    <dgm:cxn modelId="{6D4F9ABB-424B-41EB-B261-456FEC73981B}" type="presOf" srcId="{01530EBC-C2CA-4514-BC05-44A41B8A92BF}" destId="{FF6C21D6-697B-4640-BA53-1DEAC881911D}" srcOrd="0" destOrd="0" presId="urn:microsoft.com/office/officeart/2018/2/layout/IconLabelList"/>
    <dgm:cxn modelId="{A6A582BD-13E6-4030-9F79-49B882877326}" srcId="{01530EBC-C2CA-4514-BC05-44A41B8A92BF}" destId="{7FD51B8F-4AEC-4905-9E6E-8CB1EAD7B8A7}" srcOrd="0" destOrd="0" parTransId="{DDF76E72-6652-4998-BAE1-4CE9EF46412E}" sibTransId="{0E58E378-C19A-4159-9212-F9CD56D6950E}"/>
    <dgm:cxn modelId="{BE06CDDA-7B7E-4A98-833C-F112C0E2495A}" type="presOf" srcId="{F8D7CC21-F8B8-4EEC-BAF2-A47FF27B329C}" destId="{DF21CCAC-9C9F-4D30-957D-5985A9DE27A4}" srcOrd="0" destOrd="0" presId="urn:microsoft.com/office/officeart/2018/2/layout/IconLabelList"/>
    <dgm:cxn modelId="{24ED3BA8-8B58-4A58-A9E6-0C60E7142987}" type="presParOf" srcId="{FF6C21D6-697B-4640-BA53-1DEAC881911D}" destId="{9FDE9F4F-6AFA-4ACD-B333-4829F8C1303A}" srcOrd="0" destOrd="0" presId="urn:microsoft.com/office/officeart/2018/2/layout/IconLabelList"/>
    <dgm:cxn modelId="{B688C89C-CA13-4006-B951-A2C93F0C96AF}" type="presParOf" srcId="{9FDE9F4F-6AFA-4ACD-B333-4829F8C1303A}" destId="{19BEFF96-8008-46D9-916A-942D8434A99D}" srcOrd="0" destOrd="0" presId="urn:microsoft.com/office/officeart/2018/2/layout/IconLabelList"/>
    <dgm:cxn modelId="{8C964D3B-24F3-4832-A531-93217B1C4A91}" type="presParOf" srcId="{9FDE9F4F-6AFA-4ACD-B333-4829F8C1303A}" destId="{E2B5F2CC-D7F4-4940-9F92-08826023D57A}" srcOrd="1" destOrd="0" presId="urn:microsoft.com/office/officeart/2018/2/layout/IconLabelList"/>
    <dgm:cxn modelId="{ACE3C307-84D7-464A-A9E5-5C72AEF32FD3}" type="presParOf" srcId="{9FDE9F4F-6AFA-4ACD-B333-4829F8C1303A}" destId="{585530E5-5A3B-4F06-A3A7-C83FC5CC4582}" srcOrd="2" destOrd="0" presId="urn:microsoft.com/office/officeart/2018/2/layout/IconLabelList"/>
    <dgm:cxn modelId="{314AAAD0-C327-4733-B8F8-5C05CDC9BC72}" type="presParOf" srcId="{FF6C21D6-697B-4640-BA53-1DEAC881911D}" destId="{1FA03EC7-FE87-4A16-97F3-8B531EADF4B6}" srcOrd="1" destOrd="0" presId="urn:microsoft.com/office/officeart/2018/2/layout/IconLabelList"/>
    <dgm:cxn modelId="{462FE4E7-D51D-42AB-8B7A-69FD3BE47E8A}" type="presParOf" srcId="{FF6C21D6-697B-4640-BA53-1DEAC881911D}" destId="{910BBCF3-EC51-460C-A699-78976A0DF999}" srcOrd="2" destOrd="0" presId="urn:microsoft.com/office/officeart/2018/2/layout/IconLabelList"/>
    <dgm:cxn modelId="{1AC8B386-EBA9-40FF-990A-F4CFA1C43FD2}" type="presParOf" srcId="{910BBCF3-EC51-460C-A699-78976A0DF999}" destId="{C3E0A3C5-981E-4C4E-BDEE-0E740379775A}" srcOrd="0" destOrd="0" presId="urn:microsoft.com/office/officeart/2018/2/layout/IconLabelList"/>
    <dgm:cxn modelId="{F167033F-D06C-4537-BA7B-22502B685F7A}" type="presParOf" srcId="{910BBCF3-EC51-460C-A699-78976A0DF999}" destId="{C8E321EE-9B29-4A8D-A0D7-FE0C4FE35D00}" srcOrd="1" destOrd="0" presId="urn:microsoft.com/office/officeart/2018/2/layout/IconLabelList"/>
    <dgm:cxn modelId="{1246F659-59FF-4322-916F-CDE137E4F9E5}" type="presParOf" srcId="{910BBCF3-EC51-460C-A699-78976A0DF999}" destId="{1926DBEB-63BC-4FED-88C6-12E8701F2341}" srcOrd="2" destOrd="0" presId="urn:microsoft.com/office/officeart/2018/2/layout/IconLabelList"/>
    <dgm:cxn modelId="{35C50D3D-E15F-479F-A548-12044FCBF7C1}" type="presParOf" srcId="{FF6C21D6-697B-4640-BA53-1DEAC881911D}" destId="{A2379D95-DFEA-4750-8EF7-995C271AF02E}" srcOrd="3" destOrd="0" presId="urn:microsoft.com/office/officeart/2018/2/layout/IconLabelList"/>
    <dgm:cxn modelId="{D3B33F8A-C20F-40EB-9DC4-5B0A27FD24D7}" type="presParOf" srcId="{FF6C21D6-697B-4640-BA53-1DEAC881911D}" destId="{BEA27D3B-AAB1-4B66-B85D-6C42F43CA2CD}" srcOrd="4" destOrd="0" presId="urn:microsoft.com/office/officeart/2018/2/layout/IconLabelList"/>
    <dgm:cxn modelId="{B5F4B265-3E4C-4732-A147-0BDA0ED83F4B}" type="presParOf" srcId="{BEA27D3B-AAB1-4B66-B85D-6C42F43CA2CD}" destId="{6FBD972A-DD88-4EFE-BDD1-6AB639696889}" srcOrd="0" destOrd="0" presId="urn:microsoft.com/office/officeart/2018/2/layout/IconLabelList"/>
    <dgm:cxn modelId="{72760871-21BA-4374-B2D3-46E3F8AA59BA}" type="presParOf" srcId="{BEA27D3B-AAB1-4B66-B85D-6C42F43CA2CD}" destId="{B7F40A65-949E-49AE-B263-0EBEA66E5A11}" srcOrd="1" destOrd="0" presId="urn:microsoft.com/office/officeart/2018/2/layout/IconLabelList"/>
    <dgm:cxn modelId="{EB25157B-B833-47C1-8438-537B4D32D577}" type="presParOf" srcId="{BEA27D3B-AAB1-4B66-B85D-6C42F43CA2CD}" destId="{7C19F06D-5B01-4DC9-881A-EBD39CC44987}" srcOrd="2" destOrd="0" presId="urn:microsoft.com/office/officeart/2018/2/layout/IconLabelList"/>
    <dgm:cxn modelId="{FC658001-086B-4611-B93A-F4EC55132572}" type="presParOf" srcId="{FF6C21D6-697B-4640-BA53-1DEAC881911D}" destId="{4B171706-9DA0-45DA-97FA-74369C6535A3}" srcOrd="5" destOrd="0" presId="urn:microsoft.com/office/officeart/2018/2/layout/IconLabelList"/>
    <dgm:cxn modelId="{6E36DFBA-8454-4E74-8261-8EC19168364B}" type="presParOf" srcId="{FF6C21D6-697B-4640-BA53-1DEAC881911D}" destId="{9AD03225-8E77-4271-8027-723403BBABDB}" srcOrd="6" destOrd="0" presId="urn:microsoft.com/office/officeart/2018/2/layout/IconLabelList"/>
    <dgm:cxn modelId="{30484775-71FE-40DD-945C-4AE6EA005C85}" type="presParOf" srcId="{9AD03225-8E77-4271-8027-723403BBABDB}" destId="{22D45A44-BF95-45D1-8D87-299709368108}" srcOrd="0" destOrd="0" presId="urn:microsoft.com/office/officeart/2018/2/layout/IconLabelList"/>
    <dgm:cxn modelId="{4AC231D4-3CF3-4979-AD2E-44F1A316A67A}" type="presParOf" srcId="{9AD03225-8E77-4271-8027-723403BBABDB}" destId="{99087DFF-18BC-48A1-AEC6-0B534FCEFCAB}" srcOrd="1" destOrd="0" presId="urn:microsoft.com/office/officeart/2018/2/layout/IconLabelList"/>
    <dgm:cxn modelId="{49967717-1762-4EDF-8FD6-365C230E864E}" type="presParOf" srcId="{9AD03225-8E77-4271-8027-723403BBABDB}" destId="{DF21CCAC-9C9F-4D30-957D-5985A9DE27A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BFEBAD-E94E-4248-8099-A86701590A9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54293093-5252-4ECF-ABF2-1C41E5DDD410}">
      <dgm:prSet/>
      <dgm:spPr/>
      <dgm:t>
        <a:bodyPr/>
        <a:lstStyle/>
        <a:p>
          <a:r>
            <a:rPr lang="en-US" b="1" dirty="0"/>
            <a:t>Increased control and monitoring</a:t>
          </a:r>
          <a:endParaRPr lang="en-US" dirty="0"/>
        </a:p>
      </dgm:t>
    </dgm:pt>
    <dgm:pt modelId="{CD7C8F03-6323-4D19-B8AC-1AB6877F56E4}" type="parTrans" cxnId="{725A3065-A904-4724-845F-1BC8FD3DCF8D}">
      <dgm:prSet/>
      <dgm:spPr/>
      <dgm:t>
        <a:bodyPr/>
        <a:lstStyle/>
        <a:p>
          <a:endParaRPr lang="en-US"/>
        </a:p>
      </dgm:t>
    </dgm:pt>
    <dgm:pt modelId="{0BA3709C-576D-474C-9FB3-260AE2E058C7}" type="sibTrans" cxnId="{725A3065-A904-4724-845F-1BC8FD3DCF8D}">
      <dgm:prSet/>
      <dgm:spPr/>
      <dgm:t>
        <a:bodyPr/>
        <a:lstStyle/>
        <a:p>
          <a:endParaRPr lang="en-US"/>
        </a:p>
      </dgm:t>
    </dgm:pt>
    <dgm:pt modelId="{935542DC-6C24-41EA-86C3-7DE223850AFA}">
      <dgm:prSet/>
      <dgm:spPr/>
      <dgm:t>
        <a:bodyPr/>
        <a:lstStyle/>
        <a:p>
          <a:r>
            <a:rPr lang="en-US" b="1"/>
            <a:t>Streamlines payment/purchasing process</a:t>
          </a:r>
          <a:endParaRPr lang="en-US"/>
        </a:p>
      </dgm:t>
    </dgm:pt>
    <dgm:pt modelId="{97926251-599E-4C50-AFB7-A686EC2305A9}" type="parTrans" cxnId="{B870D920-B82F-4FA9-9AB7-F82777F43374}">
      <dgm:prSet/>
      <dgm:spPr/>
      <dgm:t>
        <a:bodyPr/>
        <a:lstStyle/>
        <a:p>
          <a:endParaRPr lang="en-US"/>
        </a:p>
      </dgm:t>
    </dgm:pt>
    <dgm:pt modelId="{96FF05A4-2CDD-4A62-ABBB-61180A6368DE}" type="sibTrans" cxnId="{B870D920-B82F-4FA9-9AB7-F82777F43374}">
      <dgm:prSet/>
      <dgm:spPr/>
      <dgm:t>
        <a:bodyPr/>
        <a:lstStyle/>
        <a:p>
          <a:endParaRPr lang="en-US"/>
        </a:p>
      </dgm:t>
    </dgm:pt>
    <dgm:pt modelId="{57AAB642-57C1-4433-91A7-AFEE459A56AC}">
      <dgm:prSet/>
      <dgm:spPr/>
      <dgm:t>
        <a:bodyPr/>
        <a:lstStyle/>
        <a:p>
          <a:r>
            <a:rPr lang="en-US" b="1"/>
            <a:t>Cost and time saving tool</a:t>
          </a:r>
          <a:endParaRPr lang="en-US"/>
        </a:p>
      </dgm:t>
    </dgm:pt>
    <dgm:pt modelId="{EF145B9A-6850-4F54-AFA4-FAEF4AF4ECB2}" type="parTrans" cxnId="{0FEB6D3C-841D-4212-A1F4-3EB954768613}">
      <dgm:prSet/>
      <dgm:spPr/>
      <dgm:t>
        <a:bodyPr/>
        <a:lstStyle/>
        <a:p>
          <a:endParaRPr lang="en-US"/>
        </a:p>
      </dgm:t>
    </dgm:pt>
    <dgm:pt modelId="{DAE3A323-9DC9-439C-9BD3-FBCF317E75C6}" type="sibTrans" cxnId="{0FEB6D3C-841D-4212-A1F4-3EB954768613}">
      <dgm:prSet/>
      <dgm:spPr/>
      <dgm:t>
        <a:bodyPr/>
        <a:lstStyle/>
        <a:p>
          <a:endParaRPr lang="en-US"/>
        </a:p>
      </dgm:t>
    </dgm:pt>
    <dgm:pt modelId="{B28E1ABA-2E41-43C6-A6A2-5A703A4F9537}">
      <dgm:prSet/>
      <dgm:spPr/>
      <dgm:t>
        <a:bodyPr/>
        <a:lstStyle/>
        <a:p>
          <a:r>
            <a:rPr lang="en-US" b="1" dirty="0"/>
            <a:t>Faster payments to merchants</a:t>
          </a:r>
          <a:endParaRPr lang="en-US" dirty="0"/>
        </a:p>
      </dgm:t>
    </dgm:pt>
    <dgm:pt modelId="{3057BC1C-EC3A-469C-B3CF-8B1284EFAA8F}" type="parTrans" cxnId="{5004403A-B3B7-4D85-A753-839AEEBA0DC5}">
      <dgm:prSet/>
      <dgm:spPr/>
      <dgm:t>
        <a:bodyPr/>
        <a:lstStyle/>
        <a:p>
          <a:endParaRPr lang="en-US"/>
        </a:p>
      </dgm:t>
    </dgm:pt>
    <dgm:pt modelId="{F1D84838-9DAC-4E17-A47A-B1EC847B8930}" type="sibTrans" cxnId="{5004403A-B3B7-4D85-A753-839AEEBA0DC5}">
      <dgm:prSet/>
      <dgm:spPr/>
      <dgm:t>
        <a:bodyPr/>
        <a:lstStyle/>
        <a:p>
          <a:endParaRPr lang="en-US"/>
        </a:p>
      </dgm:t>
    </dgm:pt>
    <dgm:pt modelId="{BB909E90-9E61-41C8-B976-0C43AFEDFC58}">
      <dgm:prSet/>
      <dgm:spPr/>
      <dgm:t>
        <a:bodyPr/>
        <a:lstStyle/>
        <a:p>
          <a:r>
            <a:rPr lang="en-US" b="1"/>
            <a:t>Accountability/transparency </a:t>
          </a:r>
          <a:endParaRPr lang="en-US"/>
        </a:p>
      </dgm:t>
    </dgm:pt>
    <dgm:pt modelId="{6A0DF822-4A0E-453D-BDD6-437291656F90}" type="parTrans" cxnId="{829B504E-21CA-46B8-8E82-A783C0CBB8C9}">
      <dgm:prSet/>
      <dgm:spPr/>
      <dgm:t>
        <a:bodyPr/>
        <a:lstStyle/>
        <a:p>
          <a:endParaRPr lang="en-US"/>
        </a:p>
      </dgm:t>
    </dgm:pt>
    <dgm:pt modelId="{3D5A4C91-BC97-4DB4-8901-66D6922A7FB9}" type="sibTrans" cxnId="{829B504E-21CA-46B8-8E82-A783C0CBB8C9}">
      <dgm:prSet/>
      <dgm:spPr/>
      <dgm:t>
        <a:bodyPr/>
        <a:lstStyle/>
        <a:p>
          <a:endParaRPr lang="en-US"/>
        </a:p>
      </dgm:t>
    </dgm:pt>
    <dgm:pt modelId="{314B3BA5-F93A-4168-B4A4-9079BC54AD26}" type="pres">
      <dgm:prSet presAssocID="{F0BFEBAD-E94E-4248-8099-A86701590A91}" presName="root" presStyleCnt="0">
        <dgm:presLayoutVars>
          <dgm:dir/>
          <dgm:resizeHandles val="exact"/>
        </dgm:presLayoutVars>
      </dgm:prSet>
      <dgm:spPr/>
    </dgm:pt>
    <dgm:pt modelId="{F19F070F-A614-417F-AD68-D51D6E8A0E3E}" type="pres">
      <dgm:prSet presAssocID="{F0BFEBAD-E94E-4248-8099-A86701590A91}" presName="container" presStyleCnt="0">
        <dgm:presLayoutVars>
          <dgm:dir/>
          <dgm:resizeHandles val="exact"/>
        </dgm:presLayoutVars>
      </dgm:prSet>
      <dgm:spPr/>
    </dgm:pt>
    <dgm:pt modelId="{D179A0CB-88DE-4BDC-BC5C-74468987CD0A}" type="pres">
      <dgm:prSet presAssocID="{54293093-5252-4ECF-ABF2-1C41E5DDD410}" presName="compNode" presStyleCnt="0"/>
      <dgm:spPr/>
    </dgm:pt>
    <dgm:pt modelId="{20C3EE7B-A7F8-4154-8B4A-C9779BB6B6ED}" type="pres">
      <dgm:prSet presAssocID="{54293093-5252-4ECF-ABF2-1C41E5DDD410}" presName="iconBgRect" presStyleLbl="bgShp" presStyleIdx="0" presStyleCnt="5"/>
      <dgm:spPr/>
    </dgm:pt>
    <dgm:pt modelId="{18572965-7715-43F2-B349-9748FDD2E7A9}" type="pres">
      <dgm:prSet presAssocID="{54293093-5252-4ECF-ABF2-1C41E5DDD41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62F1506-B350-4038-B907-51975B12C418}" type="pres">
      <dgm:prSet presAssocID="{54293093-5252-4ECF-ABF2-1C41E5DDD410}" presName="spaceRect" presStyleCnt="0"/>
      <dgm:spPr/>
    </dgm:pt>
    <dgm:pt modelId="{68B5B97D-D192-4F97-9D8C-6F21AF04366B}" type="pres">
      <dgm:prSet presAssocID="{54293093-5252-4ECF-ABF2-1C41E5DDD410}" presName="textRect" presStyleLbl="revTx" presStyleIdx="0" presStyleCnt="5">
        <dgm:presLayoutVars>
          <dgm:chMax val="1"/>
          <dgm:chPref val="1"/>
        </dgm:presLayoutVars>
      </dgm:prSet>
      <dgm:spPr/>
    </dgm:pt>
    <dgm:pt modelId="{2C014965-FF0F-4679-AC24-096541F1BEEE}" type="pres">
      <dgm:prSet presAssocID="{0BA3709C-576D-474C-9FB3-260AE2E058C7}" presName="sibTrans" presStyleLbl="sibTrans2D1" presStyleIdx="0" presStyleCnt="0"/>
      <dgm:spPr/>
    </dgm:pt>
    <dgm:pt modelId="{7DE98C20-06B1-4DFE-80FB-F1AEAC3AD937}" type="pres">
      <dgm:prSet presAssocID="{935542DC-6C24-41EA-86C3-7DE223850AFA}" presName="compNode" presStyleCnt="0"/>
      <dgm:spPr/>
    </dgm:pt>
    <dgm:pt modelId="{BD682B1C-7360-49BD-AA74-2791B48D2373}" type="pres">
      <dgm:prSet presAssocID="{935542DC-6C24-41EA-86C3-7DE223850AFA}" presName="iconBgRect" presStyleLbl="bgShp" presStyleIdx="1" presStyleCnt="5"/>
      <dgm:spPr/>
    </dgm:pt>
    <dgm:pt modelId="{3B98FEE6-6140-42A6-B679-5C4206EE61AF}" type="pres">
      <dgm:prSet presAssocID="{935542DC-6C24-41EA-86C3-7DE223850AF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798D2DEC-82AA-4913-83C7-17EB2C79DA3E}" type="pres">
      <dgm:prSet presAssocID="{935542DC-6C24-41EA-86C3-7DE223850AFA}" presName="spaceRect" presStyleCnt="0"/>
      <dgm:spPr/>
    </dgm:pt>
    <dgm:pt modelId="{D7A6BF3A-0BAF-470F-8B78-EC46DAC59176}" type="pres">
      <dgm:prSet presAssocID="{935542DC-6C24-41EA-86C3-7DE223850AFA}" presName="textRect" presStyleLbl="revTx" presStyleIdx="1" presStyleCnt="5">
        <dgm:presLayoutVars>
          <dgm:chMax val="1"/>
          <dgm:chPref val="1"/>
        </dgm:presLayoutVars>
      </dgm:prSet>
      <dgm:spPr/>
    </dgm:pt>
    <dgm:pt modelId="{A7164819-7FAD-4915-A10C-E49DD9F551BD}" type="pres">
      <dgm:prSet presAssocID="{96FF05A4-2CDD-4A62-ABBB-61180A6368DE}" presName="sibTrans" presStyleLbl="sibTrans2D1" presStyleIdx="0" presStyleCnt="0"/>
      <dgm:spPr/>
    </dgm:pt>
    <dgm:pt modelId="{B1A25214-14F0-4070-8345-686E11E785D2}" type="pres">
      <dgm:prSet presAssocID="{57AAB642-57C1-4433-91A7-AFEE459A56AC}" presName="compNode" presStyleCnt="0"/>
      <dgm:spPr/>
    </dgm:pt>
    <dgm:pt modelId="{C93BB0E2-72A0-4EB4-811A-92B11AAE860A}" type="pres">
      <dgm:prSet presAssocID="{57AAB642-57C1-4433-91A7-AFEE459A56AC}" presName="iconBgRect" presStyleLbl="bgShp" presStyleIdx="2" presStyleCnt="5"/>
      <dgm:spPr/>
    </dgm:pt>
    <dgm:pt modelId="{82B9DFCB-F618-48C8-B396-28830708043F}" type="pres">
      <dgm:prSet presAssocID="{57AAB642-57C1-4433-91A7-AFEE459A56A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D63538F-C8B7-4855-B283-3502143FFD71}" type="pres">
      <dgm:prSet presAssocID="{57AAB642-57C1-4433-91A7-AFEE459A56AC}" presName="spaceRect" presStyleCnt="0"/>
      <dgm:spPr/>
    </dgm:pt>
    <dgm:pt modelId="{D8C36512-A79D-4D99-B13F-406B47053AC5}" type="pres">
      <dgm:prSet presAssocID="{57AAB642-57C1-4433-91A7-AFEE459A56AC}" presName="textRect" presStyleLbl="revTx" presStyleIdx="2" presStyleCnt="5">
        <dgm:presLayoutVars>
          <dgm:chMax val="1"/>
          <dgm:chPref val="1"/>
        </dgm:presLayoutVars>
      </dgm:prSet>
      <dgm:spPr/>
    </dgm:pt>
    <dgm:pt modelId="{BC75BEB3-8B17-486C-9A07-6363E3076952}" type="pres">
      <dgm:prSet presAssocID="{DAE3A323-9DC9-439C-9BD3-FBCF317E75C6}" presName="sibTrans" presStyleLbl="sibTrans2D1" presStyleIdx="0" presStyleCnt="0"/>
      <dgm:spPr/>
    </dgm:pt>
    <dgm:pt modelId="{7BFEEEB9-90D5-43D0-825D-2EB97C41A398}" type="pres">
      <dgm:prSet presAssocID="{B28E1ABA-2E41-43C6-A6A2-5A703A4F9537}" presName="compNode" presStyleCnt="0"/>
      <dgm:spPr/>
    </dgm:pt>
    <dgm:pt modelId="{AC16FCA1-CF5B-46DB-8732-AF0A8CE4A656}" type="pres">
      <dgm:prSet presAssocID="{B28E1ABA-2E41-43C6-A6A2-5A703A4F9537}" presName="iconBgRect" presStyleLbl="bgShp" presStyleIdx="3" presStyleCnt="5"/>
      <dgm:spPr/>
    </dgm:pt>
    <dgm:pt modelId="{B5A0AC63-B887-4D39-8B68-2FADFC38CB83}" type="pres">
      <dgm:prSet presAssocID="{B28E1ABA-2E41-43C6-A6A2-5A703A4F953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343B81A-B6C8-4B6F-AD39-05BA502685B3}" type="pres">
      <dgm:prSet presAssocID="{B28E1ABA-2E41-43C6-A6A2-5A703A4F9537}" presName="spaceRect" presStyleCnt="0"/>
      <dgm:spPr/>
    </dgm:pt>
    <dgm:pt modelId="{AD4D3F4D-F319-4280-A149-071159A8D657}" type="pres">
      <dgm:prSet presAssocID="{B28E1ABA-2E41-43C6-A6A2-5A703A4F9537}" presName="textRect" presStyleLbl="revTx" presStyleIdx="3" presStyleCnt="5">
        <dgm:presLayoutVars>
          <dgm:chMax val="1"/>
          <dgm:chPref val="1"/>
        </dgm:presLayoutVars>
      </dgm:prSet>
      <dgm:spPr/>
    </dgm:pt>
    <dgm:pt modelId="{3DEF39F7-8265-4C95-942D-48A5736C3536}" type="pres">
      <dgm:prSet presAssocID="{F1D84838-9DAC-4E17-A47A-B1EC847B8930}" presName="sibTrans" presStyleLbl="sibTrans2D1" presStyleIdx="0" presStyleCnt="0"/>
      <dgm:spPr/>
    </dgm:pt>
    <dgm:pt modelId="{4DA33B0C-7A43-407E-85A9-D9C08F572BA3}" type="pres">
      <dgm:prSet presAssocID="{BB909E90-9E61-41C8-B976-0C43AFEDFC58}" presName="compNode" presStyleCnt="0"/>
      <dgm:spPr/>
    </dgm:pt>
    <dgm:pt modelId="{62A7DE8C-DFCC-4DEC-8059-94875F29CC73}" type="pres">
      <dgm:prSet presAssocID="{BB909E90-9E61-41C8-B976-0C43AFEDFC58}" presName="iconBgRect" presStyleLbl="bgShp" presStyleIdx="4" presStyleCnt="5"/>
      <dgm:spPr/>
    </dgm:pt>
    <dgm:pt modelId="{2191A67A-036D-41BA-A97A-053F8D9F2DFC}" type="pres">
      <dgm:prSet presAssocID="{BB909E90-9E61-41C8-B976-0C43AFEDFC5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B558D47-331D-4B6A-8C36-729BAA3816D8}" type="pres">
      <dgm:prSet presAssocID="{BB909E90-9E61-41C8-B976-0C43AFEDFC58}" presName="spaceRect" presStyleCnt="0"/>
      <dgm:spPr/>
    </dgm:pt>
    <dgm:pt modelId="{C63819CB-47FC-4B34-B511-8CB23628A502}" type="pres">
      <dgm:prSet presAssocID="{BB909E90-9E61-41C8-B976-0C43AFEDFC5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45FC714-520E-4D99-B788-DEB1C06A113A}" type="presOf" srcId="{57AAB642-57C1-4433-91A7-AFEE459A56AC}" destId="{D8C36512-A79D-4D99-B13F-406B47053AC5}" srcOrd="0" destOrd="0" presId="urn:microsoft.com/office/officeart/2018/2/layout/IconCircleList"/>
    <dgm:cxn modelId="{751ECF17-C212-4665-B0D7-6C072B7D7D58}" type="presOf" srcId="{DAE3A323-9DC9-439C-9BD3-FBCF317E75C6}" destId="{BC75BEB3-8B17-486C-9A07-6363E3076952}" srcOrd="0" destOrd="0" presId="urn:microsoft.com/office/officeart/2018/2/layout/IconCircleList"/>
    <dgm:cxn modelId="{D9E6D218-6902-458C-9A65-14C93CAFF8F7}" type="presOf" srcId="{935542DC-6C24-41EA-86C3-7DE223850AFA}" destId="{D7A6BF3A-0BAF-470F-8B78-EC46DAC59176}" srcOrd="0" destOrd="0" presId="urn:microsoft.com/office/officeart/2018/2/layout/IconCircleList"/>
    <dgm:cxn modelId="{B870D920-B82F-4FA9-9AB7-F82777F43374}" srcId="{F0BFEBAD-E94E-4248-8099-A86701590A91}" destId="{935542DC-6C24-41EA-86C3-7DE223850AFA}" srcOrd="1" destOrd="0" parTransId="{97926251-599E-4C50-AFB7-A686EC2305A9}" sibTransId="{96FF05A4-2CDD-4A62-ABBB-61180A6368DE}"/>
    <dgm:cxn modelId="{205BF332-419D-4322-85E1-089D477465D4}" type="presOf" srcId="{F1D84838-9DAC-4E17-A47A-B1EC847B8930}" destId="{3DEF39F7-8265-4C95-942D-48A5736C3536}" srcOrd="0" destOrd="0" presId="urn:microsoft.com/office/officeart/2018/2/layout/IconCircleList"/>
    <dgm:cxn modelId="{5004403A-B3B7-4D85-A753-839AEEBA0DC5}" srcId="{F0BFEBAD-E94E-4248-8099-A86701590A91}" destId="{B28E1ABA-2E41-43C6-A6A2-5A703A4F9537}" srcOrd="3" destOrd="0" parTransId="{3057BC1C-EC3A-469C-B3CF-8B1284EFAA8F}" sibTransId="{F1D84838-9DAC-4E17-A47A-B1EC847B8930}"/>
    <dgm:cxn modelId="{0FEB6D3C-841D-4212-A1F4-3EB954768613}" srcId="{F0BFEBAD-E94E-4248-8099-A86701590A91}" destId="{57AAB642-57C1-4433-91A7-AFEE459A56AC}" srcOrd="2" destOrd="0" parTransId="{EF145B9A-6850-4F54-AFA4-FAEF4AF4ECB2}" sibTransId="{DAE3A323-9DC9-439C-9BD3-FBCF317E75C6}"/>
    <dgm:cxn modelId="{725A3065-A904-4724-845F-1BC8FD3DCF8D}" srcId="{F0BFEBAD-E94E-4248-8099-A86701590A91}" destId="{54293093-5252-4ECF-ABF2-1C41E5DDD410}" srcOrd="0" destOrd="0" parTransId="{CD7C8F03-6323-4D19-B8AC-1AB6877F56E4}" sibTransId="{0BA3709C-576D-474C-9FB3-260AE2E058C7}"/>
    <dgm:cxn modelId="{829B504E-21CA-46B8-8E82-A783C0CBB8C9}" srcId="{F0BFEBAD-E94E-4248-8099-A86701590A91}" destId="{BB909E90-9E61-41C8-B976-0C43AFEDFC58}" srcOrd="4" destOrd="0" parTransId="{6A0DF822-4A0E-453D-BDD6-437291656F90}" sibTransId="{3D5A4C91-BC97-4DB4-8901-66D6922A7FB9}"/>
    <dgm:cxn modelId="{C196287A-EAAF-42C3-8489-CA95EA74AE58}" type="presOf" srcId="{B28E1ABA-2E41-43C6-A6A2-5A703A4F9537}" destId="{AD4D3F4D-F319-4280-A149-071159A8D657}" srcOrd="0" destOrd="0" presId="urn:microsoft.com/office/officeart/2018/2/layout/IconCircleList"/>
    <dgm:cxn modelId="{B9F36698-6318-4640-B3B7-988B50355FD2}" type="presOf" srcId="{0BA3709C-576D-474C-9FB3-260AE2E058C7}" destId="{2C014965-FF0F-4679-AC24-096541F1BEEE}" srcOrd="0" destOrd="0" presId="urn:microsoft.com/office/officeart/2018/2/layout/IconCircleList"/>
    <dgm:cxn modelId="{969C62F6-1AD5-45BC-A9CA-530C03ADA6B4}" type="presOf" srcId="{96FF05A4-2CDD-4A62-ABBB-61180A6368DE}" destId="{A7164819-7FAD-4915-A10C-E49DD9F551BD}" srcOrd="0" destOrd="0" presId="urn:microsoft.com/office/officeart/2018/2/layout/IconCircleList"/>
    <dgm:cxn modelId="{12422DFA-AC4B-47D5-B177-864567D89F1F}" type="presOf" srcId="{BB909E90-9E61-41C8-B976-0C43AFEDFC58}" destId="{C63819CB-47FC-4B34-B511-8CB23628A502}" srcOrd="0" destOrd="0" presId="urn:microsoft.com/office/officeart/2018/2/layout/IconCircleList"/>
    <dgm:cxn modelId="{0AA56EFD-DD77-4D90-97F0-9368F6F2A156}" type="presOf" srcId="{F0BFEBAD-E94E-4248-8099-A86701590A91}" destId="{314B3BA5-F93A-4168-B4A4-9079BC54AD26}" srcOrd="0" destOrd="0" presId="urn:microsoft.com/office/officeart/2018/2/layout/IconCircleList"/>
    <dgm:cxn modelId="{856009FF-0143-4B38-B5F1-7A618C7ABB19}" type="presOf" srcId="{54293093-5252-4ECF-ABF2-1C41E5DDD410}" destId="{68B5B97D-D192-4F97-9D8C-6F21AF04366B}" srcOrd="0" destOrd="0" presId="urn:microsoft.com/office/officeart/2018/2/layout/IconCircleList"/>
    <dgm:cxn modelId="{3CC1A51C-A4E7-43DA-AD44-B14577A928AB}" type="presParOf" srcId="{314B3BA5-F93A-4168-B4A4-9079BC54AD26}" destId="{F19F070F-A614-417F-AD68-D51D6E8A0E3E}" srcOrd="0" destOrd="0" presId="urn:microsoft.com/office/officeart/2018/2/layout/IconCircleList"/>
    <dgm:cxn modelId="{5E00389E-DC80-462D-8509-E6557BBFAD97}" type="presParOf" srcId="{F19F070F-A614-417F-AD68-D51D6E8A0E3E}" destId="{D179A0CB-88DE-4BDC-BC5C-74468987CD0A}" srcOrd="0" destOrd="0" presId="urn:microsoft.com/office/officeart/2018/2/layout/IconCircleList"/>
    <dgm:cxn modelId="{D926FE03-1870-4CCB-A907-1643D1495784}" type="presParOf" srcId="{D179A0CB-88DE-4BDC-BC5C-74468987CD0A}" destId="{20C3EE7B-A7F8-4154-8B4A-C9779BB6B6ED}" srcOrd="0" destOrd="0" presId="urn:microsoft.com/office/officeart/2018/2/layout/IconCircleList"/>
    <dgm:cxn modelId="{2CBBE06D-0B57-4A51-9A85-FFB0AEAF08CA}" type="presParOf" srcId="{D179A0CB-88DE-4BDC-BC5C-74468987CD0A}" destId="{18572965-7715-43F2-B349-9748FDD2E7A9}" srcOrd="1" destOrd="0" presId="urn:microsoft.com/office/officeart/2018/2/layout/IconCircleList"/>
    <dgm:cxn modelId="{9D7E5049-11D5-42FA-8E71-3D61AAF27EE7}" type="presParOf" srcId="{D179A0CB-88DE-4BDC-BC5C-74468987CD0A}" destId="{162F1506-B350-4038-B907-51975B12C418}" srcOrd="2" destOrd="0" presId="urn:microsoft.com/office/officeart/2018/2/layout/IconCircleList"/>
    <dgm:cxn modelId="{B2851BA1-7B5D-462B-B772-11A609D07B81}" type="presParOf" srcId="{D179A0CB-88DE-4BDC-BC5C-74468987CD0A}" destId="{68B5B97D-D192-4F97-9D8C-6F21AF04366B}" srcOrd="3" destOrd="0" presId="urn:microsoft.com/office/officeart/2018/2/layout/IconCircleList"/>
    <dgm:cxn modelId="{9F6053BD-4457-4B9D-835D-FD781C382BC7}" type="presParOf" srcId="{F19F070F-A614-417F-AD68-D51D6E8A0E3E}" destId="{2C014965-FF0F-4679-AC24-096541F1BEEE}" srcOrd="1" destOrd="0" presId="urn:microsoft.com/office/officeart/2018/2/layout/IconCircleList"/>
    <dgm:cxn modelId="{8A285CBE-01C8-4124-909C-FAFD628F434C}" type="presParOf" srcId="{F19F070F-A614-417F-AD68-D51D6E8A0E3E}" destId="{7DE98C20-06B1-4DFE-80FB-F1AEAC3AD937}" srcOrd="2" destOrd="0" presId="urn:microsoft.com/office/officeart/2018/2/layout/IconCircleList"/>
    <dgm:cxn modelId="{6CE54185-645A-45D6-8D9C-4B8B161872A1}" type="presParOf" srcId="{7DE98C20-06B1-4DFE-80FB-F1AEAC3AD937}" destId="{BD682B1C-7360-49BD-AA74-2791B48D2373}" srcOrd="0" destOrd="0" presId="urn:microsoft.com/office/officeart/2018/2/layout/IconCircleList"/>
    <dgm:cxn modelId="{42DE7045-04CE-4B70-8EB2-082D932B7247}" type="presParOf" srcId="{7DE98C20-06B1-4DFE-80FB-F1AEAC3AD937}" destId="{3B98FEE6-6140-42A6-B679-5C4206EE61AF}" srcOrd="1" destOrd="0" presId="urn:microsoft.com/office/officeart/2018/2/layout/IconCircleList"/>
    <dgm:cxn modelId="{D74D4F47-E991-44AB-81B9-91878F784867}" type="presParOf" srcId="{7DE98C20-06B1-4DFE-80FB-F1AEAC3AD937}" destId="{798D2DEC-82AA-4913-83C7-17EB2C79DA3E}" srcOrd="2" destOrd="0" presId="urn:microsoft.com/office/officeart/2018/2/layout/IconCircleList"/>
    <dgm:cxn modelId="{14BD7786-0BD3-4E36-AC08-9F6CF368E304}" type="presParOf" srcId="{7DE98C20-06B1-4DFE-80FB-F1AEAC3AD937}" destId="{D7A6BF3A-0BAF-470F-8B78-EC46DAC59176}" srcOrd="3" destOrd="0" presId="urn:microsoft.com/office/officeart/2018/2/layout/IconCircleList"/>
    <dgm:cxn modelId="{B7B4104E-A11B-402C-B4E9-BA70ABA4EC28}" type="presParOf" srcId="{F19F070F-A614-417F-AD68-D51D6E8A0E3E}" destId="{A7164819-7FAD-4915-A10C-E49DD9F551BD}" srcOrd="3" destOrd="0" presId="urn:microsoft.com/office/officeart/2018/2/layout/IconCircleList"/>
    <dgm:cxn modelId="{B8411A8A-4452-4091-8C8C-36442EDDF988}" type="presParOf" srcId="{F19F070F-A614-417F-AD68-D51D6E8A0E3E}" destId="{B1A25214-14F0-4070-8345-686E11E785D2}" srcOrd="4" destOrd="0" presId="urn:microsoft.com/office/officeart/2018/2/layout/IconCircleList"/>
    <dgm:cxn modelId="{2730B963-F0C5-4D2F-94D9-28B617970931}" type="presParOf" srcId="{B1A25214-14F0-4070-8345-686E11E785D2}" destId="{C93BB0E2-72A0-4EB4-811A-92B11AAE860A}" srcOrd="0" destOrd="0" presId="urn:microsoft.com/office/officeart/2018/2/layout/IconCircleList"/>
    <dgm:cxn modelId="{1625C8FC-E9D6-48D0-A9AF-77CDEE55BF8E}" type="presParOf" srcId="{B1A25214-14F0-4070-8345-686E11E785D2}" destId="{82B9DFCB-F618-48C8-B396-28830708043F}" srcOrd="1" destOrd="0" presId="urn:microsoft.com/office/officeart/2018/2/layout/IconCircleList"/>
    <dgm:cxn modelId="{3E78C6AD-D79A-451D-ADE8-6896CBC04FA2}" type="presParOf" srcId="{B1A25214-14F0-4070-8345-686E11E785D2}" destId="{7D63538F-C8B7-4855-B283-3502143FFD71}" srcOrd="2" destOrd="0" presId="urn:microsoft.com/office/officeart/2018/2/layout/IconCircleList"/>
    <dgm:cxn modelId="{6CAB8A0C-4F49-49DB-8ABB-5CBDB43F7A47}" type="presParOf" srcId="{B1A25214-14F0-4070-8345-686E11E785D2}" destId="{D8C36512-A79D-4D99-B13F-406B47053AC5}" srcOrd="3" destOrd="0" presId="urn:microsoft.com/office/officeart/2018/2/layout/IconCircleList"/>
    <dgm:cxn modelId="{5DB7AF0D-5ED5-47AA-83AD-E40A715A574E}" type="presParOf" srcId="{F19F070F-A614-417F-AD68-D51D6E8A0E3E}" destId="{BC75BEB3-8B17-486C-9A07-6363E3076952}" srcOrd="5" destOrd="0" presId="urn:microsoft.com/office/officeart/2018/2/layout/IconCircleList"/>
    <dgm:cxn modelId="{0A63EFCB-594D-44D2-AA87-829497AB8634}" type="presParOf" srcId="{F19F070F-A614-417F-AD68-D51D6E8A0E3E}" destId="{7BFEEEB9-90D5-43D0-825D-2EB97C41A398}" srcOrd="6" destOrd="0" presId="urn:microsoft.com/office/officeart/2018/2/layout/IconCircleList"/>
    <dgm:cxn modelId="{2BB210BC-5831-4C98-AEFE-26FE798F7D00}" type="presParOf" srcId="{7BFEEEB9-90D5-43D0-825D-2EB97C41A398}" destId="{AC16FCA1-CF5B-46DB-8732-AF0A8CE4A656}" srcOrd="0" destOrd="0" presId="urn:microsoft.com/office/officeart/2018/2/layout/IconCircleList"/>
    <dgm:cxn modelId="{4B71AECF-A089-4E16-8036-287FCF2CFC76}" type="presParOf" srcId="{7BFEEEB9-90D5-43D0-825D-2EB97C41A398}" destId="{B5A0AC63-B887-4D39-8B68-2FADFC38CB83}" srcOrd="1" destOrd="0" presId="urn:microsoft.com/office/officeart/2018/2/layout/IconCircleList"/>
    <dgm:cxn modelId="{CB5EE41D-CD30-46E9-B4A4-84A0B7400F05}" type="presParOf" srcId="{7BFEEEB9-90D5-43D0-825D-2EB97C41A398}" destId="{4343B81A-B6C8-4B6F-AD39-05BA502685B3}" srcOrd="2" destOrd="0" presId="urn:microsoft.com/office/officeart/2018/2/layout/IconCircleList"/>
    <dgm:cxn modelId="{094845E0-4E16-4005-95EC-994652130FF5}" type="presParOf" srcId="{7BFEEEB9-90D5-43D0-825D-2EB97C41A398}" destId="{AD4D3F4D-F319-4280-A149-071159A8D657}" srcOrd="3" destOrd="0" presId="urn:microsoft.com/office/officeart/2018/2/layout/IconCircleList"/>
    <dgm:cxn modelId="{1671DBE5-33C7-4C56-A5DB-B32FEFF99B94}" type="presParOf" srcId="{F19F070F-A614-417F-AD68-D51D6E8A0E3E}" destId="{3DEF39F7-8265-4C95-942D-48A5736C3536}" srcOrd="7" destOrd="0" presId="urn:microsoft.com/office/officeart/2018/2/layout/IconCircleList"/>
    <dgm:cxn modelId="{E1D5CAF6-022D-41AB-90C4-364656350CFA}" type="presParOf" srcId="{F19F070F-A614-417F-AD68-D51D6E8A0E3E}" destId="{4DA33B0C-7A43-407E-85A9-D9C08F572BA3}" srcOrd="8" destOrd="0" presId="urn:microsoft.com/office/officeart/2018/2/layout/IconCircleList"/>
    <dgm:cxn modelId="{A3D06110-1CFE-47E0-BD91-3FFE554D0EAD}" type="presParOf" srcId="{4DA33B0C-7A43-407E-85A9-D9C08F572BA3}" destId="{62A7DE8C-DFCC-4DEC-8059-94875F29CC73}" srcOrd="0" destOrd="0" presId="urn:microsoft.com/office/officeart/2018/2/layout/IconCircleList"/>
    <dgm:cxn modelId="{43888E95-39F9-489C-938C-1B85A550AF92}" type="presParOf" srcId="{4DA33B0C-7A43-407E-85A9-D9C08F572BA3}" destId="{2191A67A-036D-41BA-A97A-053F8D9F2DFC}" srcOrd="1" destOrd="0" presId="urn:microsoft.com/office/officeart/2018/2/layout/IconCircleList"/>
    <dgm:cxn modelId="{AB57149D-9C38-47F4-846C-AB40147DA37B}" type="presParOf" srcId="{4DA33B0C-7A43-407E-85A9-D9C08F572BA3}" destId="{FB558D47-331D-4B6A-8C36-729BAA3816D8}" srcOrd="2" destOrd="0" presId="urn:microsoft.com/office/officeart/2018/2/layout/IconCircleList"/>
    <dgm:cxn modelId="{6B5806D5-6B59-45B0-AA79-30A87951061C}" type="presParOf" srcId="{4DA33B0C-7A43-407E-85A9-D9C08F572BA3}" destId="{C63819CB-47FC-4B34-B511-8CB23628A50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EFF96-8008-46D9-916A-942D8434A99D}">
      <dsp:nvSpPr>
        <dsp:cNvPr id="0" name=""/>
        <dsp:cNvSpPr/>
      </dsp:nvSpPr>
      <dsp:spPr>
        <a:xfrm>
          <a:off x="890566" y="662075"/>
          <a:ext cx="1077048" cy="1077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530E5-5A3B-4F06-A3A7-C83FC5CC4582}">
      <dsp:nvSpPr>
        <dsp:cNvPr id="0" name=""/>
        <dsp:cNvSpPr/>
      </dsp:nvSpPr>
      <dsp:spPr>
        <a:xfrm>
          <a:off x="232369" y="2056449"/>
          <a:ext cx="239344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Misuse	</a:t>
          </a:r>
        </a:p>
      </dsp:txBody>
      <dsp:txXfrm>
        <a:off x="232369" y="2056449"/>
        <a:ext cx="2393441" cy="720000"/>
      </dsp:txXfrm>
    </dsp:sp>
    <dsp:sp modelId="{C3E0A3C5-981E-4C4E-BDEE-0E740379775A}">
      <dsp:nvSpPr>
        <dsp:cNvPr id="0" name=""/>
        <dsp:cNvSpPr/>
      </dsp:nvSpPr>
      <dsp:spPr>
        <a:xfrm>
          <a:off x="3702859" y="662075"/>
          <a:ext cx="1077048" cy="1077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6DBEB-63BC-4FED-88C6-12E8701F2341}">
      <dsp:nvSpPr>
        <dsp:cNvPr id="0" name=""/>
        <dsp:cNvSpPr/>
      </dsp:nvSpPr>
      <dsp:spPr>
        <a:xfrm>
          <a:off x="3044663" y="2056449"/>
          <a:ext cx="239344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Fraud</a:t>
          </a:r>
        </a:p>
      </dsp:txBody>
      <dsp:txXfrm>
        <a:off x="3044663" y="2056449"/>
        <a:ext cx="2393441" cy="720000"/>
      </dsp:txXfrm>
    </dsp:sp>
    <dsp:sp modelId="{6FBD972A-DD88-4EFE-BDD1-6AB639696889}">
      <dsp:nvSpPr>
        <dsp:cNvPr id="0" name=""/>
        <dsp:cNvSpPr/>
      </dsp:nvSpPr>
      <dsp:spPr>
        <a:xfrm>
          <a:off x="6515153" y="662075"/>
          <a:ext cx="1077048" cy="1077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9F06D-5B01-4DC9-881A-EBD39CC44987}">
      <dsp:nvSpPr>
        <dsp:cNvPr id="0" name=""/>
        <dsp:cNvSpPr/>
      </dsp:nvSpPr>
      <dsp:spPr>
        <a:xfrm>
          <a:off x="5856957" y="2056449"/>
          <a:ext cx="239344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Missing Receipts</a:t>
          </a:r>
        </a:p>
      </dsp:txBody>
      <dsp:txXfrm>
        <a:off x="5856957" y="2056449"/>
        <a:ext cx="2393441" cy="720000"/>
      </dsp:txXfrm>
    </dsp:sp>
    <dsp:sp modelId="{22D45A44-BF95-45D1-8D87-299709368108}">
      <dsp:nvSpPr>
        <dsp:cNvPr id="0" name=""/>
        <dsp:cNvSpPr/>
      </dsp:nvSpPr>
      <dsp:spPr>
        <a:xfrm>
          <a:off x="9312454" y="685964"/>
          <a:ext cx="1077048" cy="1077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1CCAC-9C9F-4D30-957D-5985A9DE27A4}">
      <dsp:nvSpPr>
        <dsp:cNvPr id="0" name=""/>
        <dsp:cNvSpPr/>
      </dsp:nvSpPr>
      <dsp:spPr>
        <a:xfrm>
          <a:off x="8669250" y="2056449"/>
          <a:ext cx="2393441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Policy Violations</a:t>
          </a:r>
        </a:p>
      </dsp:txBody>
      <dsp:txXfrm>
        <a:off x="8669250" y="2056449"/>
        <a:ext cx="2393441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3EE7B-A7F8-4154-8B4A-C9779BB6B6ED}">
      <dsp:nvSpPr>
        <dsp:cNvPr id="0" name=""/>
        <dsp:cNvSpPr/>
      </dsp:nvSpPr>
      <dsp:spPr>
        <a:xfrm>
          <a:off x="314990" y="502460"/>
          <a:ext cx="924527" cy="924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72965-7715-43F2-B349-9748FDD2E7A9}">
      <dsp:nvSpPr>
        <dsp:cNvPr id="0" name=""/>
        <dsp:cNvSpPr/>
      </dsp:nvSpPr>
      <dsp:spPr>
        <a:xfrm>
          <a:off x="509141" y="696611"/>
          <a:ext cx="536225" cy="5362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5B97D-D192-4F97-9D8C-6F21AF04366B}">
      <dsp:nvSpPr>
        <dsp:cNvPr id="0" name=""/>
        <dsp:cNvSpPr/>
      </dsp:nvSpPr>
      <dsp:spPr>
        <a:xfrm>
          <a:off x="1437630" y="502460"/>
          <a:ext cx="2179242" cy="92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Increased control and monitoring</a:t>
          </a:r>
          <a:endParaRPr lang="en-US" sz="1400" kern="1200" dirty="0"/>
        </a:p>
      </dsp:txBody>
      <dsp:txXfrm>
        <a:off x="1437630" y="502460"/>
        <a:ext cx="2179242" cy="924527"/>
      </dsp:txXfrm>
    </dsp:sp>
    <dsp:sp modelId="{BD682B1C-7360-49BD-AA74-2791B48D2373}">
      <dsp:nvSpPr>
        <dsp:cNvPr id="0" name=""/>
        <dsp:cNvSpPr/>
      </dsp:nvSpPr>
      <dsp:spPr>
        <a:xfrm>
          <a:off x="3996590" y="502460"/>
          <a:ext cx="924527" cy="924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8FEE6-6140-42A6-B679-5C4206EE61AF}">
      <dsp:nvSpPr>
        <dsp:cNvPr id="0" name=""/>
        <dsp:cNvSpPr/>
      </dsp:nvSpPr>
      <dsp:spPr>
        <a:xfrm>
          <a:off x="4190740" y="696611"/>
          <a:ext cx="536225" cy="5362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6BF3A-0BAF-470F-8B78-EC46DAC59176}">
      <dsp:nvSpPr>
        <dsp:cNvPr id="0" name=""/>
        <dsp:cNvSpPr/>
      </dsp:nvSpPr>
      <dsp:spPr>
        <a:xfrm>
          <a:off x="5119230" y="502460"/>
          <a:ext cx="2179242" cy="92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Streamlines payment/purchasing process</a:t>
          </a:r>
          <a:endParaRPr lang="en-US" sz="1400" kern="1200"/>
        </a:p>
      </dsp:txBody>
      <dsp:txXfrm>
        <a:off x="5119230" y="502460"/>
        <a:ext cx="2179242" cy="924527"/>
      </dsp:txXfrm>
    </dsp:sp>
    <dsp:sp modelId="{C93BB0E2-72A0-4EB4-811A-92B11AAE860A}">
      <dsp:nvSpPr>
        <dsp:cNvPr id="0" name=""/>
        <dsp:cNvSpPr/>
      </dsp:nvSpPr>
      <dsp:spPr>
        <a:xfrm>
          <a:off x="7678189" y="502460"/>
          <a:ext cx="924527" cy="924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9DFCB-F618-48C8-B396-28830708043F}">
      <dsp:nvSpPr>
        <dsp:cNvPr id="0" name=""/>
        <dsp:cNvSpPr/>
      </dsp:nvSpPr>
      <dsp:spPr>
        <a:xfrm>
          <a:off x="7872340" y="696611"/>
          <a:ext cx="536225" cy="5362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36512-A79D-4D99-B13F-406B47053AC5}">
      <dsp:nvSpPr>
        <dsp:cNvPr id="0" name=""/>
        <dsp:cNvSpPr/>
      </dsp:nvSpPr>
      <dsp:spPr>
        <a:xfrm>
          <a:off x="8800829" y="502460"/>
          <a:ext cx="2179242" cy="92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Cost and time saving tool</a:t>
          </a:r>
          <a:endParaRPr lang="en-US" sz="1400" kern="1200"/>
        </a:p>
      </dsp:txBody>
      <dsp:txXfrm>
        <a:off x="8800829" y="502460"/>
        <a:ext cx="2179242" cy="924527"/>
      </dsp:txXfrm>
    </dsp:sp>
    <dsp:sp modelId="{AC16FCA1-CF5B-46DB-8732-AF0A8CE4A656}">
      <dsp:nvSpPr>
        <dsp:cNvPr id="0" name=""/>
        <dsp:cNvSpPr/>
      </dsp:nvSpPr>
      <dsp:spPr>
        <a:xfrm>
          <a:off x="314990" y="2011537"/>
          <a:ext cx="924527" cy="924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0AC63-B887-4D39-8B68-2FADFC38CB83}">
      <dsp:nvSpPr>
        <dsp:cNvPr id="0" name=""/>
        <dsp:cNvSpPr/>
      </dsp:nvSpPr>
      <dsp:spPr>
        <a:xfrm>
          <a:off x="509141" y="2205687"/>
          <a:ext cx="536225" cy="5362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D3F4D-F319-4280-A149-071159A8D657}">
      <dsp:nvSpPr>
        <dsp:cNvPr id="0" name=""/>
        <dsp:cNvSpPr/>
      </dsp:nvSpPr>
      <dsp:spPr>
        <a:xfrm>
          <a:off x="1437630" y="2011537"/>
          <a:ext cx="2179242" cy="92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Faster payments to merchants</a:t>
          </a:r>
          <a:endParaRPr lang="en-US" sz="1400" kern="1200" dirty="0"/>
        </a:p>
      </dsp:txBody>
      <dsp:txXfrm>
        <a:off x="1437630" y="2011537"/>
        <a:ext cx="2179242" cy="924527"/>
      </dsp:txXfrm>
    </dsp:sp>
    <dsp:sp modelId="{62A7DE8C-DFCC-4DEC-8059-94875F29CC73}">
      <dsp:nvSpPr>
        <dsp:cNvPr id="0" name=""/>
        <dsp:cNvSpPr/>
      </dsp:nvSpPr>
      <dsp:spPr>
        <a:xfrm>
          <a:off x="3996590" y="2011537"/>
          <a:ext cx="924527" cy="9245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1A67A-036D-41BA-A97A-053F8D9F2DFC}">
      <dsp:nvSpPr>
        <dsp:cNvPr id="0" name=""/>
        <dsp:cNvSpPr/>
      </dsp:nvSpPr>
      <dsp:spPr>
        <a:xfrm>
          <a:off x="4190740" y="2205687"/>
          <a:ext cx="536225" cy="53622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819CB-47FC-4B34-B511-8CB23628A502}">
      <dsp:nvSpPr>
        <dsp:cNvPr id="0" name=""/>
        <dsp:cNvSpPr/>
      </dsp:nvSpPr>
      <dsp:spPr>
        <a:xfrm>
          <a:off x="5119230" y="2011537"/>
          <a:ext cx="2179242" cy="924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Accountability/transparency </a:t>
          </a:r>
          <a:endParaRPr lang="en-US" sz="1400" kern="1200"/>
        </a:p>
      </dsp:txBody>
      <dsp:txXfrm>
        <a:off x="5119230" y="2011537"/>
        <a:ext cx="2179242" cy="924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D62D9B-342B-0F6F-95A2-BC0A60BE1B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6CD1D-F25A-470D-0E44-E59ED1338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9BD15-EBD2-4D6E-A385-EB8CF4A6720A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9B365-F1DA-9739-052F-3E51D38B9F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D471A-DE7F-C916-1D17-13EBD27B73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CC14B-BCB7-42B9-9A42-7743F68E1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64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7914-B979-D441-9584-07C203378D42}" type="datetimeFigureOut">
              <a:rPr lang="en-US" smtClean="0"/>
              <a:t>4/19/2026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8216B-BE00-0B44-858C-A4D22CFBA3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5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morning, everyone. My name is Sherri Vazquez, and I manage the Local Government Purchasing Card Program.</a:t>
            </a:r>
          </a:p>
          <a:p>
            <a:endParaRPr lang="en-US" dirty="0"/>
          </a:p>
          <a:p>
            <a:r>
              <a:rPr lang="en-US" dirty="0"/>
              <a:t>Today we’re going to talk about purchasing with purpose—specifically how we can improve efficiency while still maintaining strong oversight through the use of Pcards.</a:t>
            </a:r>
          </a:p>
          <a:p>
            <a:endParaRPr lang="en-US" dirty="0"/>
          </a:p>
          <a:p>
            <a:r>
              <a:rPr lang="en-US" dirty="0"/>
              <a:t>PAUSE 2 SECONDS</a:t>
            </a:r>
          </a:p>
          <a:p>
            <a:endParaRPr lang="en-US" dirty="0"/>
          </a:p>
          <a:p>
            <a:r>
              <a:rPr lang="en-US" dirty="0"/>
              <a:t>And this is something that really impacts all of us—because purchasing touches almost every part of our daily work.</a:t>
            </a:r>
          </a:p>
          <a:p>
            <a:endParaRPr lang="en-US" dirty="0"/>
          </a:p>
          <a:p>
            <a:r>
              <a:rPr lang="en-US" dirty="0"/>
              <a:t>If you think about it, even small delays in purchasing can slow down operations, create frustration, and add unnecessary work.</a:t>
            </a:r>
          </a:p>
          <a:p>
            <a:endParaRPr lang="en-US" dirty="0"/>
          </a:p>
          <a:p>
            <a:r>
              <a:rPr lang="en-US" dirty="0"/>
              <a:t>On the other hand, moving too quickly without the right controls can create risk.</a:t>
            </a:r>
          </a:p>
          <a:p>
            <a:endParaRPr lang="en-US" dirty="0"/>
          </a:p>
          <a:p>
            <a:r>
              <a:rPr lang="en-US" dirty="0"/>
              <a:t>So today, we’re really focusing on how to find that balance—how to move faster but still stay accountable.</a:t>
            </a:r>
          </a:p>
          <a:p>
            <a:endParaRPr lang="en-US" dirty="0"/>
          </a:p>
          <a:p>
            <a:r>
              <a:rPr lang="en-US" dirty="0"/>
              <a:t>Pause 1-2 seconds.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8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shift to the other side of the conversation—risk.</a:t>
            </a:r>
          </a:p>
          <a:p>
            <a:endParaRPr lang="en-US" dirty="0"/>
          </a:p>
          <a:p>
            <a:r>
              <a:rPr lang="en-US" dirty="0"/>
              <a:t>Misuse</a:t>
            </a:r>
          </a:p>
          <a:p>
            <a:r>
              <a:rPr lang="en-US" dirty="0"/>
              <a:t>Fraud </a:t>
            </a:r>
          </a:p>
          <a:p>
            <a:r>
              <a:rPr lang="en-US" dirty="0"/>
              <a:t>Missing Receipts</a:t>
            </a:r>
          </a:p>
          <a:p>
            <a:r>
              <a:rPr lang="en-US" dirty="0"/>
              <a:t>Policy Violations</a:t>
            </a:r>
          </a:p>
          <a:p>
            <a:endParaRPr lang="en-US" dirty="0"/>
          </a:p>
          <a:p>
            <a:r>
              <a:rPr lang="en-US" dirty="0"/>
              <a:t>These are all valid concerns.</a:t>
            </a:r>
          </a:p>
          <a:p>
            <a:endParaRPr lang="en-US" dirty="0"/>
          </a:p>
          <a:p>
            <a:r>
              <a:rPr lang="en-US" dirty="0"/>
              <a:t>And these are often the reasons organizations hesitate to adopt or expand PCard programs.</a:t>
            </a:r>
          </a:p>
          <a:p>
            <a:endParaRPr lang="en-US" dirty="0"/>
          </a:p>
          <a:p>
            <a:r>
              <a:rPr lang="en-US" dirty="0"/>
              <a:t>But these risks can be managed—with the right controls in place. </a:t>
            </a:r>
          </a:p>
          <a:p>
            <a:endParaRPr lang="en-US" dirty="0"/>
          </a:p>
          <a:p>
            <a:r>
              <a:rPr lang="en-US" dirty="0"/>
              <a:t>And that’s what leads us into the next section.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0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Slowly</a:t>
            </a:r>
          </a:p>
          <a:p>
            <a:endParaRPr lang="en-US" dirty="0"/>
          </a:p>
          <a:p>
            <a:r>
              <a:rPr lang="en-US" dirty="0"/>
              <a:t>Let’s walk through a quick example.</a:t>
            </a:r>
          </a:p>
          <a:p>
            <a:endParaRPr lang="en-US" dirty="0"/>
          </a:p>
          <a:p>
            <a:r>
              <a:rPr lang="en-US" dirty="0"/>
              <a:t>An employee makes a purchase outside of policy…</a:t>
            </a:r>
          </a:p>
          <a:p>
            <a:br>
              <a:rPr lang="en-US" dirty="0"/>
            </a:br>
            <a:r>
              <a:rPr lang="en-US" dirty="0"/>
              <a:t>They don’t submit a receipt…</a:t>
            </a:r>
          </a:p>
          <a:p>
            <a:br>
              <a:rPr lang="en-US" dirty="0"/>
            </a:br>
            <a:r>
              <a:rPr lang="en-US" dirty="0"/>
              <a:t>And the transaction isn’t reviewed for several weeks.</a:t>
            </a:r>
          </a:p>
          <a:p>
            <a:endParaRPr lang="en-US" dirty="0"/>
          </a:p>
          <a:p>
            <a:r>
              <a:rPr lang="en-US" dirty="0"/>
              <a:t>Where did the breakdown happen</a:t>
            </a:r>
          </a:p>
          <a:p>
            <a:endParaRPr lang="en-US" dirty="0"/>
          </a:p>
          <a:p>
            <a:r>
              <a:rPr lang="en-US" dirty="0"/>
              <a:t>Exactly—policy wasn’t followed… controls weren’t enforced… and review didn’t happen.</a:t>
            </a:r>
          </a:p>
          <a:p>
            <a:endParaRPr lang="en-US" dirty="0"/>
          </a:p>
          <a:p>
            <a:r>
              <a:rPr lang="en-US" dirty="0"/>
              <a:t>This isn’t unusual—this is exactly what happens when oversight breaks down.</a:t>
            </a:r>
          </a:p>
          <a:p>
            <a:endParaRPr lang="en-US" dirty="0"/>
          </a:p>
          <a:p>
            <a:r>
              <a:rPr lang="en-US" dirty="0"/>
              <a:t>This is why oversight is not optional—it’s essential.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80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talk about oversight.</a:t>
            </a:r>
          </a:p>
          <a:p>
            <a:endParaRPr lang="en-US" dirty="0"/>
          </a:p>
          <a:p>
            <a:r>
              <a:rPr lang="en-US" dirty="0"/>
              <a:t>PCard programs do not reduce control—they shift it.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In a traditional process, control happens before the purchase.</a:t>
            </a:r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dirty="0" err="1"/>
              <a:t>PCards</a:t>
            </a:r>
            <a:r>
              <a:rPr lang="en-US" dirty="0"/>
              <a:t>, control happens after the purchase—through monitoring and review.</a:t>
            </a:r>
          </a:p>
          <a:p>
            <a:endParaRPr lang="en-US" dirty="0"/>
          </a:p>
          <a:p>
            <a:r>
              <a:rPr lang="en-US" dirty="0"/>
              <a:t>That requires structure, accountability, and consistency.</a:t>
            </a:r>
          </a:p>
          <a:p>
            <a:endParaRPr lang="en-US" dirty="0"/>
          </a:p>
          <a:p>
            <a:r>
              <a:rPr lang="en-US" dirty="0"/>
              <a:t>And when done correctly, it actually increases visibility.</a:t>
            </a:r>
          </a:p>
          <a:p>
            <a:endParaRPr lang="en-US" dirty="0"/>
          </a:p>
          <a:p>
            <a:r>
              <a:rPr lang="en-US" dirty="0"/>
              <a:t>This is where efficiency and control come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9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Controls are what make a PCard program successful.</a:t>
            </a:r>
          </a:p>
          <a:p>
            <a:endParaRPr lang="en-US" dirty="0"/>
          </a:p>
          <a:p>
            <a:r>
              <a:rPr lang="en-US" dirty="0"/>
              <a:t>These include things like spend limits, vendor restrictions, and transaction reviews.</a:t>
            </a:r>
          </a:p>
          <a:p>
            <a:endParaRPr lang="en-US" dirty="0"/>
          </a:p>
          <a:p>
            <a:r>
              <a:rPr lang="en-US" dirty="0"/>
              <a:t>Each of these serves a specific purpose—preventing overspending, restricting inappropriate purchases, and ensuring compliance.</a:t>
            </a:r>
          </a:p>
          <a:p>
            <a:endParaRPr lang="en-US" dirty="0"/>
          </a:p>
          <a:p>
            <a:r>
              <a:rPr lang="en-US" dirty="0"/>
              <a:t>These are not optional—they are essential.</a:t>
            </a:r>
          </a:p>
          <a:p>
            <a:endParaRPr lang="en-US" dirty="0"/>
          </a:p>
          <a:p>
            <a:r>
              <a:rPr lang="en-US" dirty="0"/>
              <a:t>Without controls, the risks we discussed become much more likely.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6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key component is the approval process.</a:t>
            </a:r>
          </a:p>
          <a:p>
            <a:endParaRPr lang="en-US" dirty="0"/>
          </a:p>
          <a:p>
            <a:r>
              <a:rPr lang="en-US" dirty="0"/>
              <a:t>Cardholders submit receipts, transactions are reconciled, and managers review and approve.</a:t>
            </a:r>
          </a:p>
          <a:p>
            <a:endParaRPr lang="en-US" dirty="0"/>
          </a:p>
          <a:p>
            <a:r>
              <a:rPr lang="en-US" dirty="0"/>
              <a:t>This ensures that every transaction is accounted for and properly documented.</a:t>
            </a:r>
          </a:p>
          <a:p>
            <a:endParaRPr lang="en-US" dirty="0"/>
          </a:p>
          <a:p>
            <a:r>
              <a:rPr lang="en-US" dirty="0"/>
              <a:t>It also creates a clear audit trail.</a:t>
            </a:r>
          </a:p>
          <a:p>
            <a:endParaRPr lang="en-US" dirty="0"/>
          </a:p>
          <a:p>
            <a:r>
              <a:rPr lang="en-US" dirty="0"/>
              <a:t>This is where accountability is reinforced.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69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A0A9A-88D6-54B1-6403-A896F4A8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1A1C64-2CEB-A416-68B9-6D31D736C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5613B-BF71-A561-3F66-5F0D99E68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biggest advantages of a PCard program is visibility.</a:t>
            </a:r>
          </a:p>
          <a:p>
            <a:endParaRPr lang="en-US" dirty="0"/>
          </a:p>
          <a:p>
            <a:r>
              <a:rPr lang="en-US" dirty="0"/>
              <a:t>Transactions can be tracked in real time, and detailed reports can be generated quickly.</a:t>
            </a:r>
          </a:p>
          <a:p>
            <a:endParaRPr lang="en-US" dirty="0"/>
          </a:p>
          <a:p>
            <a:r>
              <a:rPr lang="en-US" dirty="0"/>
              <a:t>This allows organizations to monitor spending patterns and identify issues early.</a:t>
            </a:r>
          </a:p>
          <a:p>
            <a:endParaRPr lang="en-US" dirty="0"/>
          </a:p>
          <a:p>
            <a:r>
              <a:rPr lang="en-US" dirty="0"/>
              <a:t>This isn’t less control—it’s smarter control.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You’re not losing visibility—you’re actually gaining it.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89CC1-78A7-015A-AA85-C5FBA9BDF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84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successful PCard program doesn’t happen by accident.</a:t>
            </a:r>
          </a:p>
          <a:p>
            <a:endParaRPr lang="en-US" dirty="0"/>
          </a:p>
          <a:p>
            <a:r>
              <a:rPr lang="en-US" dirty="0"/>
              <a:t>It requires clear policies, proper training, regular audits, and ongoing monitoring.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That’s a common challenge.</a:t>
            </a:r>
          </a:p>
          <a:p>
            <a:endParaRPr lang="en-US" dirty="0"/>
          </a:p>
          <a:p>
            <a:r>
              <a:rPr lang="en-US" dirty="0"/>
              <a:t>Consistency is what makes these programs effective.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36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the most common issues we see.</a:t>
            </a:r>
          </a:p>
          <a:p>
            <a:endParaRPr lang="en-US" dirty="0"/>
          </a:p>
          <a:p>
            <a:r>
              <a:rPr lang="en-US" dirty="0"/>
              <a:t>Lack of enforcement, poor communication, and inconsistent reviews can weaken even a well-designed program.</a:t>
            </a:r>
          </a:p>
          <a:p>
            <a:endParaRPr lang="en-US" dirty="0"/>
          </a:p>
          <a:p>
            <a:r>
              <a:rPr lang="en-US" dirty="0"/>
              <a:t>And over-controlling can slow things right back down</a:t>
            </a:r>
          </a:p>
          <a:p>
            <a:endParaRPr lang="en-US" dirty="0"/>
          </a:p>
          <a:p>
            <a:r>
              <a:rPr lang="en-US" dirty="0"/>
              <a:t>It’s about finding the right balance.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7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really summarizes the transformation.</a:t>
            </a:r>
          </a:p>
          <a:p>
            <a:endParaRPr lang="en-US" dirty="0"/>
          </a:p>
          <a:p>
            <a:r>
              <a:rPr lang="en-US" dirty="0"/>
              <a:t>Before </a:t>
            </a:r>
            <a:r>
              <a:rPr lang="en-US" dirty="0" err="1"/>
              <a:t>PCards</a:t>
            </a:r>
            <a:r>
              <a:rPr lang="en-US" dirty="0"/>
              <a:t>, the process is slow, manual, and limited in visibility.</a:t>
            </a:r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dirty="0" err="1"/>
              <a:t>PCards</a:t>
            </a:r>
            <a:r>
              <a:rPr lang="en-US" dirty="0"/>
              <a:t>, it becomes faster, more streamlined, and more transparent.</a:t>
            </a:r>
          </a:p>
          <a:p>
            <a:endParaRPr lang="en-US" dirty="0"/>
          </a:p>
          <a:p>
            <a:r>
              <a:rPr lang="en-US" dirty="0"/>
              <a:t>That’s the value of doing this correctly.</a:t>
            </a:r>
          </a:p>
          <a:p>
            <a:endParaRPr lang="en-US" dirty="0"/>
          </a:p>
          <a:p>
            <a:r>
              <a:rPr lang="en-US" dirty="0"/>
              <a:t>It’s not just faster—it’s smarter.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88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leave you with a few key takeaways.</a:t>
            </a:r>
          </a:p>
          <a:p>
            <a:endParaRPr lang="en-US" dirty="0"/>
          </a:p>
          <a:p>
            <a:r>
              <a:rPr lang="en-US" dirty="0"/>
              <a:t>Efficiency and control can absolutely coexist.</a:t>
            </a:r>
          </a:p>
          <a:p>
            <a:endParaRPr lang="en-US" dirty="0"/>
          </a:p>
          <a:p>
            <a:r>
              <a:rPr lang="en-US" dirty="0" err="1"/>
              <a:t>PCards</a:t>
            </a:r>
            <a:r>
              <a:rPr lang="en-US" dirty="0"/>
              <a:t> streamline purchasing, reduce administrative burden, and improve visibility.</a:t>
            </a:r>
          </a:p>
          <a:p>
            <a:endParaRPr lang="en-US" dirty="0"/>
          </a:p>
          <a:p>
            <a:r>
              <a:rPr lang="en-US" dirty="0"/>
              <a:t>But success depends on structure, policy, and accountability.</a:t>
            </a:r>
          </a:p>
          <a:p>
            <a:endParaRPr lang="en-US" dirty="0"/>
          </a:p>
          <a:p>
            <a:r>
              <a:rPr lang="en-US" dirty="0"/>
              <a:t>When those are in place, the program works.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walk you through what we’ll cover today.</a:t>
            </a:r>
          </a:p>
          <a:p>
            <a:endParaRPr lang="en-US" dirty="0"/>
          </a:p>
          <a:p>
            <a:r>
              <a:rPr lang="en-US" dirty="0"/>
              <a:t>What exactly is a PCard?</a:t>
            </a:r>
          </a:p>
          <a:p>
            <a:r>
              <a:rPr lang="en-US" dirty="0"/>
              <a:t>Why do they matter?</a:t>
            </a:r>
          </a:p>
          <a:p>
            <a:r>
              <a:rPr lang="en-US" dirty="0"/>
              <a:t>What are the benefits and risks of using Pcards?</a:t>
            </a:r>
          </a:p>
          <a:p>
            <a:r>
              <a:rPr lang="en-US" dirty="0"/>
              <a:t>What do we need to do to have good oversight and controls in place?</a:t>
            </a:r>
          </a:p>
          <a:p>
            <a:r>
              <a:rPr lang="en-US" dirty="0"/>
              <a:t>What are the best practices to have a smooth, well working PCard Program?</a:t>
            </a:r>
          </a:p>
          <a:p>
            <a:endParaRPr lang="en-US" dirty="0"/>
          </a:p>
          <a:p>
            <a:r>
              <a:rPr lang="en-US" dirty="0"/>
              <a:t>We’ll start with what a PCard is—just to make sure we’re all on the same page, regardless of experience level.</a:t>
            </a:r>
          </a:p>
          <a:p>
            <a:endParaRPr lang="en-US" dirty="0"/>
          </a:p>
          <a:p>
            <a:r>
              <a:rPr lang="en-US" dirty="0"/>
              <a:t>Quick Pause</a:t>
            </a:r>
          </a:p>
          <a:p>
            <a:endParaRPr lang="en-US" dirty="0"/>
          </a:p>
          <a:p>
            <a:r>
              <a:rPr lang="en-US" dirty="0"/>
              <a:t>Then we’ll talk about why it matters—because this isn’t just a process change, it directly impacts efficiency, time, and workload</a:t>
            </a:r>
          </a:p>
          <a:p>
            <a:endParaRPr lang="en-US" dirty="0"/>
          </a:p>
          <a:p>
            <a:r>
              <a:rPr lang="en-US" dirty="0"/>
              <a:t>We’ll also go through the benefits and the risks—because while </a:t>
            </a:r>
            <a:r>
              <a:rPr lang="en-US" dirty="0" err="1"/>
              <a:t>PCards</a:t>
            </a:r>
            <a:r>
              <a:rPr lang="en-US" dirty="0"/>
              <a:t> make things faster, they also require responsibility and structure.</a:t>
            </a:r>
          </a:p>
          <a:p>
            <a:endParaRPr lang="en-US" dirty="0"/>
          </a:p>
          <a:p>
            <a:r>
              <a:rPr lang="en-US" b="1" i="1" dirty="0"/>
              <a:t>We’ll spend some time on oversight and controls—this is really the foundation of a successful program</a:t>
            </a:r>
            <a:r>
              <a:rPr lang="en-US" dirty="0">
                <a:highlight>
                  <a:srgbClr val="FFFF00"/>
                </a:highlight>
              </a:rPr>
              <a:t>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And finally, we’ll wrap up with best practices—what works, what doesn’t, and what helps keep the program running effectively.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My goal is that by the end of this session, you feel confident not just in using a PCard—but in understanding how to use it correctly and effectively.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01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BB65-B3B2-1240-6E7A-D7E9DC81B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5813C-F73B-F8AC-8610-0054FB255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3F76A-9D62-1CF7-80E3-6BA83F27B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Slowly</a:t>
            </a:r>
          </a:p>
          <a:p>
            <a:endParaRPr lang="en-US" dirty="0"/>
          </a:p>
          <a:p>
            <a:r>
              <a:rPr lang="en-US" dirty="0"/>
              <a:t>Let’s walk through a quick example.</a:t>
            </a:r>
          </a:p>
          <a:p>
            <a:endParaRPr lang="en-US" dirty="0"/>
          </a:p>
          <a:p>
            <a:r>
              <a:rPr lang="en-US" dirty="0"/>
              <a:t>An employee makes a purchase outside of policy…</a:t>
            </a:r>
          </a:p>
          <a:p>
            <a:br>
              <a:rPr lang="en-US" dirty="0"/>
            </a:br>
            <a:r>
              <a:rPr lang="en-US" dirty="0"/>
              <a:t>They don’t submit a receipt…</a:t>
            </a:r>
          </a:p>
          <a:p>
            <a:br>
              <a:rPr lang="en-US" dirty="0"/>
            </a:br>
            <a:r>
              <a:rPr lang="en-US" dirty="0"/>
              <a:t>And the transaction isn’t reviewed for several weeks.</a:t>
            </a:r>
          </a:p>
          <a:p>
            <a:endParaRPr lang="en-US" dirty="0"/>
          </a:p>
          <a:p>
            <a:r>
              <a:rPr lang="en-US" dirty="0"/>
              <a:t>Where did the breakdown happen</a:t>
            </a:r>
          </a:p>
          <a:p>
            <a:endParaRPr lang="en-US" dirty="0"/>
          </a:p>
          <a:p>
            <a:r>
              <a:rPr lang="en-US" dirty="0"/>
              <a:t>Exactly—policy wasn’t followed… controls weren’t enforced… and review didn’t happen.</a:t>
            </a:r>
          </a:p>
          <a:p>
            <a:endParaRPr lang="en-US" dirty="0"/>
          </a:p>
          <a:p>
            <a:r>
              <a:rPr lang="en-US" dirty="0"/>
              <a:t>This isn’t unusual—this is exactly what happens when oversight breaks down.</a:t>
            </a:r>
          </a:p>
          <a:p>
            <a:endParaRPr lang="en-US" dirty="0"/>
          </a:p>
          <a:p>
            <a:r>
              <a:rPr lang="en-US" dirty="0"/>
              <a:t>This is why oversight is not optional—it’s essential.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34BD8-FA6F-29BF-2344-70928D96E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52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F479-FCD1-08FC-DDF5-1D67E07C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1EE0F-195F-EC83-6CBE-772D943AF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5364E-DB66-C046-3EC4-77ABFDE13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walk you through what we’ll cover today.</a:t>
            </a:r>
          </a:p>
          <a:p>
            <a:endParaRPr lang="en-US" dirty="0"/>
          </a:p>
          <a:p>
            <a:r>
              <a:rPr lang="en-US" dirty="0"/>
              <a:t>What exactly is a PCard?</a:t>
            </a:r>
          </a:p>
          <a:p>
            <a:r>
              <a:rPr lang="en-US" dirty="0"/>
              <a:t>Why do they matter?</a:t>
            </a:r>
          </a:p>
          <a:p>
            <a:r>
              <a:rPr lang="en-US" dirty="0"/>
              <a:t>What are the benefits and risks of using Pcards?</a:t>
            </a:r>
          </a:p>
          <a:p>
            <a:r>
              <a:rPr lang="en-US" dirty="0"/>
              <a:t>What do we need to do to have good oversight and controls in place?</a:t>
            </a:r>
          </a:p>
          <a:p>
            <a:r>
              <a:rPr lang="en-US" dirty="0"/>
              <a:t>What are the best practices to have a smooth, well working PCard Program?</a:t>
            </a:r>
          </a:p>
          <a:p>
            <a:endParaRPr lang="en-US" dirty="0"/>
          </a:p>
          <a:p>
            <a:r>
              <a:rPr lang="en-US" dirty="0"/>
              <a:t>We’ll start with what a PCard is—just to make sure we’re all on the same page, regardless of experience level.</a:t>
            </a:r>
          </a:p>
          <a:p>
            <a:endParaRPr lang="en-US" dirty="0"/>
          </a:p>
          <a:p>
            <a:r>
              <a:rPr lang="en-US" dirty="0"/>
              <a:t>Quick Pause</a:t>
            </a:r>
          </a:p>
          <a:p>
            <a:endParaRPr lang="en-US" dirty="0"/>
          </a:p>
          <a:p>
            <a:r>
              <a:rPr lang="en-US" dirty="0"/>
              <a:t>Then we’ll talk about why it matters—because this isn’t just a process change, it directly impacts efficiency, time, and workload</a:t>
            </a:r>
          </a:p>
          <a:p>
            <a:endParaRPr lang="en-US" dirty="0"/>
          </a:p>
          <a:p>
            <a:r>
              <a:rPr lang="en-US" dirty="0"/>
              <a:t>We’ll also go through the benefits and the risks—because while </a:t>
            </a:r>
            <a:r>
              <a:rPr lang="en-US" dirty="0" err="1"/>
              <a:t>PCards</a:t>
            </a:r>
            <a:r>
              <a:rPr lang="en-US" dirty="0"/>
              <a:t> make things faster, they also require responsibility and structure.</a:t>
            </a:r>
          </a:p>
          <a:p>
            <a:endParaRPr lang="en-US" dirty="0"/>
          </a:p>
          <a:p>
            <a:r>
              <a:rPr lang="en-US" b="1" i="1" dirty="0"/>
              <a:t>We’ll spend some time on oversight and controls—this is really the foundation of a successful program</a:t>
            </a:r>
            <a:r>
              <a:rPr lang="en-US" dirty="0">
                <a:highlight>
                  <a:srgbClr val="FFFF00"/>
                </a:highlight>
              </a:rPr>
              <a:t>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And finally, we’ll wrap up with best practices—what works, what doesn’t, and what helps keep the program running effectively.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My goal is that by the end of this session, you feel confident not just in using a PCard—but in understanding how to use it correctly and effectively.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3D82-C643-C3CC-09AC-57B2838A8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28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open it up for questions.</a:t>
            </a:r>
          </a:p>
          <a:p>
            <a:endParaRPr lang="en-US" dirty="0"/>
          </a:p>
          <a:p>
            <a:r>
              <a:rPr lang="en-US" dirty="0"/>
              <a:t>What challenges are you currently facing with purchasing or PCard use?</a:t>
            </a:r>
          </a:p>
          <a:p>
            <a:endParaRPr lang="en-US" dirty="0"/>
          </a:p>
          <a:p>
            <a:r>
              <a:rPr lang="en-US" dirty="0"/>
              <a:t>Questions I often hear:</a:t>
            </a:r>
          </a:p>
          <a:p>
            <a:endParaRPr lang="en-US" dirty="0"/>
          </a:p>
          <a:p>
            <a:r>
              <a:rPr lang="en-US" dirty="0"/>
              <a:t>What if someone misuses the PCard?</a:t>
            </a:r>
          </a:p>
          <a:p>
            <a:endParaRPr lang="en-US" dirty="0"/>
          </a:p>
          <a:p>
            <a:r>
              <a:rPr lang="en-US" dirty="0"/>
              <a:t>That’s a great question—and it’s one of the most common concerns.</a:t>
            </a:r>
          </a:p>
          <a:p>
            <a:endParaRPr lang="en-US" dirty="0"/>
          </a:p>
          <a:p>
            <a:r>
              <a:rPr lang="en-US" dirty="0"/>
              <a:t>The key is having strong controls in place. Spend limits, vendor restrictions, and regular reviews help prevent misuse. And when something does happen, there are clear policies and consequences.</a:t>
            </a:r>
          </a:p>
          <a:p>
            <a:endParaRPr lang="en-US" dirty="0"/>
          </a:p>
          <a:p>
            <a:r>
              <a:rPr lang="en-US" dirty="0"/>
              <a:t>The important thing to remember is that misuse is manageable—and often easier to detect with a PCard because of the visibility it provides.</a:t>
            </a:r>
          </a:p>
          <a:p>
            <a:endParaRPr lang="en-US" dirty="0"/>
          </a:p>
          <a:p>
            <a:r>
              <a:rPr lang="en-US" dirty="0"/>
              <a:t>How do you prevent fraud?</a:t>
            </a:r>
          </a:p>
          <a:p>
            <a:endParaRPr lang="en-US" dirty="0"/>
          </a:p>
          <a:p>
            <a:r>
              <a:rPr lang="en-US" dirty="0"/>
              <a:t>Fraud prevention comes down to a combination of controls and oversight.</a:t>
            </a:r>
          </a:p>
          <a:p>
            <a:endParaRPr lang="en-US" dirty="0"/>
          </a:p>
          <a:p>
            <a:r>
              <a:rPr lang="en-US" dirty="0"/>
              <a:t>That includes setting appropriate limits, restricting where cards can be used, and ensuring transactions are reviewed consistently.</a:t>
            </a:r>
          </a:p>
          <a:p>
            <a:endParaRPr lang="en-US" dirty="0"/>
          </a:p>
          <a:p>
            <a:r>
              <a:rPr lang="en-US" dirty="0"/>
              <a:t>The real advantage with </a:t>
            </a:r>
            <a:r>
              <a:rPr lang="en-US" dirty="0" err="1"/>
              <a:t>PCards</a:t>
            </a:r>
            <a:r>
              <a:rPr lang="en-US" dirty="0"/>
              <a:t> is that transactions are visible in real time, which allows issues to be identified much more quickly than in traditional processes.</a:t>
            </a:r>
          </a:p>
          <a:p>
            <a:endParaRPr lang="en-US" dirty="0"/>
          </a:p>
          <a:p>
            <a:r>
              <a:rPr lang="en-US" dirty="0"/>
              <a:t>What if receipts are missing?</a:t>
            </a:r>
          </a:p>
          <a:p>
            <a:endParaRPr lang="en-US" dirty="0"/>
          </a:p>
          <a:p>
            <a:r>
              <a:rPr lang="en-US" dirty="0"/>
              <a:t>That does happen from time to time.</a:t>
            </a:r>
          </a:p>
          <a:p>
            <a:endParaRPr lang="en-US" dirty="0"/>
          </a:p>
          <a:p>
            <a:r>
              <a:rPr lang="en-US" dirty="0"/>
              <a:t>That’s why policies are so important. Cardholders are responsible for providing documentation, and there should be a clear process for handling missing receipts—whether that’s submitting a statement or escalating the issue.</a:t>
            </a:r>
          </a:p>
          <a:p>
            <a:endParaRPr lang="en-US" dirty="0"/>
          </a:p>
          <a:p>
            <a:r>
              <a:rPr lang="en-US" dirty="0"/>
              <a:t>Consistency in enforcing that policy is what keeps the program strong.</a:t>
            </a:r>
          </a:p>
          <a:p>
            <a:endParaRPr lang="en-US" dirty="0"/>
          </a:p>
          <a:p>
            <a:r>
              <a:rPr lang="en-US" dirty="0"/>
              <a:t>Isn’t this less controlled than the traditional process?</a:t>
            </a:r>
          </a:p>
          <a:p>
            <a:endParaRPr lang="en-US" dirty="0"/>
          </a:p>
          <a:p>
            <a:r>
              <a:rPr lang="en-US" dirty="0"/>
              <a:t>It may seem that way at first—but it’s actually not less controlled, it’s controlled differently.</a:t>
            </a:r>
          </a:p>
          <a:p>
            <a:endParaRPr lang="en-US" dirty="0"/>
          </a:p>
          <a:p>
            <a:r>
              <a:rPr lang="en-US" dirty="0"/>
              <a:t>In a traditional process, control happens before the purchase. With </a:t>
            </a:r>
            <a:r>
              <a:rPr lang="en-US" dirty="0" err="1"/>
              <a:t>PCards</a:t>
            </a:r>
            <a:r>
              <a:rPr lang="en-US" dirty="0"/>
              <a:t>, control happens after the purchase through monitoring, review, and accountability.</a:t>
            </a:r>
          </a:p>
          <a:p>
            <a:endParaRPr lang="en-US" dirty="0"/>
          </a:p>
          <a:p>
            <a:r>
              <a:rPr lang="en-US" dirty="0"/>
              <a:t>And because of the visibility you gain, many organizations find they actually have </a:t>
            </a:r>
            <a:r>
              <a:rPr lang="en-US" i="1" dirty="0"/>
              <a:t>more</a:t>
            </a:r>
            <a:r>
              <a:rPr lang="en-US" dirty="0"/>
              <a:t> insight into spending.</a:t>
            </a:r>
          </a:p>
          <a:p>
            <a:endParaRPr lang="en-US" dirty="0"/>
          </a:p>
          <a:p>
            <a:r>
              <a:rPr lang="en-US" dirty="0"/>
              <a:t>How do you decide who gets a PCard?</a:t>
            </a:r>
          </a:p>
          <a:p>
            <a:endParaRPr lang="en-US" dirty="0"/>
          </a:p>
          <a:p>
            <a:r>
              <a:rPr lang="en-US" dirty="0"/>
              <a:t>Typically, cards are issued based on business need.</a:t>
            </a:r>
          </a:p>
          <a:p>
            <a:endParaRPr lang="en-US" dirty="0"/>
          </a:p>
          <a:p>
            <a:r>
              <a:rPr lang="en-US" dirty="0"/>
              <a:t>That includes evaluating the type of purchases someone makes, how often they need to purchase, and whether a PCard would improve efficiency in their role.</a:t>
            </a:r>
          </a:p>
          <a:p>
            <a:endParaRPr lang="en-US" dirty="0"/>
          </a:p>
          <a:p>
            <a:r>
              <a:rPr lang="en-US" dirty="0"/>
              <a:t>It’s not about giving everyone a card—it’s about giving the right people the right tools.</a:t>
            </a:r>
          </a:p>
          <a:p>
            <a:endParaRPr lang="en-US" dirty="0"/>
          </a:p>
          <a:p>
            <a:r>
              <a:rPr lang="en-US" dirty="0"/>
              <a:t>What’s the biggest mistake organizations make?</a:t>
            </a:r>
          </a:p>
          <a:p>
            <a:endParaRPr lang="en-US" dirty="0"/>
          </a:p>
          <a:p>
            <a:r>
              <a:rPr lang="en-US" dirty="0"/>
              <a:t>The biggest mistake is usually inconsistency.</a:t>
            </a:r>
          </a:p>
          <a:p>
            <a:endParaRPr lang="en-US" dirty="0"/>
          </a:p>
          <a:p>
            <a:r>
              <a:rPr lang="en-US" dirty="0"/>
              <a:t>Either policies aren’t enforced, or reviews aren’t happening regularly.</a:t>
            </a:r>
          </a:p>
          <a:p>
            <a:endParaRPr lang="en-US" dirty="0"/>
          </a:p>
          <a:p>
            <a:r>
              <a:rPr lang="en-US" dirty="0"/>
              <a:t>Even a well-designed program can break down without consistent oversight.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3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go any further, I want to get a sense of the room.</a:t>
            </a:r>
          </a:p>
          <a:p>
            <a:r>
              <a:rPr lang="en-US" dirty="0"/>
              <a:t>How many of you currently use a PCard?”</a:t>
            </a:r>
          </a:p>
          <a:p>
            <a:endParaRPr lang="en-US" dirty="0"/>
          </a:p>
          <a:p>
            <a:r>
              <a:rPr lang="en-US" dirty="0"/>
              <a:t>Pause </a:t>
            </a:r>
          </a:p>
          <a:p>
            <a:endParaRPr lang="en-US" dirty="0"/>
          </a:p>
          <a:p>
            <a:r>
              <a:rPr lang="en-US" dirty="0"/>
              <a:t>Of those who raised your hand—how often are you using it?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Would you say your experience has been mostly positive—or are there some frustrations?</a:t>
            </a:r>
          </a:p>
          <a:p>
            <a:endParaRPr lang="en-US" dirty="0"/>
          </a:p>
          <a:p>
            <a:r>
              <a:rPr lang="en-US" dirty="0"/>
              <a:t>Respond to replies.</a:t>
            </a:r>
          </a:p>
          <a:p>
            <a:endParaRPr lang="en-US" dirty="0"/>
          </a:p>
          <a:p>
            <a:r>
              <a:rPr lang="en-US" dirty="0"/>
              <a:t>Thank you—that’s really helpful context as we go through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4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PCard is simply a company-issued credit card used for business-related purchases.</a:t>
            </a:r>
          </a:p>
          <a:p>
            <a:endParaRPr lang="en-US" dirty="0"/>
          </a:p>
          <a:p>
            <a:r>
              <a:rPr lang="en-US" dirty="0"/>
              <a:t>It’s designed to make purchasing faster and easier—especially for smaller, everyday items.</a:t>
            </a:r>
          </a:p>
          <a:p>
            <a:endParaRPr lang="en-US" dirty="0"/>
          </a:p>
          <a:p>
            <a:r>
              <a:rPr lang="en-US" dirty="0"/>
              <a:t>So instead of filling out forms, waiting for approvals, and processing invoices…</a:t>
            </a:r>
          </a:p>
          <a:p>
            <a:r>
              <a:rPr lang="en-US" dirty="0"/>
              <a:t>you can make the purchase, record it, and then it’s reviewed afterward.</a:t>
            </a:r>
          </a:p>
          <a:p>
            <a:endParaRPr lang="en-US" dirty="0"/>
          </a:p>
          <a:p>
            <a:r>
              <a:rPr lang="en-US" dirty="0"/>
              <a:t>It simplifies the process while still maintaining accountability.</a:t>
            </a:r>
          </a:p>
          <a:p>
            <a:r>
              <a:rPr lang="en-US" dirty="0"/>
              <a:t>Pause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think about the traditional purchasing process.</a:t>
            </a:r>
          </a:p>
          <a:p>
            <a:endParaRPr lang="en-US" dirty="0"/>
          </a:p>
          <a:p>
            <a:r>
              <a:rPr lang="en-US" dirty="0"/>
              <a:t>You often have multiple approvals, paperwork, and steps just to make a simple purchase.</a:t>
            </a:r>
          </a:p>
          <a:p>
            <a:endParaRPr lang="en-US" dirty="0"/>
          </a:p>
          <a:p>
            <a:r>
              <a:rPr lang="en-US" dirty="0"/>
              <a:t>In many cases, it takes longer to process the purchase than it does to actually use what was purchased.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And that creates frustration—not just for staff, but for vendors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9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PCards</a:t>
            </a:r>
            <a:r>
              <a:rPr lang="en-US" dirty="0"/>
              <a:t> exist to solve that problem.</a:t>
            </a:r>
          </a:p>
          <a:p>
            <a:endParaRPr lang="en-US" dirty="0"/>
          </a:p>
          <a:p>
            <a:r>
              <a:rPr lang="en-US" dirty="0"/>
              <a:t>On the traditional side, you have approvals, purchase orders, invoices, and payments.</a:t>
            </a:r>
          </a:p>
          <a:p>
            <a:endParaRPr lang="en-US" dirty="0"/>
          </a:p>
          <a:p>
            <a:r>
              <a:rPr lang="en-US" dirty="0"/>
              <a:t>With a PCard, it becomes much simpler—purchase, record, and review.</a:t>
            </a:r>
          </a:p>
          <a:p>
            <a:endParaRPr lang="en-US" dirty="0"/>
          </a:p>
          <a:p>
            <a:r>
              <a:rPr lang="en-US" dirty="0"/>
              <a:t>That’s a major shift.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You’re not eliminating control—you’re changing </a:t>
            </a:r>
            <a:r>
              <a:rPr lang="en-US" i="1" dirty="0"/>
              <a:t>when</a:t>
            </a:r>
            <a:r>
              <a:rPr lang="en-US" dirty="0"/>
              <a:t> the control happens.</a:t>
            </a:r>
          </a:p>
          <a:p>
            <a:endParaRPr lang="en-US" dirty="0"/>
          </a:p>
          <a:p>
            <a:r>
              <a:rPr lang="en-US" dirty="0"/>
              <a:t>And that’s really the foundation of how </a:t>
            </a:r>
            <a:r>
              <a:rPr lang="en-US" dirty="0" err="1"/>
              <a:t>PCards</a:t>
            </a:r>
            <a:r>
              <a:rPr lang="en-US" dirty="0"/>
              <a:t>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87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we really start to see the impact of </a:t>
            </a:r>
            <a:r>
              <a:rPr lang="en-US" dirty="0" err="1"/>
              <a:t>PCards</a:t>
            </a:r>
            <a:r>
              <a:rPr lang="en-US" dirty="0"/>
              <a:t>—efficiency.</a:t>
            </a:r>
          </a:p>
          <a:p>
            <a:endParaRPr lang="en-US" dirty="0"/>
          </a:p>
          <a:p>
            <a:r>
              <a:rPr lang="en-US" dirty="0"/>
              <a:t>Go through bullets slowly</a:t>
            </a:r>
          </a:p>
          <a:p>
            <a:endParaRPr lang="en-US" dirty="0"/>
          </a:p>
          <a:p>
            <a:r>
              <a:rPr lang="en-US" dirty="0"/>
              <a:t>Instead of multiple steps and delays, employees can make purchases immediately.</a:t>
            </a:r>
          </a:p>
          <a:p>
            <a:endParaRPr lang="en-US" dirty="0"/>
          </a:p>
          <a:p>
            <a:r>
              <a:rPr lang="en-US" dirty="0"/>
              <a:t>Let me give you a simple example.</a:t>
            </a:r>
          </a:p>
          <a:p>
            <a:endParaRPr lang="en-US" dirty="0"/>
          </a:p>
          <a:p>
            <a:r>
              <a:rPr lang="en-US" dirty="0"/>
              <a:t>In a traditional process, a single purchase might involve 5 to 10 steps—request, approval, PO creation, invoice processing.</a:t>
            </a:r>
          </a:p>
          <a:p>
            <a:endParaRPr lang="en-US" dirty="0"/>
          </a:p>
          <a:p>
            <a:r>
              <a:rPr lang="en-US" dirty="0"/>
              <a:t>With a PCard, that same purchase can often be completed in just a few steps.</a:t>
            </a:r>
          </a:p>
          <a:p>
            <a:endParaRPr lang="en-US" dirty="0"/>
          </a:p>
          <a:p>
            <a:r>
              <a:rPr lang="en-US" dirty="0"/>
              <a:t>Now imagine doing that dozens of times a month—what does that save?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  <a:p>
            <a:endParaRPr lang="en-US" dirty="0"/>
          </a:p>
          <a:p>
            <a:r>
              <a:rPr lang="en-US" dirty="0"/>
              <a:t>That’s where efficiency really starts to add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6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isn’t just about time—it’s also about cost.</a:t>
            </a:r>
          </a:p>
          <a:p>
            <a:endParaRPr lang="en-US" dirty="0"/>
          </a:p>
          <a:p>
            <a:r>
              <a:rPr lang="en-US" dirty="0"/>
              <a:t>Every step in a traditional purchasing process has a cost—staff time, processing, approvals, and delays.</a:t>
            </a:r>
          </a:p>
          <a:p>
            <a:endParaRPr lang="en-US" dirty="0"/>
          </a:p>
          <a:p>
            <a:r>
              <a:rPr lang="en-US" dirty="0"/>
              <a:t>When you reduce those steps, you’re reducing the cost of each transaction.</a:t>
            </a:r>
          </a:p>
          <a:p>
            <a:endParaRPr lang="en-US" dirty="0"/>
          </a:p>
          <a:p>
            <a:r>
              <a:rPr lang="en-US" dirty="0"/>
              <a:t>Even small savings per transaction can add up significantly across an organization.</a:t>
            </a:r>
          </a:p>
          <a:p>
            <a:endParaRPr lang="en-US" dirty="0"/>
          </a:p>
          <a:p>
            <a:r>
              <a:rPr lang="en-US" dirty="0"/>
              <a:t>That’s where organizations start to see real financial impact—not just convenience.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3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major benefit of </a:t>
            </a:r>
            <a:r>
              <a:rPr lang="en-US" dirty="0" err="1"/>
              <a:t>PCards</a:t>
            </a:r>
            <a:r>
              <a:rPr lang="en-US" dirty="0"/>
              <a:t> is empowerment.</a:t>
            </a:r>
          </a:p>
          <a:p>
            <a:endParaRPr lang="en-US" dirty="0"/>
          </a:p>
          <a:p>
            <a:r>
              <a:rPr lang="en-US" dirty="0"/>
              <a:t>Employees don’t have to wait for approvals for every small purchase.</a:t>
            </a:r>
          </a:p>
          <a:p>
            <a:endParaRPr lang="en-US" dirty="0"/>
          </a:p>
          <a:p>
            <a:r>
              <a:rPr lang="en-US" dirty="0"/>
              <a:t>They can make decisions quickly and keep work moving forward.</a:t>
            </a:r>
          </a:p>
          <a:p>
            <a:endParaRPr lang="en-US" dirty="0"/>
          </a:p>
          <a:p>
            <a:r>
              <a:rPr lang="en-US" dirty="0"/>
              <a:t>That reduces bottlenecks and allows people to focus on their actual responsibilities.</a:t>
            </a:r>
          </a:p>
          <a:p>
            <a:endParaRPr lang="en-US" dirty="0"/>
          </a:p>
          <a:p>
            <a:r>
              <a:rPr lang="en-US" dirty="0"/>
              <a:t>It’s about enabling people to do their jobs more effectively.</a:t>
            </a:r>
          </a:p>
          <a:p>
            <a:endParaRPr lang="en-US" dirty="0"/>
          </a:p>
          <a:p>
            <a:r>
              <a:rPr lang="en-US" dirty="0"/>
              <a:t>Pause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8216B-BE00-0B44-858C-A4D22CFBA3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flamingo feathers">
            <a:extLst>
              <a:ext uri="{FF2B5EF4-FFF2-40B4-BE49-F238E27FC236}">
                <a16:creationId xmlns:a16="http://schemas.microsoft.com/office/drawing/2014/main" id="{84224156-DF97-27B4-F5A6-C479644E99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b="148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DCE22C9A-30B6-12EB-423C-34454BE2D734}"/>
              </a:ext>
            </a:extLst>
          </p:cNvPr>
          <p:cNvSpPr/>
          <p:nvPr userDrawn="1"/>
        </p:nvSpPr>
        <p:spPr>
          <a:xfrm rot="16200000">
            <a:off x="3838487" y="-1434547"/>
            <a:ext cx="4515026" cy="972709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688" y="1510442"/>
            <a:ext cx="8037576" cy="3837115"/>
          </a:xfrm>
        </p:spPr>
        <p:txBody>
          <a:bodyPr anchor="ctr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C8CEB3A4-8583-3114-2BDD-D7AE1CABCD1D}"/>
              </a:ext>
            </a:extLst>
          </p:cNvPr>
          <p:cNvSpPr/>
          <p:nvPr userDrawn="1"/>
        </p:nvSpPr>
        <p:spPr>
          <a:xfrm rot="16200000">
            <a:off x="4177443" y="-1088756"/>
            <a:ext cx="3837115" cy="9035512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8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349D3036-0C80-4AD3-3BC3-9C6EE7B6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312651" cy="143081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0066730-3720-E869-7A99-A302706F4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3" y="2336074"/>
            <a:ext cx="3907754" cy="3439886"/>
          </a:xfrm>
        </p:spPr>
        <p:txBody>
          <a:bodyPr/>
          <a:lstStyle>
            <a:lvl1pPr marL="0" indent="0">
              <a:lnSpc>
                <a:spcPct val="100000"/>
              </a:lnSpc>
              <a:buFont typeface="Courier New" panose="02070309020205020404" pitchFamily="49" charset="0"/>
              <a:buNone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E2CCA-57E1-3CD5-CB3A-4E88546B5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514" y="2336074"/>
            <a:ext cx="7029778" cy="343988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800"/>
            </a:lvl1pPr>
            <a:lvl2pPr marL="685800" indent="-228600"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800"/>
            </a:lvl4pPr>
            <a:lvl5pPr marL="2114550" indent="-228600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D94CB9C-5720-92BD-FCC1-416FF4D82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E94C6A6-7C64-F697-386B-0F022141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D9B339D-688D-32D9-2CB6-87EC9E01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C34B41-BD58-1B57-8598-72769BB244CA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47A825-AF1A-AFB7-6E4C-50F4FDEAD513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504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349D3036-0C80-4AD3-3BC3-9C6EE7B6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236" cy="143081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8C9F7D4-FF78-4949-43F9-8196BE60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36074"/>
            <a:ext cx="11295236" cy="343988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1800"/>
            </a:lvl1pPr>
            <a:lvl2pPr marL="685800" indent="-228600">
              <a:buFont typeface="Courier New" panose="02070309020205020404" pitchFamily="49" charset="0"/>
              <a:buChar char="o"/>
              <a:defRPr sz="18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  <a:lvl4pPr marL="1600200" indent="-228600">
              <a:buFont typeface="Courier New" panose="02070309020205020404" pitchFamily="49" charset="0"/>
              <a:buChar char="o"/>
              <a:defRPr sz="1800"/>
            </a:lvl4pPr>
            <a:lvl5pPr marL="2114550" indent="-228600"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0A44E95-6BA3-CFE6-A814-6E775C496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1508BAE-F55D-657D-0B22-B4D7A4276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84C0E93-58D2-9758-23DA-D9735D2B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07277D-E632-EFB0-60CE-D1B1A05CE7AA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40FB0A-01A8-7946-3722-71B8B5DBDAA0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141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39496"/>
            <a:ext cx="11295237" cy="143081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351314"/>
            <a:ext cx="7533566" cy="3424647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BBA64-3944-C0BE-4D5F-2745DA48B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25771" y="2351314"/>
            <a:ext cx="3017521" cy="3424647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2CFE474-CD49-418F-C6AA-C3B2122F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B721FAD-ADA4-942C-4F82-F19927F06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CDF2413-A614-052C-5C1C-DB1A0FE7A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A518BD-EEB3-0925-5423-003BA3727457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C594DB-EFD9-29BB-06AC-C734457EE1BE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6745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42636-F625-5B2A-E7CC-9D70418A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4551" y="754380"/>
            <a:ext cx="6342896" cy="253517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tabLst/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BA890-FB69-E772-1383-035C2A823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4438" y="3565035"/>
            <a:ext cx="5183124" cy="2011747"/>
          </a:xfrm>
          <a:noFill/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8E065840-95FE-BED2-B104-471CC3A74C6A}"/>
              </a:ext>
            </a:extLst>
          </p:cNvPr>
          <p:cNvSpPr/>
          <p:nvPr userDrawn="1"/>
        </p:nvSpPr>
        <p:spPr>
          <a:xfrm rot="5400000">
            <a:off x="419012" y="-693331"/>
            <a:ext cx="1401446" cy="2513791"/>
          </a:xfrm>
          <a:custGeom>
            <a:avLst/>
            <a:gdLst>
              <a:gd name="connsiteX0" fmla="*/ 0 w 1401446"/>
              <a:gd name="connsiteY0" fmla="*/ 2513791 h 2513791"/>
              <a:gd name="connsiteX1" fmla="*/ 0 w 1401446"/>
              <a:gd name="connsiteY1" fmla="*/ 54539 h 2513791"/>
              <a:gd name="connsiteX2" fmla="*/ 105080 w 1401446"/>
              <a:gd name="connsiteY2" fmla="*/ 21920 h 2513791"/>
              <a:gd name="connsiteX3" fmla="*/ 322521 w 1401446"/>
              <a:gd name="connsiteY3" fmla="*/ 0 h 2513791"/>
              <a:gd name="connsiteX4" fmla="*/ 1401446 w 1401446"/>
              <a:gd name="connsiteY4" fmla="*/ 1078925 h 2513791"/>
              <a:gd name="connsiteX5" fmla="*/ 1401446 w 1401446"/>
              <a:gd name="connsiteY5" fmla="*/ 2513791 h 251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1446" h="2513791">
                <a:moveTo>
                  <a:pt x="0" y="2513791"/>
                </a:moveTo>
                <a:lnTo>
                  <a:pt x="0" y="54539"/>
                </a:lnTo>
                <a:lnTo>
                  <a:pt x="105080" y="21920"/>
                </a:lnTo>
                <a:cubicBezTo>
                  <a:pt x="175315" y="7548"/>
                  <a:pt x="248037" y="0"/>
                  <a:pt x="322521" y="0"/>
                </a:cubicBezTo>
                <a:cubicBezTo>
                  <a:pt x="918395" y="0"/>
                  <a:pt x="1401446" y="483051"/>
                  <a:pt x="1401446" y="1078925"/>
                </a:cubicBezTo>
                <a:lnTo>
                  <a:pt x="1401446" y="251379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594094C-C13C-1BA9-3168-3B72C86B1036}"/>
              </a:ext>
            </a:extLst>
          </p:cNvPr>
          <p:cNvSpPr/>
          <p:nvPr userDrawn="1"/>
        </p:nvSpPr>
        <p:spPr>
          <a:xfrm rot="5400000">
            <a:off x="397909" y="-672228"/>
            <a:ext cx="1259782" cy="2329920"/>
          </a:xfrm>
          <a:custGeom>
            <a:avLst/>
            <a:gdLst>
              <a:gd name="connsiteX0" fmla="*/ 0 w 1259782"/>
              <a:gd name="connsiteY0" fmla="*/ 2329920 h 2329920"/>
              <a:gd name="connsiteX1" fmla="*/ 0 w 1259782"/>
              <a:gd name="connsiteY1" fmla="*/ 60523 h 2329920"/>
              <a:gd name="connsiteX2" fmla="*/ 133632 w 1259782"/>
              <a:gd name="connsiteY2" fmla="*/ 19042 h 2329920"/>
              <a:gd name="connsiteX3" fmla="*/ 322522 w 1259782"/>
              <a:gd name="connsiteY3" fmla="*/ 0 h 2329920"/>
              <a:gd name="connsiteX4" fmla="*/ 1259782 w 1259782"/>
              <a:gd name="connsiteY4" fmla="*/ 937260 h 2329920"/>
              <a:gd name="connsiteX5" fmla="*/ 1259782 w 1259782"/>
              <a:gd name="connsiteY5" fmla="*/ 2329920 h 232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9782" h="2329920">
                <a:moveTo>
                  <a:pt x="0" y="2329920"/>
                </a:moveTo>
                <a:lnTo>
                  <a:pt x="0" y="60523"/>
                </a:lnTo>
                <a:lnTo>
                  <a:pt x="133632" y="19042"/>
                </a:lnTo>
                <a:cubicBezTo>
                  <a:pt x="194645" y="6557"/>
                  <a:pt x="257818" y="0"/>
                  <a:pt x="322522" y="0"/>
                </a:cubicBezTo>
                <a:cubicBezTo>
                  <a:pt x="840156" y="0"/>
                  <a:pt x="1259782" y="419626"/>
                  <a:pt x="1259782" y="937260"/>
                </a:cubicBezTo>
                <a:lnTo>
                  <a:pt x="1259782" y="232992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BD0BF3F-32DB-645E-94BC-A9E15FA5F2FB}"/>
              </a:ext>
            </a:extLst>
          </p:cNvPr>
          <p:cNvSpPr/>
          <p:nvPr userDrawn="1"/>
        </p:nvSpPr>
        <p:spPr>
          <a:xfrm rot="5400000">
            <a:off x="40810" y="1091166"/>
            <a:ext cx="2157850" cy="2513792"/>
          </a:xfrm>
          <a:custGeom>
            <a:avLst/>
            <a:gdLst>
              <a:gd name="connsiteX0" fmla="*/ 0 w 2157850"/>
              <a:gd name="connsiteY0" fmla="*/ 2513792 h 2513792"/>
              <a:gd name="connsiteX1" fmla="*/ 0 w 2157850"/>
              <a:gd name="connsiteY1" fmla="*/ 1078925 h 2513792"/>
              <a:gd name="connsiteX2" fmla="*/ 1078925 w 2157850"/>
              <a:gd name="connsiteY2" fmla="*/ 0 h 2513792"/>
              <a:gd name="connsiteX3" fmla="*/ 2157850 w 2157850"/>
              <a:gd name="connsiteY3" fmla="*/ 1078925 h 2513792"/>
              <a:gd name="connsiteX4" fmla="*/ 2157850 w 2157850"/>
              <a:gd name="connsiteY4" fmla="*/ 2513792 h 251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850" h="2513792">
                <a:moveTo>
                  <a:pt x="0" y="2513792"/>
                </a:moveTo>
                <a:lnTo>
                  <a:pt x="0" y="1078925"/>
                </a:lnTo>
                <a:cubicBezTo>
                  <a:pt x="0" y="483051"/>
                  <a:pt x="483051" y="0"/>
                  <a:pt x="1078925" y="0"/>
                </a:cubicBezTo>
                <a:cubicBezTo>
                  <a:pt x="1674799" y="0"/>
                  <a:pt x="2157850" y="483051"/>
                  <a:pt x="2157850" y="1078925"/>
                </a:cubicBezTo>
                <a:lnTo>
                  <a:pt x="2157850" y="2513792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6F927F-3AF1-2680-0064-8DB1DB4E2BCE}"/>
              </a:ext>
            </a:extLst>
          </p:cNvPr>
          <p:cNvSpPr/>
          <p:nvPr userDrawn="1"/>
        </p:nvSpPr>
        <p:spPr>
          <a:xfrm rot="5400000">
            <a:off x="90540" y="1183102"/>
            <a:ext cx="1874520" cy="2329922"/>
          </a:xfrm>
          <a:custGeom>
            <a:avLst/>
            <a:gdLst>
              <a:gd name="connsiteX0" fmla="*/ 0 w 1874520"/>
              <a:gd name="connsiteY0" fmla="*/ 2329922 h 2329922"/>
              <a:gd name="connsiteX1" fmla="*/ 0 w 1874520"/>
              <a:gd name="connsiteY1" fmla="*/ 937260 h 2329922"/>
              <a:gd name="connsiteX2" fmla="*/ 937260 w 1874520"/>
              <a:gd name="connsiteY2" fmla="*/ 0 h 2329922"/>
              <a:gd name="connsiteX3" fmla="*/ 1874520 w 1874520"/>
              <a:gd name="connsiteY3" fmla="*/ 937260 h 2329922"/>
              <a:gd name="connsiteX4" fmla="*/ 1874520 w 1874520"/>
              <a:gd name="connsiteY4" fmla="*/ 2329922 h 232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2329922">
                <a:moveTo>
                  <a:pt x="0" y="2329922"/>
                </a:move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ubicBezTo>
                  <a:pt x="1454894" y="0"/>
                  <a:pt x="1874520" y="419626"/>
                  <a:pt x="1874520" y="937260"/>
                </a:cubicBezTo>
                <a:lnTo>
                  <a:pt x="1874520" y="2329922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C6A74FB-8CFB-6ED7-F013-F8A20115E95B}"/>
              </a:ext>
            </a:extLst>
          </p:cNvPr>
          <p:cNvSpPr/>
          <p:nvPr userDrawn="1"/>
        </p:nvSpPr>
        <p:spPr>
          <a:xfrm rot="5400000">
            <a:off x="40811" y="3253864"/>
            <a:ext cx="2157850" cy="2513793"/>
          </a:xfrm>
          <a:custGeom>
            <a:avLst/>
            <a:gdLst>
              <a:gd name="connsiteX0" fmla="*/ 0 w 2157850"/>
              <a:gd name="connsiteY0" fmla="*/ 2513793 h 2513793"/>
              <a:gd name="connsiteX1" fmla="*/ 0 w 2157850"/>
              <a:gd name="connsiteY1" fmla="*/ 1078925 h 2513793"/>
              <a:gd name="connsiteX2" fmla="*/ 1078925 w 2157850"/>
              <a:gd name="connsiteY2" fmla="*/ 0 h 2513793"/>
              <a:gd name="connsiteX3" fmla="*/ 2157850 w 2157850"/>
              <a:gd name="connsiteY3" fmla="*/ 1078925 h 2513793"/>
              <a:gd name="connsiteX4" fmla="*/ 2157850 w 2157850"/>
              <a:gd name="connsiteY4" fmla="*/ 2513793 h 25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7850" h="2513793">
                <a:moveTo>
                  <a:pt x="0" y="2513793"/>
                </a:moveTo>
                <a:lnTo>
                  <a:pt x="0" y="1078925"/>
                </a:lnTo>
                <a:cubicBezTo>
                  <a:pt x="0" y="483051"/>
                  <a:pt x="483051" y="0"/>
                  <a:pt x="1078925" y="0"/>
                </a:cubicBezTo>
                <a:cubicBezTo>
                  <a:pt x="1674799" y="0"/>
                  <a:pt x="2157850" y="483051"/>
                  <a:pt x="2157850" y="1078925"/>
                </a:cubicBezTo>
                <a:lnTo>
                  <a:pt x="2157850" y="2513793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1E58F2-94F5-FBD0-F2F4-8247FD99B419}"/>
              </a:ext>
            </a:extLst>
          </p:cNvPr>
          <p:cNvSpPr/>
          <p:nvPr userDrawn="1"/>
        </p:nvSpPr>
        <p:spPr>
          <a:xfrm rot="5400000">
            <a:off x="90541" y="3345800"/>
            <a:ext cx="1874520" cy="2329923"/>
          </a:xfrm>
          <a:custGeom>
            <a:avLst/>
            <a:gdLst>
              <a:gd name="connsiteX0" fmla="*/ 0 w 1874520"/>
              <a:gd name="connsiteY0" fmla="*/ 2329923 h 2329923"/>
              <a:gd name="connsiteX1" fmla="*/ 0 w 1874520"/>
              <a:gd name="connsiteY1" fmla="*/ 937260 h 2329923"/>
              <a:gd name="connsiteX2" fmla="*/ 937260 w 1874520"/>
              <a:gd name="connsiteY2" fmla="*/ 0 h 2329923"/>
              <a:gd name="connsiteX3" fmla="*/ 1874520 w 1874520"/>
              <a:gd name="connsiteY3" fmla="*/ 937260 h 2329923"/>
              <a:gd name="connsiteX4" fmla="*/ 1874520 w 1874520"/>
              <a:gd name="connsiteY4" fmla="*/ 2329923 h 232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520" h="2329923">
                <a:moveTo>
                  <a:pt x="0" y="2329923"/>
                </a:move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ubicBezTo>
                  <a:pt x="1454894" y="0"/>
                  <a:pt x="1874520" y="419626"/>
                  <a:pt x="1874520" y="937260"/>
                </a:cubicBezTo>
                <a:lnTo>
                  <a:pt x="1874520" y="2329923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6A6C5A6A-1602-7B2F-E9C7-0A8D0162B007}"/>
              </a:ext>
            </a:extLst>
          </p:cNvPr>
          <p:cNvSpPr/>
          <p:nvPr userDrawn="1"/>
        </p:nvSpPr>
        <p:spPr>
          <a:xfrm rot="5400000">
            <a:off x="441311" y="5015242"/>
            <a:ext cx="1356850" cy="2513793"/>
          </a:xfrm>
          <a:custGeom>
            <a:avLst/>
            <a:gdLst>
              <a:gd name="connsiteX0" fmla="*/ 0 w 1356850"/>
              <a:gd name="connsiteY0" fmla="*/ 2513793 h 2513793"/>
              <a:gd name="connsiteX1" fmla="*/ 0 w 1356850"/>
              <a:gd name="connsiteY1" fmla="*/ 1078925 h 2513793"/>
              <a:gd name="connsiteX2" fmla="*/ 1078925 w 1356850"/>
              <a:gd name="connsiteY2" fmla="*/ 0 h 2513793"/>
              <a:gd name="connsiteX3" fmla="*/ 1296366 w 1356850"/>
              <a:gd name="connsiteY3" fmla="*/ 21920 h 2513793"/>
              <a:gd name="connsiteX4" fmla="*/ 1356850 w 1356850"/>
              <a:gd name="connsiteY4" fmla="*/ 40695 h 2513793"/>
              <a:gd name="connsiteX5" fmla="*/ 1356850 w 1356850"/>
              <a:gd name="connsiteY5" fmla="*/ 2513793 h 25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6850" h="2513793">
                <a:moveTo>
                  <a:pt x="0" y="2513793"/>
                </a:moveTo>
                <a:lnTo>
                  <a:pt x="0" y="1078925"/>
                </a:lnTo>
                <a:cubicBezTo>
                  <a:pt x="0" y="483051"/>
                  <a:pt x="483051" y="0"/>
                  <a:pt x="1078925" y="0"/>
                </a:cubicBezTo>
                <a:cubicBezTo>
                  <a:pt x="1153410" y="0"/>
                  <a:pt x="1226131" y="7548"/>
                  <a:pt x="1296366" y="21920"/>
                </a:cubicBezTo>
                <a:lnTo>
                  <a:pt x="1356850" y="40695"/>
                </a:lnTo>
                <a:lnTo>
                  <a:pt x="1356850" y="2513793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5050E4A-F632-0641-6CC9-C929FD0CCE99}"/>
              </a:ext>
            </a:extLst>
          </p:cNvPr>
          <p:cNvSpPr/>
          <p:nvPr userDrawn="1"/>
        </p:nvSpPr>
        <p:spPr>
          <a:xfrm rot="5400000">
            <a:off x="420209" y="5178010"/>
            <a:ext cx="1215184" cy="2329923"/>
          </a:xfrm>
          <a:custGeom>
            <a:avLst/>
            <a:gdLst>
              <a:gd name="connsiteX0" fmla="*/ 0 w 1215184"/>
              <a:gd name="connsiteY0" fmla="*/ 2329923 h 2329923"/>
              <a:gd name="connsiteX1" fmla="*/ 0 w 1215184"/>
              <a:gd name="connsiteY1" fmla="*/ 937260 h 2329923"/>
              <a:gd name="connsiteX2" fmla="*/ 937260 w 1215184"/>
              <a:gd name="connsiteY2" fmla="*/ 0 h 2329923"/>
              <a:gd name="connsiteX3" fmla="*/ 1126151 w 1215184"/>
              <a:gd name="connsiteY3" fmla="*/ 19042 h 2329923"/>
              <a:gd name="connsiteX4" fmla="*/ 1215184 w 1215184"/>
              <a:gd name="connsiteY4" fmla="*/ 46679 h 2329923"/>
              <a:gd name="connsiteX5" fmla="*/ 1215184 w 1215184"/>
              <a:gd name="connsiteY5" fmla="*/ 2329923 h 232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5184" h="2329923">
                <a:moveTo>
                  <a:pt x="0" y="2329923"/>
                </a:moveTo>
                <a:lnTo>
                  <a:pt x="0" y="937260"/>
                </a:lnTo>
                <a:cubicBezTo>
                  <a:pt x="0" y="419626"/>
                  <a:pt x="419626" y="0"/>
                  <a:pt x="937260" y="0"/>
                </a:cubicBezTo>
                <a:cubicBezTo>
                  <a:pt x="1001965" y="0"/>
                  <a:pt x="1065137" y="6557"/>
                  <a:pt x="1126151" y="19042"/>
                </a:cubicBezTo>
                <a:lnTo>
                  <a:pt x="1215184" y="46679"/>
                </a:lnTo>
                <a:lnTo>
                  <a:pt x="1215184" y="2329923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17ADA6-C4E9-C316-8CFB-EFD1C20D3AD4}"/>
              </a:ext>
            </a:extLst>
          </p:cNvPr>
          <p:cNvGrpSpPr/>
          <p:nvPr userDrawn="1"/>
        </p:nvGrpSpPr>
        <p:grpSpPr>
          <a:xfrm>
            <a:off x="1460974" y="1614260"/>
            <a:ext cx="1463578" cy="1463578"/>
            <a:chOff x="6132575" y="1705337"/>
            <a:chExt cx="3494544" cy="349454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B3442B-C5CD-B39F-5F03-E534C2AA767D}"/>
                </a:ext>
              </a:extLst>
            </p:cNvPr>
            <p:cNvSpPr/>
            <p:nvPr userDrawn="1"/>
          </p:nvSpPr>
          <p:spPr>
            <a:xfrm>
              <a:off x="6132575" y="1705337"/>
              <a:ext cx="3494544" cy="349454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8DA441-CD35-30CC-3EC2-2C86B412249B}"/>
                </a:ext>
              </a:extLst>
            </p:cNvPr>
            <p:cNvSpPr/>
            <p:nvPr userDrawn="1"/>
          </p:nvSpPr>
          <p:spPr>
            <a:xfrm>
              <a:off x="6484955" y="2057719"/>
              <a:ext cx="2789784" cy="2789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C7DDE63-00F9-BCDE-28E4-BAF22FE18F62}"/>
              </a:ext>
            </a:extLst>
          </p:cNvPr>
          <p:cNvSpPr/>
          <p:nvPr userDrawn="1"/>
        </p:nvSpPr>
        <p:spPr>
          <a:xfrm>
            <a:off x="1460974" y="-137158"/>
            <a:ext cx="1463578" cy="1052297"/>
          </a:xfrm>
          <a:custGeom>
            <a:avLst/>
            <a:gdLst>
              <a:gd name="connsiteX0" fmla="*/ 76865 w 1463578"/>
              <a:gd name="connsiteY0" fmla="*/ 0 h 1052297"/>
              <a:gd name="connsiteX1" fmla="*/ 1386714 w 1463578"/>
              <a:gd name="connsiteY1" fmla="*/ 0 h 1052297"/>
              <a:gd name="connsiteX2" fmla="*/ 1406071 w 1463578"/>
              <a:gd name="connsiteY2" fmla="*/ 35663 h 1052297"/>
              <a:gd name="connsiteX3" fmla="*/ 1463578 w 1463578"/>
              <a:gd name="connsiteY3" fmla="*/ 320508 h 1052297"/>
              <a:gd name="connsiteX4" fmla="*/ 731789 w 1463578"/>
              <a:gd name="connsiteY4" fmla="*/ 1052297 h 1052297"/>
              <a:gd name="connsiteX5" fmla="*/ 0 w 1463578"/>
              <a:gd name="connsiteY5" fmla="*/ 320508 h 1052297"/>
              <a:gd name="connsiteX6" fmla="*/ 57508 w 1463578"/>
              <a:gd name="connsiteY6" fmla="*/ 35663 h 105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578" h="1052297">
                <a:moveTo>
                  <a:pt x="76865" y="0"/>
                </a:moveTo>
                <a:lnTo>
                  <a:pt x="1386714" y="0"/>
                </a:lnTo>
                <a:lnTo>
                  <a:pt x="1406071" y="35663"/>
                </a:lnTo>
                <a:cubicBezTo>
                  <a:pt x="1443101" y="123213"/>
                  <a:pt x="1463578" y="219469"/>
                  <a:pt x="1463578" y="320508"/>
                </a:cubicBezTo>
                <a:cubicBezTo>
                  <a:pt x="1463578" y="724664"/>
                  <a:pt x="1135945" y="1052297"/>
                  <a:pt x="731789" y="1052297"/>
                </a:cubicBezTo>
                <a:cubicBezTo>
                  <a:pt x="327633" y="1052297"/>
                  <a:pt x="0" y="724664"/>
                  <a:pt x="0" y="320508"/>
                </a:cubicBezTo>
                <a:cubicBezTo>
                  <a:pt x="0" y="219469"/>
                  <a:pt x="20477" y="123213"/>
                  <a:pt x="57508" y="35663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E89CF2E-712D-A19D-7BC8-A13A88630A2C}"/>
              </a:ext>
            </a:extLst>
          </p:cNvPr>
          <p:cNvSpPr/>
          <p:nvPr userDrawn="1"/>
        </p:nvSpPr>
        <p:spPr>
          <a:xfrm>
            <a:off x="1608557" y="-137158"/>
            <a:ext cx="1168412" cy="904713"/>
          </a:xfrm>
          <a:custGeom>
            <a:avLst/>
            <a:gdLst>
              <a:gd name="connsiteX0" fmla="*/ 96448 w 1168412"/>
              <a:gd name="connsiteY0" fmla="*/ 0 h 904713"/>
              <a:gd name="connsiteX1" fmla="*/ 1071965 w 1168412"/>
              <a:gd name="connsiteY1" fmla="*/ 0 h 904713"/>
              <a:gd name="connsiteX2" fmla="*/ 1122503 w 1168412"/>
              <a:gd name="connsiteY2" fmla="*/ 93109 h 904713"/>
              <a:gd name="connsiteX3" fmla="*/ 1168412 w 1168412"/>
              <a:gd name="connsiteY3" fmla="*/ 320508 h 904713"/>
              <a:gd name="connsiteX4" fmla="*/ 584206 w 1168412"/>
              <a:gd name="connsiteY4" fmla="*/ 904713 h 904713"/>
              <a:gd name="connsiteX5" fmla="*/ 0 w 1168412"/>
              <a:gd name="connsiteY5" fmla="*/ 320508 h 904713"/>
              <a:gd name="connsiteX6" fmla="*/ 45910 w 1168412"/>
              <a:gd name="connsiteY6" fmla="*/ 93109 h 90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8412" h="904713">
                <a:moveTo>
                  <a:pt x="96448" y="0"/>
                </a:moveTo>
                <a:lnTo>
                  <a:pt x="1071965" y="0"/>
                </a:lnTo>
                <a:lnTo>
                  <a:pt x="1122503" y="93109"/>
                </a:lnTo>
                <a:cubicBezTo>
                  <a:pt x="1152065" y="163002"/>
                  <a:pt x="1168412" y="239846"/>
                  <a:pt x="1168412" y="320508"/>
                </a:cubicBezTo>
                <a:cubicBezTo>
                  <a:pt x="1168412" y="643156"/>
                  <a:pt x="906854" y="904713"/>
                  <a:pt x="584206" y="904713"/>
                </a:cubicBezTo>
                <a:cubicBezTo>
                  <a:pt x="261558" y="904713"/>
                  <a:pt x="0" y="643156"/>
                  <a:pt x="0" y="320508"/>
                </a:cubicBezTo>
                <a:cubicBezTo>
                  <a:pt x="0" y="239846"/>
                  <a:pt x="16348" y="163002"/>
                  <a:pt x="45910" y="9310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B5FF04A-0026-ACF5-DE1A-21D25F8E14E0}"/>
              </a:ext>
            </a:extLst>
          </p:cNvPr>
          <p:cNvGrpSpPr/>
          <p:nvPr userDrawn="1"/>
        </p:nvGrpSpPr>
        <p:grpSpPr>
          <a:xfrm>
            <a:off x="1460974" y="3776958"/>
            <a:ext cx="1463578" cy="1463578"/>
            <a:chOff x="6132575" y="1705337"/>
            <a:chExt cx="3494544" cy="349454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13E8005-4979-2E58-EF0F-2884BD18E8FB}"/>
                </a:ext>
              </a:extLst>
            </p:cNvPr>
            <p:cNvSpPr/>
            <p:nvPr userDrawn="1"/>
          </p:nvSpPr>
          <p:spPr>
            <a:xfrm>
              <a:off x="6132575" y="1705337"/>
              <a:ext cx="3494544" cy="349454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4F56F4D-480D-0467-9060-DD2DD7DBC507}"/>
                </a:ext>
              </a:extLst>
            </p:cNvPr>
            <p:cNvSpPr/>
            <p:nvPr userDrawn="1"/>
          </p:nvSpPr>
          <p:spPr>
            <a:xfrm>
              <a:off x="6484955" y="2057719"/>
              <a:ext cx="2789784" cy="2789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4ADFBAC-BB4D-CB9D-2854-B7BB00D0AF1D}"/>
              </a:ext>
            </a:extLst>
          </p:cNvPr>
          <p:cNvSpPr/>
          <p:nvPr userDrawn="1"/>
        </p:nvSpPr>
        <p:spPr>
          <a:xfrm>
            <a:off x="1460974" y="5943683"/>
            <a:ext cx="1463578" cy="1006880"/>
          </a:xfrm>
          <a:custGeom>
            <a:avLst/>
            <a:gdLst>
              <a:gd name="connsiteX0" fmla="*/ 731789 w 1463578"/>
              <a:gd name="connsiteY0" fmla="*/ 0 h 1006880"/>
              <a:gd name="connsiteX1" fmla="*/ 1463578 w 1463578"/>
              <a:gd name="connsiteY1" fmla="*/ 731789 h 1006880"/>
              <a:gd name="connsiteX2" fmla="*/ 1448711 w 1463578"/>
              <a:gd name="connsiteY2" fmla="*/ 879270 h 1006880"/>
              <a:gd name="connsiteX3" fmla="*/ 1409099 w 1463578"/>
              <a:gd name="connsiteY3" fmla="*/ 1006880 h 1006880"/>
              <a:gd name="connsiteX4" fmla="*/ 54480 w 1463578"/>
              <a:gd name="connsiteY4" fmla="*/ 1006880 h 1006880"/>
              <a:gd name="connsiteX5" fmla="*/ 14867 w 1463578"/>
              <a:gd name="connsiteY5" fmla="*/ 879270 h 1006880"/>
              <a:gd name="connsiteX6" fmla="*/ 0 w 1463578"/>
              <a:gd name="connsiteY6" fmla="*/ 731789 h 1006880"/>
              <a:gd name="connsiteX7" fmla="*/ 731789 w 1463578"/>
              <a:gd name="connsiteY7" fmla="*/ 0 h 10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578" h="1006880">
                <a:moveTo>
                  <a:pt x="731789" y="0"/>
                </a:moveTo>
                <a:cubicBezTo>
                  <a:pt x="1135945" y="0"/>
                  <a:pt x="1463578" y="327633"/>
                  <a:pt x="1463578" y="731789"/>
                </a:cubicBezTo>
                <a:cubicBezTo>
                  <a:pt x="1463578" y="782309"/>
                  <a:pt x="1458459" y="831633"/>
                  <a:pt x="1448711" y="879270"/>
                </a:cubicBezTo>
                <a:lnTo>
                  <a:pt x="1409099" y="1006880"/>
                </a:lnTo>
                <a:lnTo>
                  <a:pt x="54480" y="1006880"/>
                </a:lnTo>
                <a:lnTo>
                  <a:pt x="14867" y="879270"/>
                </a:lnTo>
                <a:cubicBezTo>
                  <a:pt x="5120" y="831633"/>
                  <a:pt x="0" y="782309"/>
                  <a:pt x="0" y="731789"/>
                </a:cubicBezTo>
                <a:cubicBezTo>
                  <a:pt x="0" y="327633"/>
                  <a:pt x="327633" y="0"/>
                  <a:pt x="731789" y="0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26E99D2-72E9-F2AA-BEC7-9EB175EEC3F5}"/>
              </a:ext>
            </a:extLst>
          </p:cNvPr>
          <p:cNvSpPr/>
          <p:nvPr userDrawn="1"/>
        </p:nvSpPr>
        <p:spPr>
          <a:xfrm>
            <a:off x="1608557" y="6091267"/>
            <a:ext cx="1168412" cy="859296"/>
          </a:xfrm>
          <a:custGeom>
            <a:avLst/>
            <a:gdLst>
              <a:gd name="connsiteX0" fmla="*/ 584206 w 1168412"/>
              <a:gd name="connsiteY0" fmla="*/ 0 h 859296"/>
              <a:gd name="connsiteX1" fmla="*/ 1168412 w 1168412"/>
              <a:gd name="connsiteY1" fmla="*/ 584205 h 859296"/>
              <a:gd name="connsiteX2" fmla="*/ 1122503 w 1168412"/>
              <a:gd name="connsiteY2" fmla="*/ 811604 h 859296"/>
              <a:gd name="connsiteX3" fmla="*/ 1096616 w 1168412"/>
              <a:gd name="connsiteY3" fmla="*/ 859296 h 859296"/>
              <a:gd name="connsiteX4" fmla="*/ 71796 w 1168412"/>
              <a:gd name="connsiteY4" fmla="*/ 859296 h 859296"/>
              <a:gd name="connsiteX5" fmla="*/ 45910 w 1168412"/>
              <a:gd name="connsiteY5" fmla="*/ 811604 h 859296"/>
              <a:gd name="connsiteX6" fmla="*/ 0 w 1168412"/>
              <a:gd name="connsiteY6" fmla="*/ 584205 h 859296"/>
              <a:gd name="connsiteX7" fmla="*/ 584206 w 1168412"/>
              <a:gd name="connsiteY7" fmla="*/ 0 h 85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12" h="859296">
                <a:moveTo>
                  <a:pt x="584206" y="0"/>
                </a:moveTo>
                <a:cubicBezTo>
                  <a:pt x="906854" y="0"/>
                  <a:pt x="1168412" y="261557"/>
                  <a:pt x="1168412" y="584205"/>
                </a:cubicBezTo>
                <a:cubicBezTo>
                  <a:pt x="1168412" y="664867"/>
                  <a:pt x="1152065" y="741711"/>
                  <a:pt x="1122503" y="811604"/>
                </a:cubicBezTo>
                <a:lnTo>
                  <a:pt x="1096616" y="859296"/>
                </a:lnTo>
                <a:lnTo>
                  <a:pt x="71796" y="859296"/>
                </a:lnTo>
                <a:lnTo>
                  <a:pt x="45910" y="811604"/>
                </a:lnTo>
                <a:cubicBezTo>
                  <a:pt x="16348" y="741711"/>
                  <a:pt x="0" y="664867"/>
                  <a:pt x="0" y="584205"/>
                </a:cubicBezTo>
                <a:cubicBezTo>
                  <a:pt x="0" y="261557"/>
                  <a:pt x="261558" y="0"/>
                  <a:pt x="584206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9B4C011-18FF-3091-7E1E-F43B5AAA826E}"/>
              </a:ext>
            </a:extLst>
          </p:cNvPr>
          <p:cNvSpPr/>
          <p:nvPr userDrawn="1"/>
        </p:nvSpPr>
        <p:spPr>
          <a:xfrm rot="16200000" flipH="1">
            <a:off x="10371539" y="-693331"/>
            <a:ext cx="1401449" cy="2513791"/>
          </a:xfrm>
          <a:custGeom>
            <a:avLst/>
            <a:gdLst>
              <a:gd name="connsiteX0" fmla="*/ 0 w 1401449"/>
              <a:gd name="connsiteY0" fmla="*/ 54540 h 2513791"/>
              <a:gd name="connsiteX1" fmla="*/ 1 w 1401449"/>
              <a:gd name="connsiteY1" fmla="*/ 2513791 h 2513791"/>
              <a:gd name="connsiteX2" fmla="*/ 1401449 w 1401449"/>
              <a:gd name="connsiteY2" fmla="*/ 2513791 h 2513791"/>
              <a:gd name="connsiteX3" fmla="*/ 1401449 w 1401449"/>
              <a:gd name="connsiteY3" fmla="*/ 1078927 h 2513791"/>
              <a:gd name="connsiteX4" fmla="*/ 322524 w 1401449"/>
              <a:gd name="connsiteY4" fmla="*/ 0 h 2513791"/>
              <a:gd name="connsiteX5" fmla="*/ 105083 w 1401449"/>
              <a:gd name="connsiteY5" fmla="*/ 21921 h 251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1449" h="2513791">
                <a:moveTo>
                  <a:pt x="0" y="54540"/>
                </a:moveTo>
                <a:lnTo>
                  <a:pt x="1" y="2513791"/>
                </a:lnTo>
                <a:lnTo>
                  <a:pt x="1401449" y="2513791"/>
                </a:lnTo>
                <a:lnTo>
                  <a:pt x="1401449" y="1078927"/>
                </a:lnTo>
                <a:cubicBezTo>
                  <a:pt x="1401449" y="483053"/>
                  <a:pt x="918398" y="0"/>
                  <a:pt x="322524" y="0"/>
                </a:cubicBezTo>
                <a:cubicBezTo>
                  <a:pt x="248040" y="0"/>
                  <a:pt x="175318" y="7549"/>
                  <a:pt x="105083" y="2192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F0ED1AA-4E81-33A0-97ED-1A839FBA1BC1}"/>
              </a:ext>
            </a:extLst>
          </p:cNvPr>
          <p:cNvSpPr/>
          <p:nvPr userDrawn="1"/>
        </p:nvSpPr>
        <p:spPr>
          <a:xfrm rot="16200000" flipH="1">
            <a:off x="10534309" y="-672227"/>
            <a:ext cx="1259783" cy="2329918"/>
          </a:xfrm>
          <a:custGeom>
            <a:avLst/>
            <a:gdLst>
              <a:gd name="connsiteX0" fmla="*/ 0 w 1259783"/>
              <a:gd name="connsiteY0" fmla="*/ 60524 h 2329918"/>
              <a:gd name="connsiteX1" fmla="*/ 0 w 1259783"/>
              <a:gd name="connsiteY1" fmla="*/ 2329918 h 2329918"/>
              <a:gd name="connsiteX2" fmla="*/ 1259783 w 1259783"/>
              <a:gd name="connsiteY2" fmla="*/ 2329918 h 2329918"/>
              <a:gd name="connsiteX3" fmla="*/ 1259783 w 1259783"/>
              <a:gd name="connsiteY3" fmla="*/ 937260 h 2329918"/>
              <a:gd name="connsiteX4" fmla="*/ 322523 w 1259783"/>
              <a:gd name="connsiteY4" fmla="*/ 0 h 2329918"/>
              <a:gd name="connsiteX5" fmla="*/ 133633 w 1259783"/>
              <a:gd name="connsiteY5" fmla="*/ 19042 h 232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9783" h="2329918">
                <a:moveTo>
                  <a:pt x="0" y="60524"/>
                </a:moveTo>
                <a:lnTo>
                  <a:pt x="0" y="2329918"/>
                </a:lnTo>
                <a:lnTo>
                  <a:pt x="1259783" y="2329918"/>
                </a:lnTo>
                <a:lnTo>
                  <a:pt x="1259783" y="937260"/>
                </a:lnTo>
                <a:cubicBezTo>
                  <a:pt x="1259783" y="419626"/>
                  <a:pt x="840157" y="0"/>
                  <a:pt x="322523" y="0"/>
                </a:cubicBezTo>
                <a:cubicBezTo>
                  <a:pt x="257819" y="0"/>
                  <a:pt x="194646" y="6557"/>
                  <a:pt x="133633" y="190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0ED9947-66E3-8083-7B8C-48AA4A485116}"/>
              </a:ext>
            </a:extLst>
          </p:cNvPr>
          <p:cNvSpPr/>
          <p:nvPr userDrawn="1"/>
        </p:nvSpPr>
        <p:spPr>
          <a:xfrm rot="16200000" flipH="1">
            <a:off x="9993338" y="1091169"/>
            <a:ext cx="2157850" cy="2513790"/>
          </a:xfrm>
          <a:custGeom>
            <a:avLst/>
            <a:gdLst>
              <a:gd name="connsiteX0" fmla="*/ 0 w 2157850"/>
              <a:gd name="connsiteY0" fmla="*/ 1078925 h 2513790"/>
              <a:gd name="connsiteX1" fmla="*/ 0 w 2157850"/>
              <a:gd name="connsiteY1" fmla="*/ 2513790 h 2513790"/>
              <a:gd name="connsiteX2" fmla="*/ 2157850 w 2157850"/>
              <a:gd name="connsiteY2" fmla="*/ 2513790 h 2513790"/>
              <a:gd name="connsiteX3" fmla="*/ 2157850 w 2157850"/>
              <a:gd name="connsiteY3" fmla="*/ 1078925 h 2513790"/>
              <a:gd name="connsiteX4" fmla="*/ 1078925 w 2157850"/>
              <a:gd name="connsiteY4" fmla="*/ 0 h 2513790"/>
              <a:gd name="connsiteX5" fmla="*/ 0 w 2157850"/>
              <a:gd name="connsiteY5" fmla="*/ 1078925 h 251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2513790">
                <a:moveTo>
                  <a:pt x="0" y="1078925"/>
                </a:moveTo>
                <a:lnTo>
                  <a:pt x="0" y="2513790"/>
                </a:lnTo>
                <a:lnTo>
                  <a:pt x="2157850" y="2513790"/>
                </a:lnTo>
                <a:lnTo>
                  <a:pt x="2157850" y="1078925"/>
                </a:lnTo>
                <a:cubicBezTo>
                  <a:pt x="2157850" y="483051"/>
                  <a:pt x="1674799" y="0"/>
                  <a:pt x="1078925" y="0"/>
                </a:cubicBezTo>
                <a:cubicBezTo>
                  <a:pt x="483051" y="0"/>
                  <a:pt x="0" y="483051"/>
                  <a:pt x="0" y="10789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D355EFB-3511-B1BB-782C-6ECE6A7DF7F4}"/>
              </a:ext>
            </a:extLst>
          </p:cNvPr>
          <p:cNvSpPr/>
          <p:nvPr userDrawn="1"/>
        </p:nvSpPr>
        <p:spPr>
          <a:xfrm rot="16200000" flipH="1">
            <a:off x="10226938" y="1183104"/>
            <a:ext cx="1874520" cy="2329921"/>
          </a:xfrm>
          <a:custGeom>
            <a:avLst/>
            <a:gdLst>
              <a:gd name="connsiteX0" fmla="*/ 0 w 1874520"/>
              <a:gd name="connsiteY0" fmla="*/ 937261 h 2329921"/>
              <a:gd name="connsiteX1" fmla="*/ 0 w 1874520"/>
              <a:gd name="connsiteY1" fmla="*/ 2329921 h 2329921"/>
              <a:gd name="connsiteX2" fmla="*/ 1874520 w 1874520"/>
              <a:gd name="connsiteY2" fmla="*/ 2329921 h 2329921"/>
              <a:gd name="connsiteX3" fmla="*/ 1874520 w 1874520"/>
              <a:gd name="connsiteY3" fmla="*/ 937261 h 2329921"/>
              <a:gd name="connsiteX4" fmla="*/ 937260 w 1874520"/>
              <a:gd name="connsiteY4" fmla="*/ 0 h 2329921"/>
              <a:gd name="connsiteX5" fmla="*/ 0 w 1874520"/>
              <a:gd name="connsiteY5" fmla="*/ 937261 h 232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2329921">
                <a:moveTo>
                  <a:pt x="0" y="937261"/>
                </a:moveTo>
                <a:lnTo>
                  <a:pt x="0" y="2329921"/>
                </a:lnTo>
                <a:lnTo>
                  <a:pt x="1874520" y="2329921"/>
                </a:lnTo>
                <a:lnTo>
                  <a:pt x="1874520" y="937261"/>
                </a:lnTo>
                <a:cubicBezTo>
                  <a:pt x="1874520" y="419627"/>
                  <a:pt x="1454894" y="0"/>
                  <a:pt x="937260" y="0"/>
                </a:cubicBezTo>
                <a:cubicBezTo>
                  <a:pt x="419626" y="0"/>
                  <a:pt x="0" y="419627"/>
                  <a:pt x="0" y="937261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64A9EB9-C9BD-733F-594A-958DCDC7E74A}"/>
              </a:ext>
            </a:extLst>
          </p:cNvPr>
          <p:cNvSpPr/>
          <p:nvPr userDrawn="1"/>
        </p:nvSpPr>
        <p:spPr>
          <a:xfrm rot="16200000" flipH="1">
            <a:off x="9993337" y="3253867"/>
            <a:ext cx="2157850" cy="2513791"/>
          </a:xfrm>
          <a:custGeom>
            <a:avLst/>
            <a:gdLst>
              <a:gd name="connsiteX0" fmla="*/ 0 w 2157850"/>
              <a:gd name="connsiteY0" fmla="*/ 1078925 h 2513791"/>
              <a:gd name="connsiteX1" fmla="*/ 0 w 2157850"/>
              <a:gd name="connsiteY1" fmla="*/ 2513791 h 2513791"/>
              <a:gd name="connsiteX2" fmla="*/ 2157849 w 2157850"/>
              <a:gd name="connsiteY2" fmla="*/ 2513791 h 2513791"/>
              <a:gd name="connsiteX3" fmla="*/ 2157850 w 2157850"/>
              <a:gd name="connsiteY3" fmla="*/ 1078925 h 2513791"/>
              <a:gd name="connsiteX4" fmla="*/ 1078925 w 2157850"/>
              <a:gd name="connsiteY4" fmla="*/ 0 h 2513791"/>
              <a:gd name="connsiteX5" fmla="*/ 0 w 2157850"/>
              <a:gd name="connsiteY5" fmla="*/ 1078925 h 251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2513791">
                <a:moveTo>
                  <a:pt x="0" y="1078925"/>
                </a:moveTo>
                <a:lnTo>
                  <a:pt x="0" y="2513791"/>
                </a:lnTo>
                <a:lnTo>
                  <a:pt x="2157849" y="2513791"/>
                </a:lnTo>
                <a:lnTo>
                  <a:pt x="2157850" y="1078925"/>
                </a:lnTo>
                <a:cubicBezTo>
                  <a:pt x="2157850" y="483051"/>
                  <a:pt x="1674799" y="0"/>
                  <a:pt x="1078925" y="0"/>
                </a:cubicBezTo>
                <a:cubicBezTo>
                  <a:pt x="483051" y="0"/>
                  <a:pt x="0" y="483051"/>
                  <a:pt x="0" y="1078925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5F5709-B4D2-CF3D-86F7-86AA187699F2}"/>
              </a:ext>
            </a:extLst>
          </p:cNvPr>
          <p:cNvSpPr/>
          <p:nvPr userDrawn="1"/>
        </p:nvSpPr>
        <p:spPr>
          <a:xfrm rot="16200000" flipH="1">
            <a:off x="10226939" y="3345802"/>
            <a:ext cx="1874520" cy="2329920"/>
          </a:xfrm>
          <a:custGeom>
            <a:avLst/>
            <a:gdLst>
              <a:gd name="connsiteX0" fmla="*/ 0 w 1874520"/>
              <a:gd name="connsiteY0" fmla="*/ 937260 h 2329920"/>
              <a:gd name="connsiteX1" fmla="*/ 0 w 1874520"/>
              <a:gd name="connsiteY1" fmla="*/ 2329920 h 2329920"/>
              <a:gd name="connsiteX2" fmla="*/ 1874519 w 1874520"/>
              <a:gd name="connsiteY2" fmla="*/ 2329919 h 2329920"/>
              <a:gd name="connsiteX3" fmla="*/ 1874520 w 1874520"/>
              <a:gd name="connsiteY3" fmla="*/ 937259 h 2329920"/>
              <a:gd name="connsiteX4" fmla="*/ 937260 w 1874520"/>
              <a:gd name="connsiteY4" fmla="*/ 0 h 2329920"/>
              <a:gd name="connsiteX5" fmla="*/ 0 w 1874520"/>
              <a:gd name="connsiteY5" fmla="*/ 937260 h 232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2329920">
                <a:moveTo>
                  <a:pt x="0" y="937260"/>
                </a:moveTo>
                <a:lnTo>
                  <a:pt x="0" y="2329920"/>
                </a:lnTo>
                <a:lnTo>
                  <a:pt x="1874519" y="2329919"/>
                </a:lnTo>
                <a:lnTo>
                  <a:pt x="1874520" y="937259"/>
                </a:lnTo>
                <a:cubicBezTo>
                  <a:pt x="1874520" y="419625"/>
                  <a:pt x="1454894" y="0"/>
                  <a:pt x="937260" y="0"/>
                </a:cubicBezTo>
                <a:cubicBezTo>
                  <a:pt x="419626" y="0"/>
                  <a:pt x="0" y="419626"/>
                  <a:pt x="0" y="93726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D6245E6D-B8CB-238D-FD66-7077B9BC9013}"/>
              </a:ext>
            </a:extLst>
          </p:cNvPr>
          <p:cNvSpPr/>
          <p:nvPr userDrawn="1"/>
        </p:nvSpPr>
        <p:spPr>
          <a:xfrm rot="16200000" flipH="1">
            <a:off x="10393838" y="5015243"/>
            <a:ext cx="1356848" cy="2513793"/>
          </a:xfrm>
          <a:custGeom>
            <a:avLst/>
            <a:gdLst>
              <a:gd name="connsiteX0" fmla="*/ 0 w 1356848"/>
              <a:gd name="connsiteY0" fmla="*/ 1078927 h 2513793"/>
              <a:gd name="connsiteX1" fmla="*/ 0 w 1356848"/>
              <a:gd name="connsiteY1" fmla="*/ 2513793 h 2513793"/>
              <a:gd name="connsiteX2" fmla="*/ 1356848 w 1356848"/>
              <a:gd name="connsiteY2" fmla="*/ 2513793 h 2513793"/>
              <a:gd name="connsiteX3" fmla="*/ 1356848 w 1356848"/>
              <a:gd name="connsiteY3" fmla="*/ 40696 h 2513793"/>
              <a:gd name="connsiteX4" fmla="*/ 1296366 w 1356848"/>
              <a:gd name="connsiteY4" fmla="*/ 21921 h 2513793"/>
              <a:gd name="connsiteX5" fmla="*/ 1078925 w 1356848"/>
              <a:gd name="connsiteY5" fmla="*/ 0 h 2513793"/>
              <a:gd name="connsiteX6" fmla="*/ 0 w 1356848"/>
              <a:gd name="connsiteY6" fmla="*/ 1078927 h 25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6848" h="2513793">
                <a:moveTo>
                  <a:pt x="0" y="1078927"/>
                </a:moveTo>
                <a:lnTo>
                  <a:pt x="0" y="2513793"/>
                </a:lnTo>
                <a:lnTo>
                  <a:pt x="1356848" y="2513793"/>
                </a:lnTo>
                <a:lnTo>
                  <a:pt x="1356848" y="40696"/>
                </a:lnTo>
                <a:lnTo>
                  <a:pt x="1296366" y="21921"/>
                </a:lnTo>
                <a:cubicBezTo>
                  <a:pt x="1226131" y="7549"/>
                  <a:pt x="1153410" y="0"/>
                  <a:pt x="1078925" y="0"/>
                </a:cubicBezTo>
                <a:cubicBezTo>
                  <a:pt x="483051" y="0"/>
                  <a:pt x="0" y="483053"/>
                  <a:pt x="0" y="1078927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FC1442-767E-8FA4-7EEA-671CF670863C}"/>
              </a:ext>
            </a:extLst>
          </p:cNvPr>
          <p:cNvSpPr/>
          <p:nvPr userDrawn="1"/>
        </p:nvSpPr>
        <p:spPr>
          <a:xfrm rot="16200000" flipH="1">
            <a:off x="10556608" y="5178011"/>
            <a:ext cx="1215183" cy="2329920"/>
          </a:xfrm>
          <a:custGeom>
            <a:avLst/>
            <a:gdLst>
              <a:gd name="connsiteX0" fmla="*/ 0 w 1215183"/>
              <a:gd name="connsiteY0" fmla="*/ 937260 h 2329920"/>
              <a:gd name="connsiteX1" fmla="*/ 0 w 1215183"/>
              <a:gd name="connsiteY1" fmla="*/ 2329920 h 2329920"/>
              <a:gd name="connsiteX2" fmla="*/ 1215183 w 1215183"/>
              <a:gd name="connsiteY2" fmla="*/ 2329920 h 2329920"/>
              <a:gd name="connsiteX3" fmla="*/ 1215183 w 1215183"/>
              <a:gd name="connsiteY3" fmla="*/ 46679 h 2329920"/>
              <a:gd name="connsiteX4" fmla="*/ 1126151 w 1215183"/>
              <a:gd name="connsiteY4" fmla="*/ 19042 h 2329920"/>
              <a:gd name="connsiteX5" fmla="*/ 937260 w 1215183"/>
              <a:gd name="connsiteY5" fmla="*/ 0 h 2329920"/>
              <a:gd name="connsiteX6" fmla="*/ 0 w 1215183"/>
              <a:gd name="connsiteY6" fmla="*/ 937260 h 232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5183" h="2329920">
                <a:moveTo>
                  <a:pt x="0" y="937260"/>
                </a:moveTo>
                <a:lnTo>
                  <a:pt x="0" y="2329920"/>
                </a:lnTo>
                <a:lnTo>
                  <a:pt x="1215183" y="2329920"/>
                </a:lnTo>
                <a:lnTo>
                  <a:pt x="1215183" y="46679"/>
                </a:lnTo>
                <a:lnTo>
                  <a:pt x="1126151" y="19042"/>
                </a:lnTo>
                <a:cubicBezTo>
                  <a:pt x="1065137" y="6557"/>
                  <a:pt x="1001965" y="0"/>
                  <a:pt x="937260" y="0"/>
                </a:cubicBezTo>
                <a:cubicBezTo>
                  <a:pt x="419626" y="0"/>
                  <a:pt x="0" y="419626"/>
                  <a:pt x="0" y="93726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EEFE600-B9F6-8876-7B8C-6D397E09C82F}"/>
              </a:ext>
            </a:extLst>
          </p:cNvPr>
          <p:cNvGrpSpPr/>
          <p:nvPr userDrawn="1"/>
        </p:nvGrpSpPr>
        <p:grpSpPr>
          <a:xfrm flipH="1">
            <a:off x="9267448" y="1614261"/>
            <a:ext cx="1463578" cy="1463578"/>
            <a:chOff x="6132575" y="1705337"/>
            <a:chExt cx="3494544" cy="3494544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F18B9DF-7E96-76E8-4D65-82681A02E014}"/>
                </a:ext>
              </a:extLst>
            </p:cNvPr>
            <p:cNvSpPr/>
            <p:nvPr userDrawn="1"/>
          </p:nvSpPr>
          <p:spPr>
            <a:xfrm>
              <a:off x="6132575" y="1705337"/>
              <a:ext cx="3494544" cy="349454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12355F4-A949-F09C-38B7-B63738D70A9D}"/>
                </a:ext>
              </a:extLst>
            </p:cNvPr>
            <p:cNvSpPr/>
            <p:nvPr userDrawn="1"/>
          </p:nvSpPr>
          <p:spPr>
            <a:xfrm>
              <a:off x="6484955" y="2057719"/>
              <a:ext cx="2789784" cy="2789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358B5C6-C6B2-9398-711A-07C8BD3E0414}"/>
              </a:ext>
            </a:extLst>
          </p:cNvPr>
          <p:cNvSpPr/>
          <p:nvPr userDrawn="1"/>
        </p:nvSpPr>
        <p:spPr>
          <a:xfrm flipH="1">
            <a:off x="9267448" y="-137159"/>
            <a:ext cx="1463578" cy="1052298"/>
          </a:xfrm>
          <a:custGeom>
            <a:avLst/>
            <a:gdLst>
              <a:gd name="connsiteX0" fmla="*/ 1386713 w 1463578"/>
              <a:gd name="connsiteY0" fmla="*/ 0 h 1052298"/>
              <a:gd name="connsiteX1" fmla="*/ 76865 w 1463578"/>
              <a:gd name="connsiteY1" fmla="*/ 0 h 1052298"/>
              <a:gd name="connsiteX2" fmla="*/ 57508 w 1463578"/>
              <a:gd name="connsiteY2" fmla="*/ 35664 h 1052298"/>
              <a:gd name="connsiteX3" fmla="*/ 0 w 1463578"/>
              <a:gd name="connsiteY3" fmla="*/ 320509 h 1052298"/>
              <a:gd name="connsiteX4" fmla="*/ 731789 w 1463578"/>
              <a:gd name="connsiteY4" fmla="*/ 1052298 h 1052298"/>
              <a:gd name="connsiteX5" fmla="*/ 1463578 w 1463578"/>
              <a:gd name="connsiteY5" fmla="*/ 320509 h 1052298"/>
              <a:gd name="connsiteX6" fmla="*/ 1406070 w 1463578"/>
              <a:gd name="connsiteY6" fmla="*/ 35664 h 105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578" h="1052298">
                <a:moveTo>
                  <a:pt x="1386713" y="0"/>
                </a:moveTo>
                <a:lnTo>
                  <a:pt x="76865" y="0"/>
                </a:lnTo>
                <a:lnTo>
                  <a:pt x="57508" y="35664"/>
                </a:lnTo>
                <a:cubicBezTo>
                  <a:pt x="20477" y="123214"/>
                  <a:pt x="0" y="219470"/>
                  <a:pt x="0" y="320509"/>
                </a:cubicBezTo>
                <a:cubicBezTo>
                  <a:pt x="0" y="724665"/>
                  <a:pt x="327633" y="1052298"/>
                  <a:pt x="731789" y="1052298"/>
                </a:cubicBezTo>
                <a:cubicBezTo>
                  <a:pt x="1135945" y="1052298"/>
                  <a:pt x="1463578" y="724665"/>
                  <a:pt x="1463578" y="320509"/>
                </a:cubicBezTo>
                <a:cubicBezTo>
                  <a:pt x="1463578" y="219470"/>
                  <a:pt x="1443101" y="123214"/>
                  <a:pt x="1406070" y="35664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59AA91B-283A-B7C1-267E-FB04D147A0FF}"/>
              </a:ext>
            </a:extLst>
          </p:cNvPr>
          <p:cNvSpPr/>
          <p:nvPr userDrawn="1"/>
        </p:nvSpPr>
        <p:spPr>
          <a:xfrm flipH="1">
            <a:off x="9415031" y="-137159"/>
            <a:ext cx="1168412" cy="904714"/>
          </a:xfrm>
          <a:custGeom>
            <a:avLst/>
            <a:gdLst>
              <a:gd name="connsiteX0" fmla="*/ 1071964 w 1168412"/>
              <a:gd name="connsiteY0" fmla="*/ 0 h 904714"/>
              <a:gd name="connsiteX1" fmla="*/ 96448 w 1168412"/>
              <a:gd name="connsiteY1" fmla="*/ 0 h 904714"/>
              <a:gd name="connsiteX2" fmla="*/ 45910 w 1168412"/>
              <a:gd name="connsiteY2" fmla="*/ 93110 h 904714"/>
              <a:gd name="connsiteX3" fmla="*/ 0 w 1168412"/>
              <a:gd name="connsiteY3" fmla="*/ 320509 h 904714"/>
              <a:gd name="connsiteX4" fmla="*/ 584206 w 1168412"/>
              <a:gd name="connsiteY4" fmla="*/ 904714 h 904714"/>
              <a:gd name="connsiteX5" fmla="*/ 1168412 w 1168412"/>
              <a:gd name="connsiteY5" fmla="*/ 320509 h 904714"/>
              <a:gd name="connsiteX6" fmla="*/ 1122502 w 1168412"/>
              <a:gd name="connsiteY6" fmla="*/ 93110 h 90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8412" h="904714">
                <a:moveTo>
                  <a:pt x="1071964" y="0"/>
                </a:moveTo>
                <a:lnTo>
                  <a:pt x="96448" y="0"/>
                </a:lnTo>
                <a:lnTo>
                  <a:pt x="45910" y="93110"/>
                </a:lnTo>
                <a:cubicBezTo>
                  <a:pt x="16347" y="163003"/>
                  <a:pt x="0" y="239847"/>
                  <a:pt x="0" y="320509"/>
                </a:cubicBezTo>
                <a:cubicBezTo>
                  <a:pt x="0" y="643157"/>
                  <a:pt x="261558" y="904714"/>
                  <a:pt x="584206" y="904714"/>
                </a:cubicBezTo>
                <a:cubicBezTo>
                  <a:pt x="906854" y="904714"/>
                  <a:pt x="1168412" y="643157"/>
                  <a:pt x="1168412" y="320509"/>
                </a:cubicBezTo>
                <a:cubicBezTo>
                  <a:pt x="1168412" y="239847"/>
                  <a:pt x="1152065" y="163003"/>
                  <a:pt x="1122502" y="9311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BF087B6-5AEA-5FEA-3A76-7408DBF87348}"/>
              </a:ext>
            </a:extLst>
          </p:cNvPr>
          <p:cNvGrpSpPr/>
          <p:nvPr userDrawn="1"/>
        </p:nvGrpSpPr>
        <p:grpSpPr>
          <a:xfrm flipH="1">
            <a:off x="9267448" y="3776959"/>
            <a:ext cx="1463578" cy="1463578"/>
            <a:chOff x="6132575" y="1705337"/>
            <a:chExt cx="3494544" cy="349454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9BF98F9-6B40-A3A7-99A5-2ADF8305690D}"/>
                </a:ext>
              </a:extLst>
            </p:cNvPr>
            <p:cNvSpPr/>
            <p:nvPr userDrawn="1"/>
          </p:nvSpPr>
          <p:spPr>
            <a:xfrm>
              <a:off x="6132575" y="1705337"/>
              <a:ext cx="3494544" cy="349454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82810DB-C073-FCC3-EB88-EE9AFAE296D4}"/>
                </a:ext>
              </a:extLst>
            </p:cNvPr>
            <p:cNvSpPr/>
            <p:nvPr userDrawn="1"/>
          </p:nvSpPr>
          <p:spPr>
            <a:xfrm>
              <a:off x="6484955" y="2057719"/>
              <a:ext cx="2789784" cy="27897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1D6584D-4941-51FC-165D-BA49B5929947}"/>
              </a:ext>
            </a:extLst>
          </p:cNvPr>
          <p:cNvSpPr/>
          <p:nvPr userDrawn="1"/>
        </p:nvSpPr>
        <p:spPr>
          <a:xfrm flipH="1">
            <a:off x="9267448" y="5943685"/>
            <a:ext cx="1463578" cy="1006879"/>
          </a:xfrm>
          <a:custGeom>
            <a:avLst/>
            <a:gdLst>
              <a:gd name="connsiteX0" fmla="*/ 731789 w 1463578"/>
              <a:gd name="connsiteY0" fmla="*/ 0 h 1006879"/>
              <a:gd name="connsiteX1" fmla="*/ 0 w 1463578"/>
              <a:gd name="connsiteY1" fmla="*/ 731789 h 1006879"/>
              <a:gd name="connsiteX2" fmla="*/ 14867 w 1463578"/>
              <a:gd name="connsiteY2" fmla="*/ 879270 h 1006879"/>
              <a:gd name="connsiteX3" fmla="*/ 54479 w 1463578"/>
              <a:gd name="connsiteY3" fmla="*/ 1006879 h 1006879"/>
              <a:gd name="connsiteX4" fmla="*/ 1409099 w 1463578"/>
              <a:gd name="connsiteY4" fmla="*/ 1006879 h 1006879"/>
              <a:gd name="connsiteX5" fmla="*/ 1448711 w 1463578"/>
              <a:gd name="connsiteY5" fmla="*/ 879270 h 1006879"/>
              <a:gd name="connsiteX6" fmla="*/ 1463578 w 1463578"/>
              <a:gd name="connsiteY6" fmla="*/ 731789 h 1006879"/>
              <a:gd name="connsiteX7" fmla="*/ 731789 w 1463578"/>
              <a:gd name="connsiteY7" fmla="*/ 0 h 100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578" h="1006879">
                <a:moveTo>
                  <a:pt x="731789" y="0"/>
                </a:moveTo>
                <a:cubicBezTo>
                  <a:pt x="327633" y="0"/>
                  <a:pt x="0" y="327633"/>
                  <a:pt x="0" y="731789"/>
                </a:cubicBezTo>
                <a:cubicBezTo>
                  <a:pt x="0" y="782309"/>
                  <a:pt x="5119" y="831633"/>
                  <a:pt x="14867" y="879270"/>
                </a:cubicBezTo>
                <a:lnTo>
                  <a:pt x="54479" y="1006879"/>
                </a:lnTo>
                <a:lnTo>
                  <a:pt x="1409099" y="1006879"/>
                </a:lnTo>
                <a:lnTo>
                  <a:pt x="1448711" y="879270"/>
                </a:lnTo>
                <a:cubicBezTo>
                  <a:pt x="1458459" y="831633"/>
                  <a:pt x="1463578" y="782309"/>
                  <a:pt x="1463578" y="731789"/>
                </a:cubicBezTo>
                <a:cubicBezTo>
                  <a:pt x="1463578" y="327633"/>
                  <a:pt x="1135945" y="0"/>
                  <a:pt x="731789" y="0"/>
                </a:cubicBezTo>
                <a:close/>
              </a:path>
            </a:pathLst>
          </a:cu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A98F5D52-AAB3-C062-E9E1-B619845DF7A3}"/>
              </a:ext>
            </a:extLst>
          </p:cNvPr>
          <p:cNvSpPr/>
          <p:nvPr userDrawn="1"/>
        </p:nvSpPr>
        <p:spPr>
          <a:xfrm flipH="1">
            <a:off x="9415031" y="6091269"/>
            <a:ext cx="1168412" cy="859295"/>
          </a:xfrm>
          <a:custGeom>
            <a:avLst/>
            <a:gdLst>
              <a:gd name="connsiteX0" fmla="*/ 584206 w 1168412"/>
              <a:gd name="connsiteY0" fmla="*/ 0 h 859295"/>
              <a:gd name="connsiteX1" fmla="*/ 0 w 1168412"/>
              <a:gd name="connsiteY1" fmla="*/ 584205 h 859295"/>
              <a:gd name="connsiteX2" fmla="*/ 45910 w 1168412"/>
              <a:gd name="connsiteY2" fmla="*/ 811604 h 859295"/>
              <a:gd name="connsiteX3" fmla="*/ 71795 w 1168412"/>
              <a:gd name="connsiteY3" fmla="*/ 859295 h 859295"/>
              <a:gd name="connsiteX4" fmla="*/ 1096616 w 1168412"/>
              <a:gd name="connsiteY4" fmla="*/ 859295 h 859295"/>
              <a:gd name="connsiteX5" fmla="*/ 1122502 w 1168412"/>
              <a:gd name="connsiteY5" fmla="*/ 811604 h 859295"/>
              <a:gd name="connsiteX6" fmla="*/ 1168412 w 1168412"/>
              <a:gd name="connsiteY6" fmla="*/ 584205 h 859295"/>
              <a:gd name="connsiteX7" fmla="*/ 584206 w 1168412"/>
              <a:gd name="connsiteY7" fmla="*/ 0 h 85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12" h="859295">
                <a:moveTo>
                  <a:pt x="584206" y="0"/>
                </a:moveTo>
                <a:cubicBezTo>
                  <a:pt x="261558" y="0"/>
                  <a:pt x="0" y="261557"/>
                  <a:pt x="0" y="584205"/>
                </a:cubicBezTo>
                <a:cubicBezTo>
                  <a:pt x="0" y="664867"/>
                  <a:pt x="16347" y="741711"/>
                  <a:pt x="45910" y="811604"/>
                </a:cubicBezTo>
                <a:lnTo>
                  <a:pt x="71795" y="859295"/>
                </a:lnTo>
                <a:lnTo>
                  <a:pt x="1096616" y="859295"/>
                </a:lnTo>
                <a:lnTo>
                  <a:pt x="1122502" y="811604"/>
                </a:lnTo>
                <a:cubicBezTo>
                  <a:pt x="1152065" y="741711"/>
                  <a:pt x="1168412" y="664867"/>
                  <a:pt x="1168412" y="584205"/>
                </a:cubicBezTo>
                <a:cubicBezTo>
                  <a:pt x="1168412" y="261557"/>
                  <a:pt x="906854" y="0"/>
                  <a:pt x="584206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9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D5913B7-7EE8-A67C-928F-0117A5BBB2F9}"/>
              </a:ext>
            </a:extLst>
          </p:cNvPr>
          <p:cNvSpPr/>
          <p:nvPr userDrawn="1"/>
        </p:nvSpPr>
        <p:spPr>
          <a:xfrm rot="5400000">
            <a:off x="9434872" y="-1570777"/>
            <a:ext cx="1312335" cy="4372608"/>
          </a:xfrm>
          <a:custGeom>
            <a:avLst/>
            <a:gdLst>
              <a:gd name="connsiteX0" fmla="*/ 0 w 1312335"/>
              <a:gd name="connsiteY0" fmla="*/ 4345730 h 4372608"/>
              <a:gd name="connsiteX1" fmla="*/ 0 w 1312335"/>
              <a:gd name="connsiteY1" fmla="*/ 0 h 4372608"/>
              <a:gd name="connsiteX2" fmla="*/ 1312335 w 1312335"/>
              <a:gd name="connsiteY2" fmla="*/ 0 h 4372608"/>
              <a:gd name="connsiteX3" fmla="*/ 1312334 w 1312335"/>
              <a:gd name="connsiteY3" fmla="*/ 3293684 h 4372608"/>
              <a:gd name="connsiteX4" fmla="*/ 233409 w 1312335"/>
              <a:gd name="connsiteY4" fmla="*/ 4372608 h 4372608"/>
              <a:gd name="connsiteX5" fmla="*/ 233410 w 1312335"/>
              <a:gd name="connsiteY5" fmla="*/ 4372607 h 4372608"/>
              <a:gd name="connsiteX6" fmla="*/ 15969 w 1312335"/>
              <a:gd name="connsiteY6" fmla="*/ 4350687 h 437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335" h="4372608">
                <a:moveTo>
                  <a:pt x="0" y="4345730"/>
                </a:moveTo>
                <a:lnTo>
                  <a:pt x="0" y="0"/>
                </a:lnTo>
                <a:lnTo>
                  <a:pt x="1312335" y="0"/>
                </a:lnTo>
                <a:lnTo>
                  <a:pt x="1312334" y="3293684"/>
                </a:lnTo>
                <a:cubicBezTo>
                  <a:pt x="1312334" y="3889557"/>
                  <a:pt x="829283" y="4372608"/>
                  <a:pt x="233409" y="4372608"/>
                </a:cubicBezTo>
                <a:lnTo>
                  <a:pt x="233410" y="4372607"/>
                </a:lnTo>
                <a:cubicBezTo>
                  <a:pt x="158926" y="4372607"/>
                  <a:pt x="86204" y="4365059"/>
                  <a:pt x="15969" y="4350687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9D905E1-DD26-B51A-8140-2DF28080849B}"/>
              </a:ext>
            </a:extLst>
          </p:cNvPr>
          <p:cNvSpPr/>
          <p:nvPr userDrawn="1"/>
        </p:nvSpPr>
        <p:spPr>
          <a:xfrm rot="5400000">
            <a:off x="9590019" y="-1557294"/>
            <a:ext cx="1170671" cy="4203978"/>
          </a:xfrm>
          <a:custGeom>
            <a:avLst/>
            <a:gdLst>
              <a:gd name="connsiteX0" fmla="*/ 0 w 1170671"/>
              <a:gd name="connsiteY0" fmla="*/ 4171116 h 4203978"/>
              <a:gd name="connsiteX1" fmla="*/ 0 w 1170671"/>
              <a:gd name="connsiteY1" fmla="*/ 0 h 4203978"/>
              <a:gd name="connsiteX2" fmla="*/ 1170671 w 1170671"/>
              <a:gd name="connsiteY2" fmla="*/ 0 h 4203978"/>
              <a:gd name="connsiteX3" fmla="*/ 1170670 w 1170671"/>
              <a:gd name="connsiteY3" fmla="*/ 3266718 h 4203978"/>
              <a:gd name="connsiteX4" fmla="*/ 233410 w 1170671"/>
              <a:gd name="connsiteY4" fmla="*/ 4203978 h 4203978"/>
              <a:gd name="connsiteX5" fmla="*/ 233411 w 1170671"/>
              <a:gd name="connsiteY5" fmla="*/ 4203977 h 4203978"/>
              <a:gd name="connsiteX6" fmla="*/ 44521 w 1170671"/>
              <a:gd name="connsiteY6" fmla="*/ 4184935 h 420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0671" h="4203978">
                <a:moveTo>
                  <a:pt x="0" y="4171116"/>
                </a:moveTo>
                <a:lnTo>
                  <a:pt x="0" y="0"/>
                </a:lnTo>
                <a:lnTo>
                  <a:pt x="1170671" y="0"/>
                </a:lnTo>
                <a:lnTo>
                  <a:pt x="1170670" y="3266718"/>
                </a:lnTo>
                <a:cubicBezTo>
                  <a:pt x="1170670" y="3784352"/>
                  <a:pt x="751044" y="4203978"/>
                  <a:pt x="233410" y="4203978"/>
                </a:cubicBezTo>
                <a:lnTo>
                  <a:pt x="233411" y="4203977"/>
                </a:lnTo>
                <a:cubicBezTo>
                  <a:pt x="168707" y="4203977"/>
                  <a:pt x="105534" y="4197420"/>
                  <a:pt x="44521" y="4184935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B966588-24CA-0EF2-37F4-14AC72EB1306}"/>
              </a:ext>
            </a:extLst>
          </p:cNvPr>
          <p:cNvSpPr/>
          <p:nvPr userDrawn="1"/>
        </p:nvSpPr>
        <p:spPr>
          <a:xfrm rot="5400000">
            <a:off x="9012114" y="165991"/>
            <a:ext cx="2157850" cy="4372608"/>
          </a:xfrm>
          <a:custGeom>
            <a:avLst/>
            <a:gdLst>
              <a:gd name="connsiteX0" fmla="*/ 0 w 2157850"/>
              <a:gd name="connsiteY0" fmla="*/ 3293682 h 4372608"/>
              <a:gd name="connsiteX1" fmla="*/ 0 w 2157850"/>
              <a:gd name="connsiteY1" fmla="*/ 0 h 4372608"/>
              <a:gd name="connsiteX2" fmla="*/ 2157850 w 2157850"/>
              <a:gd name="connsiteY2" fmla="*/ 0 h 4372608"/>
              <a:gd name="connsiteX3" fmla="*/ 2157849 w 2157850"/>
              <a:gd name="connsiteY3" fmla="*/ 3293683 h 4372608"/>
              <a:gd name="connsiteX4" fmla="*/ 1078924 w 2157850"/>
              <a:gd name="connsiteY4" fmla="*/ 4372608 h 4372608"/>
              <a:gd name="connsiteX5" fmla="*/ 1078925 w 2157850"/>
              <a:gd name="connsiteY5" fmla="*/ 4372607 h 4372608"/>
              <a:gd name="connsiteX6" fmla="*/ 0 w 2157850"/>
              <a:gd name="connsiteY6" fmla="*/ 3293682 h 437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7850" h="4372608">
                <a:moveTo>
                  <a:pt x="0" y="3293682"/>
                </a:moveTo>
                <a:lnTo>
                  <a:pt x="0" y="0"/>
                </a:lnTo>
                <a:lnTo>
                  <a:pt x="2157850" y="0"/>
                </a:lnTo>
                <a:lnTo>
                  <a:pt x="2157849" y="3293683"/>
                </a:lnTo>
                <a:cubicBezTo>
                  <a:pt x="2157849" y="3889557"/>
                  <a:pt x="1674798" y="4372608"/>
                  <a:pt x="1078924" y="4372608"/>
                </a:cubicBezTo>
                <a:lnTo>
                  <a:pt x="1078925" y="4372607"/>
                </a:lnTo>
                <a:cubicBezTo>
                  <a:pt x="483051" y="4372607"/>
                  <a:pt x="0" y="3889556"/>
                  <a:pt x="0" y="3293682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4C538B-EF4C-760B-09A7-8C0A6F456BEA}"/>
              </a:ext>
            </a:extLst>
          </p:cNvPr>
          <p:cNvSpPr/>
          <p:nvPr userDrawn="1"/>
        </p:nvSpPr>
        <p:spPr>
          <a:xfrm rot="5400000">
            <a:off x="9245715" y="257928"/>
            <a:ext cx="1874520" cy="4188737"/>
          </a:xfrm>
          <a:custGeom>
            <a:avLst/>
            <a:gdLst>
              <a:gd name="connsiteX0" fmla="*/ 0 w 1874520"/>
              <a:gd name="connsiteY0" fmla="*/ 3251476 h 4188737"/>
              <a:gd name="connsiteX1" fmla="*/ 0 w 1874520"/>
              <a:gd name="connsiteY1" fmla="*/ 0 h 4188737"/>
              <a:gd name="connsiteX2" fmla="*/ 1874520 w 1874520"/>
              <a:gd name="connsiteY2" fmla="*/ 0 h 4188737"/>
              <a:gd name="connsiteX3" fmla="*/ 1874519 w 1874520"/>
              <a:gd name="connsiteY3" fmla="*/ 3251478 h 4188737"/>
              <a:gd name="connsiteX4" fmla="*/ 937259 w 1874520"/>
              <a:gd name="connsiteY4" fmla="*/ 4188737 h 4188737"/>
              <a:gd name="connsiteX5" fmla="*/ 937260 w 1874520"/>
              <a:gd name="connsiteY5" fmla="*/ 4188736 h 4188737"/>
              <a:gd name="connsiteX6" fmla="*/ 0 w 1874520"/>
              <a:gd name="connsiteY6" fmla="*/ 3251476 h 418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4520" h="4188737">
                <a:moveTo>
                  <a:pt x="0" y="3251476"/>
                </a:moveTo>
                <a:lnTo>
                  <a:pt x="0" y="0"/>
                </a:lnTo>
                <a:lnTo>
                  <a:pt x="1874520" y="0"/>
                </a:lnTo>
                <a:lnTo>
                  <a:pt x="1874519" y="3251478"/>
                </a:lnTo>
                <a:cubicBezTo>
                  <a:pt x="1874519" y="3769112"/>
                  <a:pt x="1454893" y="4188737"/>
                  <a:pt x="937259" y="4188737"/>
                </a:cubicBezTo>
                <a:lnTo>
                  <a:pt x="937260" y="4188736"/>
                </a:lnTo>
                <a:cubicBezTo>
                  <a:pt x="419626" y="4188736"/>
                  <a:pt x="0" y="3769110"/>
                  <a:pt x="0" y="325147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CE95796-8135-4C87-0115-AD68ACF7C0D8}"/>
              </a:ext>
            </a:extLst>
          </p:cNvPr>
          <p:cNvSpPr/>
          <p:nvPr userDrawn="1"/>
        </p:nvSpPr>
        <p:spPr>
          <a:xfrm rot="5400000">
            <a:off x="9012115" y="2325516"/>
            <a:ext cx="2157850" cy="4372607"/>
          </a:xfrm>
          <a:custGeom>
            <a:avLst/>
            <a:gdLst>
              <a:gd name="connsiteX0" fmla="*/ 0 w 2157850"/>
              <a:gd name="connsiteY0" fmla="*/ 3293681 h 4372607"/>
              <a:gd name="connsiteX1" fmla="*/ 0 w 2157850"/>
              <a:gd name="connsiteY1" fmla="*/ 0 h 4372607"/>
              <a:gd name="connsiteX2" fmla="*/ 2157850 w 2157850"/>
              <a:gd name="connsiteY2" fmla="*/ 0 h 4372607"/>
              <a:gd name="connsiteX3" fmla="*/ 2157849 w 2157850"/>
              <a:gd name="connsiteY3" fmla="*/ 3293682 h 4372607"/>
              <a:gd name="connsiteX4" fmla="*/ 1078924 w 2157850"/>
              <a:gd name="connsiteY4" fmla="*/ 4372607 h 4372607"/>
              <a:gd name="connsiteX5" fmla="*/ 1078925 w 2157850"/>
              <a:gd name="connsiteY5" fmla="*/ 4372606 h 4372607"/>
              <a:gd name="connsiteX6" fmla="*/ 0 w 2157850"/>
              <a:gd name="connsiteY6" fmla="*/ 3293681 h 437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7850" h="4372607">
                <a:moveTo>
                  <a:pt x="0" y="3293681"/>
                </a:moveTo>
                <a:lnTo>
                  <a:pt x="0" y="0"/>
                </a:lnTo>
                <a:lnTo>
                  <a:pt x="2157850" y="0"/>
                </a:lnTo>
                <a:lnTo>
                  <a:pt x="2157849" y="3293682"/>
                </a:lnTo>
                <a:cubicBezTo>
                  <a:pt x="2157849" y="3889556"/>
                  <a:pt x="1674798" y="4372607"/>
                  <a:pt x="1078924" y="4372607"/>
                </a:cubicBezTo>
                <a:lnTo>
                  <a:pt x="1078925" y="4372606"/>
                </a:lnTo>
                <a:cubicBezTo>
                  <a:pt x="483051" y="4372606"/>
                  <a:pt x="0" y="3889555"/>
                  <a:pt x="0" y="329368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CBEB880-D0F0-4109-B930-8923AB0C9645}"/>
              </a:ext>
            </a:extLst>
          </p:cNvPr>
          <p:cNvSpPr/>
          <p:nvPr userDrawn="1"/>
        </p:nvSpPr>
        <p:spPr>
          <a:xfrm rot="5400000">
            <a:off x="9245715" y="2417452"/>
            <a:ext cx="1874520" cy="4188736"/>
          </a:xfrm>
          <a:custGeom>
            <a:avLst/>
            <a:gdLst>
              <a:gd name="connsiteX0" fmla="*/ 0 w 1874520"/>
              <a:gd name="connsiteY0" fmla="*/ 3251476 h 4188736"/>
              <a:gd name="connsiteX1" fmla="*/ 0 w 1874520"/>
              <a:gd name="connsiteY1" fmla="*/ 0 h 4188736"/>
              <a:gd name="connsiteX2" fmla="*/ 1874520 w 1874520"/>
              <a:gd name="connsiteY2" fmla="*/ 0 h 4188736"/>
              <a:gd name="connsiteX3" fmla="*/ 1874519 w 1874520"/>
              <a:gd name="connsiteY3" fmla="*/ 3251476 h 4188736"/>
              <a:gd name="connsiteX4" fmla="*/ 937259 w 1874520"/>
              <a:gd name="connsiteY4" fmla="*/ 4188736 h 4188736"/>
              <a:gd name="connsiteX5" fmla="*/ 937260 w 1874520"/>
              <a:gd name="connsiteY5" fmla="*/ 4188735 h 4188736"/>
              <a:gd name="connsiteX6" fmla="*/ 0 w 1874520"/>
              <a:gd name="connsiteY6" fmla="*/ 3251476 h 418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4520" h="4188736">
                <a:moveTo>
                  <a:pt x="0" y="3251476"/>
                </a:moveTo>
                <a:lnTo>
                  <a:pt x="0" y="0"/>
                </a:lnTo>
                <a:lnTo>
                  <a:pt x="1874520" y="0"/>
                </a:lnTo>
                <a:lnTo>
                  <a:pt x="1874519" y="3251476"/>
                </a:lnTo>
                <a:cubicBezTo>
                  <a:pt x="1874519" y="3769110"/>
                  <a:pt x="1454893" y="4188736"/>
                  <a:pt x="937259" y="4188736"/>
                </a:cubicBezTo>
                <a:lnTo>
                  <a:pt x="937260" y="4188735"/>
                </a:lnTo>
                <a:cubicBezTo>
                  <a:pt x="419626" y="4188735"/>
                  <a:pt x="0" y="3769110"/>
                  <a:pt x="0" y="3251476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90E4F1C-1E7D-5E23-95B6-B6F0E0E833C6}"/>
              </a:ext>
            </a:extLst>
          </p:cNvPr>
          <p:cNvSpPr/>
          <p:nvPr userDrawn="1"/>
        </p:nvSpPr>
        <p:spPr>
          <a:xfrm rot="5400000">
            <a:off x="9438566" y="4058828"/>
            <a:ext cx="1304948" cy="4372607"/>
          </a:xfrm>
          <a:custGeom>
            <a:avLst/>
            <a:gdLst>
              <a:gd name="connsiteX0" fmla="*/ 0 w 1304948"/>
              <a:gd name="connsiteY0" fmla="*/ 3293681 h 4372607"/>
              <a:gd name="connsiteX1" fmla="*/ 0 w 1304948"/>
              <a:gd name="connsiteY1" fmla="*/ 0 h 4372607"/>
              <a:gd name="connsiteX2" fmla="*/ 1304948 w 1304948"/>
              <a:gd name="connsiteY2" fmla="*/ 0 h 4372607"/>
              <a:gd name="connsiteX3" fmla="*/ 1304948 w 1304948"/>
              <a:gd name="connsiteY3" fmla="*/ 4348023 h 4372607"/>
              <a:gd name="connsiteX4" fmla="*/ 1296365 w 1304948"/>
              <a:gd name="connsiteY4" fmla="*/ 4350687 h 4372607"/>
              <a:gd name="connsiteX5" fmla="*/ 1078924 w 1304948"/>
              <a:gd name="connsiteY5" fmla="*/ 4372607 h 4372607"/>
              <a:gd name="connsiteX6" fmla="*/ 1078925 w 1304948"/>
              <a:gd name="connsiteY6" fmla="*/ 4372606 h 4372607"/>
              <a:gd name="connsiteX7" fmla="*/ 0 w 1304948"/>
              <a:gd name="connsiteY7" fmla="*/ 3293681 h 437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4948" h="4372607">
                <a:moveTo>
                  <a:pt x="0" y="3293681"/>
                </a:moveTo>
                <a:lnTo>
                  <a:pt x="0" y="0"/>
                </a:lnTo>
                <a:lnTo>
                  <a:pt x="1304948" y="0"/>
                </a:lnTo>
                <a:lnTo>
                  <a:pt x="1304948" y="4348023"/>
                </a:lnTo>
                <a:lnTo>
                  <a:pt x="1296365" y="4350687"/>
                </a:lnTo>
                <a:cubicBezTo>
                  <a:pt x="1226130" y="4365059"/>
                  <a:pt x="1153409" y="4372607"/>
                  <a:pt x="1078924" y="4372607"/>
                </a:cubicBezTo>
                <a:lnTo>
                  <a:pt x="1078925" y="4372606"/>
                </a:lnTo>
                <a:cubicBezTo>
                  <a:pt x="483051" y="4372606"/>
                  <a:pt x="0" y="3889555"/>
                  <a:pt x="0" y="329368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94BDFD-7EA4-0673-E1B4-E20807210502}"/>
              </a:ext>
            </a:extLst>
          </p:cNvPr>
          <p:cNvSpPr/>
          <p:nvPr userDrawn="1"/>
        </p:nvSpPr>
        <p:spPr>
          <a:xfrm rot="5400000">
            <a:off x="9601334" y="4221596"/>
            <a:ext cx="1163283" cy="4188736"/>
          </a:xfrm>
          <a:custGeom>
            <a:avLst/>
            <a:gdLst>
              <a:gd name="connsiteX0" fmla="*/ 0 w 1163283"/>
              <a:gd name="connsiteY0" fmla="*/ 3251476 h 4188736"/>
              <a:gd name="connsiteX1" fmla="*/ 0 w 1163283"/>
              <a:gd name="connsiteY1" fmla="*/ 0 h 4188736"/>
              <a:gd name="connsiteX2" fmla="*/ 1163283 w 1163283"/>
              <a:gd name="connsiteY2" fmla="*/ 0 h 4188736"/>
              <a:gd name="connsiteX3" fmla="*/ 1163283 w 1163283"/>
              <a:gd name="connsiteY3" fmla="*/ 4158168 h 4188736"/>
              <a:gd name="connsiteX4" fmla="*/ 1126150 w 1163283"/>
              <a:gd name="connsiteY4" fmla="*/ 4169694 h 4188736"/>
              <a:gd name="connsiteX5" fmla="*/ 937259 w 1163283"/>
              <a:gd name="connsiteY5" fmla="*/ 4188736 h 4188736"/>
              <a:gd name="connsiteX6" fmla="*/ 937260 w 1163283"/>
              <a:gd name="connsiteY6" fmla="*/ 4188735 h 4188736"/>
              <a:gd name="connsiteX7" fmla="*/ 0 w 1163283"/>
              <a:gd name="connsiteY7" fmla="*/ 3251476 h 418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3283" h="4188736">
                <a:moveTo>
                  <a:pt x="0" y="3251476"/>
                </a:moveTo>
                <a:lnTo>
                  <a:pt x="0" y="0"/>
                </a:lnTo>
                <a:lnTo>
                  <a:pt x="1163283" y="0"/>
                </a:lnTo>
                <a:lnTo>
                  <a:pt x="1163283" y="4158168"/>
                </a:lnTo>
                <a:lnTo>
                  <a:pt x="1126150" y="4169694"/>
                </a:lnTo>
                <a:cubicBezTo>
                  <a:pt x="1065136" y="4182180"/>
                  <a:pt x="1001964" y="4188736"/>
                  <a:pt x="937259" y="4188736"/>
                </a:cubicBezTo>
                <a:lnTo>
                  <a:pt x="937260" y="4188735"/>
                </a:lnTo>
                <a:cubicBezTo>
                  <a:pt x="419626" y="4188735"/>
                  <a:pt x="0" y="3769110"/>
                  <a:pt x="0" y="3251476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75F4CF-DC43-BF88-A4AB-76AC7171D62A}"/>
              </a:ext>
            </a:extLst>
          </p:cNvPr>
          <p:cNvGrpSpPr/>
          <p:nvPr userDrawn="1"/>
        </p:nvGrpSpPr>
        <p:grpSpPr>
          <a:xfrm>
            <a:off x="6132575" y="1705337"/>
            <a:ext cx="3494544" cy="3494544"/>
            <a:chOff x="6132575" y="1705337"/>
            <a:chExt cx="3494544" cy="349454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86FFFE-5A89-4D14-F5F8-16FD636A0ECD}"/>
                </a:ext>
              </a:extLst>
            </p:cNvPr>
            <p:cNvSpPr/>
            <p:nvPr userDrawn="1"/>
          </p:nvSpPr>
          <p:spPr>
            <a:xfrm>
              <a:off x="6132575" y="1705337"/>
              <a:ext cx="3494544" cy="3494544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0DEB5F-39A6-1FCF-86AA-08D5559AB102}"/>
                </a:ext>
              </a:extLst>
            </p:cNvPr>
            <p:cNvSpPr/>
            <p:nvPr userDrawn="1"/>
          </p:nvSpPr>
          <p:spPr>
            <a:xfrm>
              <a:off x="6334511" y="1907273"/>
              <a:ext cx="3090672" cy="309067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9">
            <a:extLst>
              <a:ext uri="{FF2B5EF4-FFF2-40B4-BE49-F238E27FC236}">
                <a16:creationId xmlns:a16="http://schemas.microsoft.com/office/drawing/2014/main" id="{F758A95E-8882-B1A2-0A8D-7F34A35AAF6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4632" y="539494"/>
            <a:ext cx="5647943" cy="2157849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EE226B7-1450-52A1-D0F2-90B821F8913B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84632" y="2964180"/>
            <a:ext cx="5647943" cy="318119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34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DAFD34-8B3E-5999-6911-7AF71ADD2545}"/>
              </a:ext>
            </a:extLst>
          </p:cNvPr>
          <p:cNvSpPr/>
          <p:nvPr userDrawn="1"/>
        </p:nvSpPr>
        <p:spPr>
          <a:xfrm>
            <a:off x="1" y="0"/>
            <a:ext cx="6102349" cy="6858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C8BA8-2082-EEAD-7670-E3C6FB475885}"/>
              </a:ext>
            </a:extLst>
          </p:cNvPr>
          <p:cNvSpPr/>
          <p:nvPr userDrawn="1"/>
        </p:nvSpPr>
        <p:spPr>
          <a:xfrm>
            <a:off x="355751" y="357199"/>
            <a:ext cx="5387912" cy="61421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D5EC2-0037-064B-0676-7354391A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717550"/>
            <a:ext cx="5387912" cy="3432198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AFF85-BA63-AEEF-8DF0-E072A519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16" y="4356100"/>
            <a:ext cx="4140182" cy="178119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426760-3515-EC04-29AA-1F4EB27EBC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2350" y="0"/>
            <a:ext cx="608964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601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Image Placeholder 34" descr="Close-up of flamingo feathers">
            <a:extLst>
              <a:ext uri="{FF2B5EF4-FFF2-40B4-BE49-F238E27FC236}">
                <a16:creationId xmlns:a16="http://schemas.microsoft.com/office/drawing/2014/main" id="{A1B57CAB-4F00-153C-58D0-072C8CCFFC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D4A631-0C9D-1751-49E2-ED23EE2FD54C}"/>
              </a:ext>
            </a:extLst>
          </p:cNvPr>
          <p:cNvSpPr/>
          <p:nvPr userDrawn="1"/>
        </p:nvSpPr>
        <p:spPr>
          <a:xfrm>
            <a:off x="1434154" y="5224465"/>
            <a:ext cx="9323693" cy="648464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AFD34-8B3E-5999-6911-7AF71ADD2545}"/>
              </a:ext>
            </a:extLst>
          </p:cNvPr>
          <p:cNvSpPr/>
          <p:nvPr userDrawn="1"/>
        </p:nvSpPr>
        <p:spPr>
          <a:xfrm>
            <a:off x="1434154" y="1141401"/>
            <a:ext cx="9323693" cy="3687417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390130-2A06-F9EE-2060-953B27394103}"/>
              </a:ext>
            </a:extLst>
          </p:cNvPr>
          <p:cNvCxnSpPr>
            <a:cxnSpLocks/>
          </p:cNvCxnSpPr>
          <p:nvPr userDrawn="1"/>
        </p:nvCxnSpPr>
        <p:spPr>
          <a:xfrm>
            <a:off x="1789176" y="5562197"/>
            <a:ext cx="86136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C8BA8-2082-EEAD-7670-E3C6FB475885}"/>
              </a:ext>
            </a:extLst>
          </p:cNvPr>
          <p:cNvSpPr/>
          <p:nvPr userDrawn="1"/>
        </p:nvSpPr>
        <p:spPr>
          <a:xfrm>
            <a:off x="1789904" y="1498600"/>
            <a:ext cx="8612192" cy="29730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D5EC2-0037-064B-0676-7354391A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1766421"/>
            <a:ext cx="8037576" cy="2433046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AFF85-BA63-AEEF-8DF0-E072A519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5344" y="5294376"/>
            <a:ext cx="6941313" cy="521208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88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F884772E-D40F-9CFA-F6FE-511BE148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6347968" cy="2165606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0AE591E-6385-A4C3-C827-5EDF6623C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884714"/>
            <a:ext cx="6347967" cy="2891246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E059605-FAEB-7A32-6A4B-5B6AF9804C93}"/>
              </a:ext>
            </a:extLst>
          </p:cNvPr>
          <p:cNvSpPr/>
          <p:nvPr userDrawn="1"/>
        </p:nvSpPr>
        <p:spPr>
          <a:xfrm>
            <a:off x="431292" y="6176964"/>
            <a:ext cx="11329416" cy="3383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4E7E40A4-D9E9-D565-00C7-4E54CCFD2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131E91C5-5390-1792-6072-7CD301DAE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3A0B5CF5-883E-297C-22B2-50EB5E77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E31C862-A50D-F361-F967-AEBEAF3D6F73}"/>
              </a:ext>
            </a:extLst>
          </p:cNvPr>
          <p:cNvSpPr/>
          <p:nvPr userDrawn="1"/>
        </p:nvSpPr>
        <p:spPr>
          <a:xfrm>
            <a:off x="7389995" y="-100665"/>
            <a:ext cx="2157850" cy="3865309"/>
          </a:xfrm>
          <a:custGeom>
            <a:avLst/>
            <a:gdLst>
              <a:gd name="connsiteX0" fmla="*/ 0 w 2157850"/>
              <a:gd name="connsiteY0" fmla="*/ 0 h 3865309"/>
              <a:gd name="connsiteX1" fmla="*/ 2157850 w 2157850"/>
              <a:gd name="connsiteY1" fmla="*/ 0 h 3865309"/>
              <a:gd name="connsiteX2" fmla="*/ 2157849 w 2157850"/>
              <a:gd name="connsiteY2" fmla="*/ 2786384 h 3865309"/>
              <a:gd name="connsiteX3" fmla="*/ 1078924 w 2157850"/>
              <a:gd name="connsiteY3" fmla="*/ 3865309 h 3865309"/>
              <a:gd name="connsiteX4" fmla="*/ 1078925 w 2157850"/>
              <a:gd name="connsiteY4" fmla="*/ 3865308 h 3865309"/>
              <a:gd name="connsiteX5" fmla="*/ 0 w 2157850"/>
              <a:gd name="connsiteY5" fmla="*/ 2786383 h 386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3865309">
                <a:moveTo>
                  <a:pt x="0" y="0"/>
                </a:moveTo>
                <a:lnTo>
                  <a:pt x="2157850" y="0"/>
                </a:lnTo>
                <a:lnTo>
                  <a:pt x="2157849" y="2786384"/>
                </a:lnTo>
                <a:cubicBezTo>
                  <a:pt x="2157849" y="3382258"/>
                  <a:pt x="1674798" y="3865309"/>
                  <a:pt x="1078924" y="3865309"/>
                </a:cubicBezTo>
                <a:lnTo>
                  <a:pt x="1078925" y="3865308"/>
                </a:lnTo>
                <a:cubicBezTo>
                  <a:pt x="483051" y="3865308"/>
                  <a:pt x="0" y="3382257"/>
                  <a:pt x="0" y="2786383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951A618-B156-5909-FFBA-FCE7715433BB}"/>
              </a:ext>
            </a:extLst>
          </p:cNvPr>
          <p:cNvSpPr/>
          <p:nvPr userDrawn="1"/>
        </p:nvSpPr>
        <p:spPr>
          <a:xfrm>
            <a:off x="7531661" y="-100665"/>
            <a:ext cx="1874520" cy="3681439"/>
          </a:xfrm>
          <a:custGeom>
            <a:avLst/>
            <a:gdLst>
              <a:gd name="connsiteX0" fmla="*/ 0 w 1874520"/>
              <a:gd name="connsiteY0" fmla="*/ 0 h 3681439"/>
              <a:gd name="connsiteX1" fmla="*/ 1874520 w 1874520"/>
              <a:gd name="connsiteY1" fmla="*/ 0 h 3681439"/>
              <a:gd name="connsiteX2" fmla="*/ 1874519 w 1874520"/>
              <a:gd name="connsiteY2" fmla="*/ 2744179 h 3681439"/>
              <a:gd name="connsiteX3" fmla="*/ 937259 w 1874520"/>
              <a:gd name="connsiteY3" fmla="*/ 3681439 h 3681439"/>
              <a:gd name="connsiteX4" fmla="*/ 937260 w 1874520"/>
              <a:gd name="connsiteY4" fmla="*/ 3681438 h 3681439"/>
              <a:gd name="connsiteX5" fmla="*/ 0 w 1874520"/>
              <a:gd name="connsiteY5" fmla="*/ 2744178 h 3681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3681439">
                <a:moveTo>
                  <a:pt x="0" y="0"/>
                </a:moveTo>
                <a:lnTo>
                  <a:pt x="1874520" y="0"/>
                </a:lnTo>
                <a:lnTo>
                  <a:pt x="1874519" y="2744179"/>
                </a:lnTo>
                <a:cubicBezTo>
                  <a:pt x="1874519" y="3261813"/>
                  <a:pt x="1454893" y="3681439"/>
                  <a:pt x="937259" y="3681439"/>
                </a:cubicBezTo>
                <a:lnTo>
                  <a:pt x="937260" y="3681438"/>
                </a:lnTo>
                <a:cubicBezTo>
                  <a:pt x="419626" y="3681438"/>
                  <a:pt x="0" y="3261812"/>
                  <a:pt x="0" y="2744178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005D8A-0870-CF63-98B0-445C601449E7}"/>
              </a:ext>
            </a:extLst>
          </p:cNvPr>
          <p:cNvSpPr/>
          <p:nvPr userDrawn="1"/>
        </p:nvSpPr>
        <p:spPr>
          <a:xfrm>
            <a:off x="9549519" y="-100665"/>
            <a:ext cx="2157850" cy="3865308"/>
          </a:xfrm>
          <a:custGeom>
            <a:avLst/>
            <a:gdLst>
              <a:gd name="connsiteX0" fmla="*/ 0 w 2157850"/>
              <a:gd name="connsiteY0" fmla="*/ 0 h 3865308"/>
              <a:gd name="connsiteX1" fmla="*/ 2157850 w 2157850"/>
              <a:gd name="connsiteY1" fmla="*/ 0 h 3865308"/>
              <a:gd name="connsiteX2" fmla="*/ 2157849 w 2157850"/>
              <a:gd name="connsiteY2" fmla="*/ 2786383 h 3865308"/>
              <a:gd name="connsiteX3" fmla="*/ 1078924 w 2157850"/>
              <a:gd name="connsiteY3" fmla="*/ 3865308 h 3865308"/>
              <a:gd name="connsiteX4" fmla="*/ 1078925 w 2157850"/>
              <a:gd name="connsiteY4" fmla="*/ 3865307 h 3865308"/>
              <a:gd name="connsiteX5" fmla="*/ 0 w 2157850"/>
              <a:gd name="connsiteY5" fmla="*/ 2786382 h 386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7850" h="3865308">
                <a:moveTo>
                  <a:pt x="0" y="0"/>
                </a:moveTo>
                <a:lnTo>
                  <a:pt x="2157850" y="0"/>
                </a:lnTo>
                <a:lnTo>
                  <a:pt x="2157849" y="2786383"/>
                </a:lnTo>
                <a:cubicBezTo>
                  <a:pt x="2157849" y="3382257"/>
                  <a:pt x="1674798" y="3865308"/>
                  <a:pt x="1078924" y="3865308"/>
                </a:cubicBezTo>
                <a:lnTo>
                  <a:pt x="1078925" y="3865307"/>
                </a:lnTo>
                <a:cubicBezTo>
                  <a:pt x="483051" y="3865307"/>
                  <a:pt x="0" y="3382256"/>
                  <a:pt x="0" y="2786382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D295B51-CE81-445D-5063-9C860CE8D42C}"/>
              </a:ext>
            </a:extLst>
          </p:cNvPr>
          <p:cNvSpPr/>
          <p:nvPr userDrawn="1"/>
        </p:nvSpPr>
        <p:spPr>
          <a:xfrm>
            <a:off x="9691185" y="-100665"/>
            <a:ext cx="1874520" cy="3681438"/>
          </a:xfrm>
          <a:custGeom>
            <a:avLst/>
            <a:gdLst>
              <a:gd name="connsiteX0" fmla="*/ 0 w 1874520"/>
              <a:gd name="connsiteY0" fmla="*/ 0 h 3681438"/>
              <a:gd name="connsiteX1" fmla="*/ 1874520 w 1874520"/>
              <a:gd name="connsiteY1" fmla="*/ 0 h 3681438"/>
              <a:gd name="connsiteX2" fmla="*/ 1874519 w 1874520"/>
              <a:gd name="connsiteY2" fmla="*/ 2744178 h 3681438"/>
              <a:gd name="connsiteX3" fmla="*/ 937259 w 1874520"/>
              <a:gd name="connsiteY3" fmla="*/ 3681438 h 3681438"/>
              <a:gd name="connsiteX4" fmla="*/ 937260 w 1874520"/>
              <a:gd name="connsiteY4" fmla="*/ 3681437 h 3681438"/>
              <a:gd name="connsiteX5" fmla="*/ 0 w 1874520"/>
              <a:gd name="connsiteY5" fmla="*/ 2744177 h 368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520" h="3681438">
                <a:moveTo>
                  <a:pt x="0" y="0"/>
                </a:moveTo>
                <a:lnTo>
                  <a:pt x="1874520" y="0"/>
                </a:lnTo>
                <a:lnTo>
                  <a:pt x="1874519" y="2744178"/>
                </a:lnTo>
                <a:cubicBezTo>
                  <a:pt x="1874519" y="3261812"/>
                  <a:pt x="1454893" y="3681438"/>
                  <a:pt x="937259" y="3681438"/>
                </a:cubicBezTo>
                <a:lnTo>
                  <a:pt x="937260" y="3681437"/>
                </a:lnTo>
                <a:cubicBezTo>
                  <a:pt x="419626" y="3681437"/>
                  <a:pt x="0" y="3261811"/>
                  <a:pt x="0" y="274417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8E45536-73D8-D06A-6D35-1CC880972F77}"/>
              </a:ext>
            </a:extLst>
          </p:cNvPr>
          <p:cNvSpPr/>
          <p:nvPr userDrawn="1"/>
        </p:nvSpPr>
        <p:spPr>
          <a:xfrm rot="16200000">
            <a:off x="7821962" y="2042261"/>
            <a:ext cx="3494544" cy="3494544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F8964CE-A473-F515-4038-DCAE58E98AD4}"/>
              </a:ext>
            </a:extLst>
          </p:cNvPr>
          <p:cNvSpPr/>
          <p:nvPr userDrawn="1"/>
        </p:nvSpPr>
        <p:spPr>
          <a:xfrm rot="16200000">
            <a:off x="8023898" y="2244197"/>
            <a:ext cx="3090672" cy="3090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8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DAFD34-8B3E-5999-6911-7AF71ADD2545}"/>
              </a:ext>
            </a:extLst>
          </p:cNvPr>
          <p:cNvSpPr/>
          <p:nvPr userDrawn="1"/>
        </p:nvSpPr>
        <p:spPr>
          <a:xfrm>
            <a:off x="1" y="0"/>
            <a:ext cx="6102349" cy="6858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C8BA8-2082-EEAD-7670-E3C6FB475885}"/>
              </a:ext>
            </a:extLst>
          </p:cNvPr>
          <p:cNvSpPr/>
          <p:nvPr userDrawn="1"/>
        </p:nvSpPr>
        <p:spPr>
          <a:xfrm>
            <a:off x="355751" y="357199"/>
            <a:ext cx="5387912" cy="61421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D5EC2-0037-064B-0676-7354391A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1155700"/>
            <a:ext cx="5387912" cy="4546601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3423FED-92A2-EB7B-8F03-0ADE2B87C5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2350" y="0"/>
            <a:ext cx="608964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869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F7DD41-68BA-5ED4-4C63-7E8F329A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5647944" cy="2165606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6393B-EA4C-7241-94FA-169F6C1D5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884714"/>
            <a:ext cx="5647943" cy="3061164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6CCDC84-83F6-B856-CA69-D2E450017E1B}"/>
              </a:ext>
            </a:extLst>
          </p:cNvPr>
          <p:cNvSpPr/>
          <p:nvPr userDrawn="1"/>
        </p:nvSpPr>
        <p:spPr>
          <a:xfrm>
            <a:off x="6377951" y="461519"/>
            <a:ext cx="5071099" cy="5715256"/>
          </a:xfrm>
          <a:custGeom>
            <a:avLst/>
            <a:gdLst>
              <a:gd name="connsiteX0" fmla="*/ 1737360 w 3474720"/>
              <a:gd name="connsiteY0" fmla="*/ 0 h 3739650"/>
              <a:gd name="connsiteX1" fmla="*/ 3474720 w 3474720"/>
              <a:gd name="connsiteY1" fmla="*/ 1737360 h 3739650"/>
              <a:gd name="connsiteX2" fmla="*/ 3474720 w 3474720"/>
              <a:gd name="connsiteY2" fmla="*/ 3657600 h 3739650"/>
              <a:gd name="connsiteX3" fmla="*/ 3470577 w 3474720"/>
              <a:gd name="connsiteY3" fmla="*/ 3739650 h 3739650"/>
              <a:gd name="connsiteX4" fmla="*/ 3333186 w 3474720"/>
              <a:gd name="connsiteY4" fmla="*/ 3739650 h 3739650"/>
              <a:gd name="connsiteX5" fmla="*/ 3337560 w 3474720"/>
              <a:gd name="connsiteY5" fmla="*/ 3653028 h 3739650"/>
              <a:gd name="connsiteX6" fmla="*/ 3337560 w 3474720"/>
              <a:gd name="connsiteY6" fmla="*/ 1741932 h 3739650"/>
              <a:gd name="connsiteX7" fmla="*/ 1737360 w 3474720"/>
              <a:gd name="connsiteY7" fmla="*/ 141732 h 3739650"/>
              <a:gd name="connsiteX8" fmla="*/ 137160 w 3474720"/>
              <a:gd name="connsiteY8" fmla="*/ 1741932 h 3739650"/>
              <a:gd name="connsiteX9" fmla="*/ 137160 w 3474720"/>
              <a:gd name="connsiteY9" fmla="*/ 3653028 h 3739650"/>
              <a:gd name="connsiteX10" fmla="*/ 141534 w 3474720"/>
              <a:gd name="connsiteY10" fmla="*/ 3739650 h 3739650"/>
              <a:gd name="connsiteX11" fmla="*/ 4144 w 3474720"/>
              <a:gd name="connsiteY11" fmla="*/ 3739650 h 3739650"/>
              <a:gd name="connsiteX12" fmla="*/ 0 w 3474720"/>
              <a:gd name="connsiteY12" fmla="*/ 3657600 h 3739650"/>
              <a:gd name="connsiteX13" fmla="*/ 0 w 3474720"/>
              <a:gd name="connsiteY13" fmla="*/ 1737360 h 3739650"/>
              <a:gd name="connsiteX14" fmla="*/ 1737360 w 3474720"/>
              <a:gd name="connsiteY14" fmla="*/ 0 h 373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74720" h="3739650">
                <a:moveTo>
                  <a:pt x="1737360" y="0"/>
                </a:moveTo>
                <a:cubicBezTo>
                  <a:pt x="2696877" y="0"/>
                  <a:pt x="3474720" y="777843"/>
                  <a:pt x="3474720" y="1737360"/>
                </a:cubicBezTo>
                <a:lnTo>
                  <a:pt x="3474720" y="3657600"/>
                </a:lnTo>
                <a:lnTo>
                  <a:pt x="3470577" y="3739650"/>
                </a:lnTo>
                <a:lnTo>
                  <a:pt x="3333186" y="3739650"/>
                </a:lnTo>
                <a:lnTo>
                  <a:pt x="3337560" y="3653028"/>
                </a:lnTo>
                <a:lnTo>
                  <a:pt x="3337560" y="1741932"/>
                </a:lnTo>
                <a:cubicBezTo>
                  <a:pt x="3337560" y="858166"/>
                  <a:pt x="2621126" y="141732"/>
                  <a:pt x="1737360" y="141732"/>
                </a:cubicBezTo>
                <a:cubicBezTo>
                  <a:pt x="853594" y="141732"/>
                  <a:pt x="137160" y="858166"/>
                  <a:pt x="137160" y="1741932"/>
                </a:cubicBezTo>
                <a:lnTo>
                  <a:pt x="137160" y="3653028"/>
                </a:lnTo>
                <a:lnTo>
                  <a:pt x="141534" y="3739650"/>
                </a:lnTo>
                <a:lnTo>
                  <a:pt x="4144" y="3739650"/>
                </a:lnTo>
                <a:lnTo>
                  <a:pt x="0" y="3657600"/>
                </a:lnTo>
                <a:lnTo>
                  <a:pt x="0" y="1737360"/>
                </a:lnTo>
                <a:cubicBezTo>
                  <a:pt x="0" y="777843"/>
                  <a:pt x="777843" y="0"/>
                  <a:pt x="1737360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49C84CC-2E83-4E90-02B6-E64026D4C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E4088B-DD79-A278-AF3F-1749486DA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8C9F96A2-B778-F360-4A81-BF3137E33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7F65244-9AFF-8C9D-7C80-96817E383B8B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2796643-62C8-7A51-417A-B69EB15A8748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C1AA77-084C-DAB2-FD5B-5D12C52D4C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7709" y="678128"/>
            <a:ext cx="4670749" cy="5498645"/>
          </a:xfrm>
          <a:custGeom>
            <a:avLst/>
            <a:gdLst>
              <a:gd name="connsiteX0" fmla="*/ 2335375 w 4670749"/>
              <a:gd name="connsiteY0" fmla="*/ 0 h 5498649"/>
              <a:gd name="connsiteX1" fmla="*/ 4670749 w 4670749"/>
              <a:gd name="connsiteY1" fmla="*/ 2445564 h 5498649"/>
              <a:gd name="connsiteX2" fmla="*/ 4670749 w 4670749"/>
              <a:gd name="connsiteY2" fmla="*/ 5366266 h 5498649"/>
              <a:gd name="connsiteX3" fmla="*/ 4664366 w 4670749"/>
              <a:gd name="connsiteY3" fmla="*/ 5498649 h 5498649"/>
              <a:gd name="connsiteX4" fmla="*/ 6384 w 4670749"/>
              <a:gd name="connsiteY4" fmla="*/ 5498649 h 5498649"/>
              <a:gd name="connsiteX5" fmla="*/ 0 w 4670749"/>
              <a:gd name="connsiteY5" fmla="*/ 5366266 h 5498649"/>
              <a:gd name="connsiteX6" fmla="*/ 0 w 4670749"/>
              <a:gd name="connsiteY6" fmla="*/ 2445564 h 5498649"/>
              <a:gd name="connsiteX7" fmla="*/ 2335375 w 4670749"/>
              <a:gd name="connsiteY7" fmla="*/ 0 h 549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0749" h="5498649">
                <a:moveTo>
                  <a:pt x="2335375" y="0"/>
                </a:moveTo>
                <a:cubicBezTo>
                  <a:pt x="3625166" y="0"/>
                  <a:pt x="4670749" y="1094916"/>
                  <a:pt x="4670749" y="2445564"/>
                </a:cubicBezTo>
                <a:lnTo>
                  <a:pt x="4670749" y="5366266"/>
                </a:lnTo>
                <a:lnTo>
                  <a:pt x="4664366" y="5498649"/>
                </a:lnTo>
                <a:lnTo>
                  <a:pt x="6384" y="5498649"/>
                </a:lnTo>
                <a:lnTo>
                  <a:pt x="0" y="5366266"/>
                </a:lnTo>
                <a:lnTo>
                  <a:pt x="0" y="2445564"/>
                </a:lnTo>
                <a:cubicBezTo>
                  <a:pt x="0" y="1094916"/>
                  <a:pt x="1045583" y="0"/>
                  <a:pt x="2335375" y="0"/>
                </a:cubicBez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>
            <a:noAutofit/>
          </a:bodyPr>
          <a:lstStyle>
            <a:lvl1pPr marL="0" indent="0" algn="ctr">
              <a:buNone/>
              <a:defRPr lang="en-US" sz="1800" dirty="0"/>
            </a:lvl1pPr>
          </a:lstStyle>
          <a:p>
            <a:pPr marL="228600" lvl="0" indent="-228600"/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5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>
            <a:extLst>
              <a:ext uri="{FF2B5EF4-FFF2-40B4-BE49-F238E27FC236}">
                <a16:creationId xmlns:a16="http://schemas.microsoft.com/office/drawing/2014/main" id="{AA50A4E3-644C-01D8-9092-98F968B4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888" cy="143081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E1AAC-83D5-49DF-1D19-3AF780429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351314"/>
            <a:ext cx="5212080" cy="342464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383E6-EAF2-263B-77AD-5CFFF848D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864" y="2351314"/>
            <a:ext cx="5212080" cy="3424648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B3D3116-0C8C-274D-4EE0-4A69A1B74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876BEC-38E9-5C79-531D-A7E26500C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ABF619-7CE2-E731-E157-AC494166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9E238-00F7-033B-1C16-5D32185987D7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4E3BC2-BAA6-66B2-C408-040233EB6A7D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878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>
            <a:extLst>
              <a:ext uri="{FF2B5EF4-FFF2-40B4-BE49-F238E27FC236}">
                <a16:creationId xmlns:a16="http://schemas.microsoft.com/office/drawing/2014/main" id="{E42B8F75-1DF8-D619-3C00-0677DD14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236" cy="1430818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6FB1AE-D376-49A5-971A-C323D010D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336074"/>
            <a:ext cx="3937363" cy="3439887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F41ADF1-6CB4-DE9B-95D0-3FD96606F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66142" y="2336074"/>
            <a:ext cx="6577149" cy="3439887"/>
          </a:xfrm>
        </p:spPr>
        <p:txBody>
          <a:bodyPr/>
          <a:lstStyle>
            <a:lvl1pPr marL="2286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1pPr>
            <a:lvl2pPr marL="6858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2pPr>
            <a:lvl3pPr marL="11430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3pPr>
            <a:lvl4pPr marL="160020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4pPr>
            <a:lvl5pPr marL="2114550" indent="-228600">
              <a:lnSpc>
                <a:spcPct val="100000"/>
              </a:lnSpc>
              <a:buFont typeface="Courier New" panose="02070309020205020404" pitchFamily="49" charset="0"/>
              <a:buChar char="o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08A85807-012C-732D-B2D1-383E5F6BD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E3D430F-9D92-F5E6-831E-F7D7FBED9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636E46C-CCEF-9B83-EE69-704BCC0A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3C090-A373-682E-F697-12E875152AF3}"/>
              </a:ext>
            </a:extLst>
          </p:cNvPr>
          <p:cNvSpPr/>
          <p:nvPr userDrawn="1"/>
        </p:nvSpPr>
        <p:spPr>
          <a:xfrm>
            <a:off x="11413067" y="539496"/>
            <a:ext cx="347640" cy="338328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208CFC-B070-287A-D412-8398A58AC718}"/>
              </a:ext>
            </a:extLst>
          </p:cNvPr>
          <p:cNvSpPr/>
          <p:nvPr userDrawn="1"/>
        </p:nvSpPr>
        <p:spPr>
          <a:xfrm>
            <a:off x="11480840" y="606136"/>
            <a:ext cx="210121" cy="2044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89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3E706-5D5F-97F2-1290-CD23D05A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539496"/>
            <a:ext cx="11000232" cy="71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0C735-6DC7-2177-435E-56719940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D796EB-0966-0C64-68CF-F47F347EA7AD}"/>
              </a:ext>
            </a:extLst>
          </p:cNvPr>
          <p:cNvSpPr/>
          <p:nvPr userDrawn="1"/>
        </p:nvSpPr>
        <p:spPr>
          <a:xfrm>
            <a:off x="431292" y="6176964"/>
            <a:ext cx="11329416" cy="3383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lvl="0" algn="ctr"/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E6FA156-B4B7-E918-D662-579517ADF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90098" y="6176964"/>
            <a:ext cx="758952" cy="338328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8DDA655-D77D-CCB0-B92E-87BD91AE7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6836" y="6176963"/>
            <a:ext cx="338328" cy="338329"/>
          </a:xfrm>
          <a:prstGeom prst="ellipse">
            <a:avLst/>
          </a:prstGeom>
          <a:noFill/>
          <a:ln w="12700"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fld id="{B776CE9F-4BD8-A748-847B-B97BB3C5BA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8E3E3B-215E-1CDC-FF91-CDE67EC09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2950" y="6176964"/>
            <a:ext cx="2639568" cy="338328"/>
          </a:xfrm>
          <a:prstGeom prst="rect">
            <a:avLst/>
          </a:prstGeom>
          <a:noFill/>
        </p:spPr>
        <p:txBody>
          <a:bodyPr vert="horz" lIns="0" tIns="45720" rIns="91440" bIns="45720" rtlCol="0" anchor="ctr">
            <a:noAutofit/>
          </a:bodyPr>
          <a:lstStyle>
            <a:lvl1pPr algn="l">
              <a:defRPr sz="105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1" r:id="rId3"/>
    <p:sldLayoutId id="2147483675" r:id="rId4"/>
    <p:sldLayoutId id="2147483660" r:id="rId5"/>
    <p:sldLayoutId id="2147483676" r:id="rId6"/>
    <p:sldLayoutId id="2147483653" r:id="rId7"/>
    <p:sldLayoutId id="2147483652" r:id="rId8"/>
    <p:sldLayoutId id="2147483671" r:id="rId9"/>
    <p:sldLayoutId id="2147483661" r:id="rId10"/>
    <p:sldLayoutId id="2147483672" r:id="rId11"/>
    <p:sldLayoutId id="2147483670" r:id="rId12"/>
    <p:sldLayoutId id="2147483668" r:id="rId13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Georgia Pro" panose="02040502050405020303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6E06F-847B-DA3B-16C0-4ABAD9D66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688" y="1510442"/>
            <a:ext cx="8037576" cy="3837115"/>
          </a:xfrm>
        </p:spPr>
        <p:txBody>
          <a:bodyPr/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Purchasing with Purpose</a:t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 and Oversight through the PCard/Participating in the WVSAO </a:t>
            </a:r>
            <a:r>
              <a:rPr lang="en-US" sz="4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PCARd</a:t>
            </a: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  <a:b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Sherri Vazquez</a:t>
            </a:r>
            <a:b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Virginia State Auditors Office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1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5967E-DED5-7D26-996D-2D2133D8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236" cy="2218694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Risks</a:t>
            </a:r>
            <a:b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⚠ Risks in PCard Use</a:t>
            </a:r>
            <a:br>
              <a:rPr lang="en-US" sz="4400" dirty="0"/>
            </a:b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3513E3C-0959-E9BB-9487-9EB8BEFD45B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6400464"/>
              </p:ext>
            </p:extLst>
          </p:nvPr>
        </p:nvGraphicFramePr>
        <p:xfrm>
          <a:off x="484188" y="2336800"/>
          <a:ext cx="11295062" cy="343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994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173EB7D-F069-092D-5554-1BD25992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312651" cy="143081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912EE5-8522-4214-961F-A48544C90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648918" y="2336075"/>
            <a:ext cx="59961" cy="47362"/>
          </a:xfrm>
        </p:spPr>
        <p:txBody>
          <a:bodyPr>
            <a:normAutofit fontScale="25000" lnSpcReduction="20000"/>
          </a:bodyPr>
          <a:lstStyle/>
          <a:p>
            <a:endParaRPr lang="en-US" sz="2000" dirty="0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E7AAE77B-E4C3-70E8-EC7A-C25B3244B6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864143"/>
              </p:ext>
            </p:extLst>
          </p:nvPr>
        </p:nvGraphicFramePr>
        <p:xfrm>
          <a:off x="104932" y="1528998"/>
          <a:ext cx="11917179" cy="41706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95981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21198">
                  <a:extLst>
                    <a:ext uri="{9D8B030D-6E8A-4147-A177-3AD203B41FA5}">
                      <a16:colId xmlns:a16="http://schemas.microsoft.com/office/drawing/2014/main" val="1882790243"/>
                    </a:ext>
                  </a:extLst>
                </a:gridCol>
              </a:tblGrid>
              <a:tr h="613338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Example Scenarios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662405">
                <a:tc>
                  <a:txBody>
                    <a:bodyPr/>
                    <a:lstStyle/>
                    <a:p>
                      <a:pPr algn="ctr"/>
                      <a:endParaRPr lang="en-US" sz="2400" b="0" i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Outside Policy Purchase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7411"/>
                  </a:ext>
                </a:extLst>
              </a:tr>
              <a:tr h="662405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Missing Receipt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62238"/>
                  </a:ext>
                </a:extLst>
              </a:tr>
              <a:tr h="8586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Late Reconciliation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301475"/>
                  </a:ext>
                </a:extLst>
              </a:tr>
              <a:tr h="69588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713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91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075A5-E953-1419-B2EE-69996271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956D43-45AE-84D1-D6F2-E3B258EE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717550"/>
            <a:ext cx="5387912" cy="781466"/>
          </a:xfrm>
        </p:spPr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Oversight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9A8206-EE42-687A-B8BF-798EB8150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222" y="1678898"/>
            <a:ext cx="3950565" cy="4856813"/>
          </a:xfrm>
        </p:spPr>
        <p:txBody>
          <a:bodyPr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Accountability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Structured Review</a:t>
            </a:r>
          </a:p>
        </p:txBody>
      </p:sp>
      <p:pic>
        <p:nvPicPr>
          <p:cNvPr id="45" name="Online Image Placeholder 44" descr="Close-up of flamingo feathers">
            <a:extLst>
              <a:ext uri="{FF2B5EF4-FFF2-40B4-BE49-F238E27FC236}">
                <a16:creationId xmlns:a16="http://schemas.microsoft.com/office/drawing/2014/main" id="{5E1844BF-0611-C89A-9780-F22BF9D953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55000"/>
          </a:blip>
          <a:srcRect l="20669" r="20669"/>
          <a:stretch/>
        </p:blipFill>
        <p:spPr>
          <a:xfrm>
            <a:off x="6102350" y="0"/>
            <a:ext cx="6089649" cy="6858000"/>
          </a:xfrm>
        </p:spPr>
      </p:pic>
    </p:spTree>
    <p:extLst>
      <p:ext uri="{BB962C8B-B14F-4D97-AF65-F5344CB8AC3E}">
        <p14:creationId xmlns:p14="http://schemas.microsoft.com/office/powerpoint/2010/main" val="351958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5967E-DED5-7D26-996D-2D2133D8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39496"/>
            <a:ext cx="11295237" cy="1430818"/>
          </a:xfrm>
        </p:spPr>
        <p:txBody>
          <a:bodyPr/>
          <a:lstStyle/>
          <a:p>
            <a:r>
              <a:rPr lang="en-US" sz="4400" b="1" dirty="0"/>
              <a:t>Controls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7ADD5-AF31-1A1C-5D6D-75CF8B1A1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 flipV="1">
            <a:off x="13536117" y="2413415"/>
            <a:ext cx="104931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52F058-5F3A-0629-0BF3-0344191C464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48055" y="885573"/>
            <a:ext cx="890618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Spend Limits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Vendor Rules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Reviews</a:t>
            </a:r>
          </a:p>
        </p:txBody>
      </p:sp>
    </p:spTree>
    <p:extLst>
      <p:ext uri="{BB962C8B-B14F-4D97-AF65-F5344CB8AC3E}">
        <p14:creationId xmlns:p14="http://schemas.microsoft.com/office/powerpoint/2010/main" val="4243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25797-D3E6-42A7-AE56-F64CE858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2908092"/>
            <a:ext cx="8037576" cy="1291374"/>
          </a:xfrm>
        </p:spPr>
        <p:txBody>
          <a:bodyPr/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Reconcile Transactions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~Submit Receipts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~Transaction Approval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~Audit Trail</a:t>
            </a: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F6900-13CD-4B52-66FE-266C2CF6E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0472" y="5279386"/>
            <a:ext cx="7253174" cy="521208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Approval Process</a:t>
            </a:r>
          </a:p>
        </p:txBody>
      </p:sp>
    </p:spTree>
    <p:extLst>
      <p:ext uri="{BB962C8B-B14F-4D97-AF65-F5344CB8AC3E}">
        <p14:creationId xmlns:p14="http://schemas.microsoft.com/office/powerpoint/2010/main" val="60685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BBC09-4EC2-6855-636E-C1E10803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9BD581A-EE28-09D9-3308-8A70E4B6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539496"/>
            <a:ext cx="11295237" cy="143081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D7CE1-D73C-B424-1AEF-62DF37188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351314"/>
            <a:ext cx="5278187" cy="342464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tracking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Reporting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Audit-Ready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40D1BC-690F-8416-644E-772B9A550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H="1" flipV="1">
            <a:off x="11743292" y="5775961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9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AB06-2CEA-2BDD-E7D2-38BAF654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BF1EB83-BF2B-EFB2-D7D0-E913AAB8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312651" cy="143081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13568A-C8D9-42F9-E76E-6424AE5AE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-1224995" y="5611068"/>
            <a:ext cx="45719" cy="70204"/>
          </a:xfrm>
        </p:spPr>
        <p:txBody>
          <a:bodyPr>
            <a:normAutofit fontScale="25000" lnSpcReduction="20000"/>
          </a:bodyPr>
          <a:lstStyle/>
          <a:p>
            <a:endParaRPr lang="en-US" sz="2000" dirty="0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5D85A76-4692-2A8F-C955-B13A1733E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634653"/>
              </p:ext>
            </p:extLst>
          </p:nvPr>
        </p:nvGraphicFramePr>
        <p:xfrm>
          <a:off x="1274164" y="2336800"/>
          <a:ext cx="10434351" cy="31046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226071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82790243"/>
                    </a:ext>
                  </a:extLst>
                </a:gridCol>
              </a:tblGrid>
              <a:tr h="6209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CLEAR POLICIES AND PROCEDURES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6209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7411"/>
                  </a:ext>
                </a:extLst>
              </a:tr>
              <a:tr h="6209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62238"/>
                  </a:ext>
                </a:extLst>
              </a:tr>
              <a:tr h="62092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Monitoring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301475"/>
                  </a:ext>
                </a:extLst>
              </a:tr>
              <a:tr h="620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713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837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04E65-A686-81A6-1FC8-CBE50298E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 Pitfalls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B68A-BCC8-32A0-FE2F-14CD0625A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567" y="1601556"/>
            <a:ext cx="10687987" cy="343988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enforcement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communication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Inconsistent Reviews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2BCD3-A710-7825-CC60-2A012F0F71E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3206333" y="5516380"/>
            <a:ext cx="659567" cy="374754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633DA-1EFA-3E6B-4B90-91B60CA7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D77FE0-854F-7FA2-02B2-69C6D083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5647944" cy="1034473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Vs after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539E2-B3AA-58EF-8447-71829B586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1304144"/>
            <a:ext cx="5647943" cy="46417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Before: Slow, manual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After:  Fast, streamlined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Placeholder 5" descr="Eclectus parrot perching">
            <a:extLst>
              <a:ext uri="{FF2B5EF4-FFF2-40B4-BE49-F238E27FC236}">
                <a16:creationId xmlns:a16="http://schemas.microsoft.com/office/drawing/2014/main" id="{BDA2BC37-D1A4-0CFB-DBC5-0BF688E79F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753" b="10753"/>
          <a:stretch/>
        </p:blipFill>
        <p:spPr>
          <a:xfrm>
            <a:off x="6577709" y="678128"/>
            <a:ext cx="4670749" cy="5498645"/>
          </a:xfrm>
        </p:spPr>
      </p:pic>
    </p:spTree>
    <p:extLst>
      <p:ext uri="{BB962C8B-B14F-4D97-AF65-F5344CB8AC3E}">
        <p14:creationId xmlns:p14="http://schemas.microsoft.com/office/powerpoint/2010/main" val="327605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F0BA1-C3FB-9D48-8AFE-00710066E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6CDF-6E61-D337-92EF-9BCD6C71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888" cy="1430818"/>
          </a:xfrm>
        </p:spPr>
        <p:txBody>
          <a:bodyPr anchor="t">
            <a:normAutofit/>
          </a:bodyPr>
          <a:lstStyle/>
          <a:p>
            <a:r>
              <a:rPr lang="en-US" dirty="0" err="1"/>
              <a:t>KeY</a:t>
            </a:r>
            <a:r>
              <a:rPr lang="en-US" dirty="0"/>
              <a:t> takeaways</a:t>
            </a:r>
          </a:p>
        </p:txBody>
      </p:sp>
      <p:pic>
        <p:nvPicPr>
          <p:cNvPr id="5" name="Picture Placeholder 4" descr="Calculator and a pen on a desk">
            <a:extLst>
              <a:ext uri="{FF2B5EF4-FFF2-40B4-BE49-F238E27FC236}">
                <a16:creationId xmlns:a16="http://schemas.microsoft.com/office/drawing/2014/main" id="{4BEA56A0-8544-106A-844D-5F1C65B273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776" b="776"/>
          <a:stretch/>
        </p:blipFill>
        <p:spPr>
          <a:xfrm>
            <a:off x="448056" y="2351314"/>
            <a:ext cx="5212080" cy="342464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41A378F-5CC8-2A9D-9725-9CB1487F7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864" y="2351314"/>
            <a:ext cx="5212080" cy="34246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 +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Faster Purchasing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Stronger Oversight</a:t>
            </a:r>
          </a:p>
        </p:txBody>
      </p:sp>
    </p:spTree>
    <p:extLst>
      <p:ext uri="{BB962C8B-B14F-4D97-AF65-F5344CB8AC3E}">
        <p14:creationId xmlns:p14="http://schemas.microsoft.com/office/powerpoint/2010/main" val="87975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1EC46C-AF2C-7089-2B65-117AFD1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717550"/>
            <a:ext cx="5387912" cy="1942523"/>
          </a:xfrm>
        </p:spPr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Today’s Session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D99FA5-9E3A-B05E-BBFD-2BEB2CD4B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16" y="2068643"/>
            <a:ext cx="4140182" cy="4068655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 PCard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it matters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Benefits and risks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Oversight and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WVSAO PCard Program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Online Image Placeholder 44" descr="Close-up of flamingo feathers">
            <a:extLst>
              <a:ext uri="{FF2B5EF4-FFF2-40B4-BE49-F238E27FC236}">
                <a16:creationId xmlns:a16="http://schemas.microsoft.com/office/drawing/2014/main" id="{320462B4-7C3C-9AC3-73F1-4B17274248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55000"/>
          </a:blip>
          <a:srcRect l="20669" r="20669"/>
          <a:stretch/>
        </p:blipFill>
        <p:spPr>
          <a:xfrm>
            <a:off x="6102350" y="0"/>
            <a:ext cx="6089649" cy="6858000"/>
          </a:xfrm>
        </p:spPr>
      </p:pic>
    </p:spTree>
    <p:extLst>
      <p:ext uri="{BB962C8B-B14F-4D97-AF65-F5344CB8AC3E}">
        <p14:creationId xmlns:p14="http://schemas.microsoft.com/office/powerpoint/2010/main" val="3147592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EEAA-F5F4-43AD-C33B-B6819792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WVSAO PCard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E4FB-2EF6-7868-403F-3B67E132B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Benefits of Participating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PCard Policies and Procedures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90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CA54-F974-0603-BA08-C21626E4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Benefits of Participating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B5EB08-2584-16F0-BBEE-9B7D7D731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558921"/>
              </p:ext>
            </p:extLst>
          </p:nvPr>
        </p:nvGraphicFramePr>
        <p:xfrm>
          <a:off x="447675" y="2336800"/>
          <a:ext cx="11295063" cy="343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3124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9523-5686-6333-44F7-1F0DB181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6B7EB-BF1D-FD16-979A-E5E5038B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WVSAO Pcard Policies and Procedures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FABBE3-17E5-D2AC-9DED-47109C7354DD}"/>
              </a:ext>
            </a:extLst>
          </p:cNvPr>
          <p:cNvSpPr/>
          <p:nvPr/>
        </p:nvSpPr>
        <p:spPr>
          <a:xfrm>
            <a:off x="1981200" y="1766421"/>
            <a:ext cx="3962400" cy="2243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Standards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A9626-CC18-8A20-FCF1-FD07AF422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863" y="1766421"/>
            <a:ext cx="3974937" cy="22436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A8E664-DB1D-629E-9F23-45DB42BDAF65}"/>
              </a:ext>
            </a:extLst>
          </p:cNvPr>
          <p:cNvSpPr txBox="1"/>
          <p:nvPr/>
        </p:nvSpPr>
        <p:spPr>
          <a:xfrm>
            <a:off x="6810375" y="2589257"/>
            <a:ext cx="2495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3266728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D3C2-1163-8603-5A61-515EA14A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7EADD-ED6E-278D-5208-9226EBBFD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1457325"/>
            <a:ext cx="6347967" cy="4318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Coordinators and Department Coordinators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Policies and Procedures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assist with issues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 training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10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11F0-77E1-F7D5-B1EA-75D41ED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Trainings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con’t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6093F-B1D3-DDF7-4C28-0D23F548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266825"/>
            <a:ext cx="11295236" cy="4575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Cardholder Trainings</a:t>
            </a: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cardholders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Duties/Responsibilities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Required procedures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Repercussions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Statement Reconciliation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Filing disputes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to contact for help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39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9601E-2E7C-CF3E-8551-4F191015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 fraud liability insurance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2674F0-EA6E-E6A1-76B8-CC003BF094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750" y="1847850"/>
            <a:ext cx="5286375" cy="4097338"/>
          </a:xfrm>
          <a:prstGeom prst="rect">
            <a:avLst/>
          </a:prstGeom>
        </p:spPr>
      </p:pic>
      <p:pic>
        <p:nvPicPr>
          <p:cNvPr id="5" name="Picture Placeholder 5" descr="Eclectus parrot perching">
            <a:extLst>
              <a:ext uri="{FF2B5EF4-FFF2-40B4-BE49-F238E27FC236}">
                <a16:creationId xmlns:a16="http://schemas.microsoft.com/office/drawing/2014/main" id="{338B4040-F11F-4A09-9487-329CC92F47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753" b="10753"/>
          <a:stretch/>
        </p:blipFill>
        <p:spPr>
          <a:xfrm>
            <a:off x="6577013" y="677863"/>
            <a:ext cx="4672012" cy="5499100"/>
          </a:xfrm>
        </p:spPr>
      </p:pic>
    </p:spTree>
    <p:extLst>
      <p:ext uri="{BB962C8B-B14F-4D97-AF65-F5344CB8AC3E}">
        <p14:creationId xmlns:p14="http://schemas.microsoft.com/office/powerpoint/2010/main" val="2796454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7E6D-F4B2-F031-4F69-E7E5D2B1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card vs department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BA975-D287-5B94-DE15-18A6BC51CD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Card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Highly recommended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Issued in cardholder’s name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Provides more accountability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never be shared (Pcard Delegation)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~Increases risk of fraud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~Increases cardholder liability</a:t>
            </a: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B21F9-03F5-CE83-70AB-7BD558ED4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Department Card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recommended due to accountability.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be sure proper controls are in place.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be limited to specific users.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Timelier to maintain (tracking, trainings, CHAs)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Requires a Shared Purchasing Card Log Sheet</a:t>
            </a: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82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FF44-E2D6-FD28-E3E0-91F67F3A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5647943" cy="727331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E6B4D-E729-25F1-9087-1878F6610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1266825"/>
            <a:ext cx="5647943" cy="487855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Purchase Limits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Dollar Amount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Transaction Limit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Merchant Restrictions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53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C59C-C536-F395-5131-5EF0758D4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313B48F-1792-0ACD-7095-08A44643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312651" cy="143081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Prohibited charges and purchases per the WVSAO Policy and procedure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16B660-9EAA-06CA-6E5C-972195061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648918" y="2336075"/>
            <a:ext cx="59961" cy="47362"/>
          </a:xfrm>
        </p:spPr>
        <p:txBody>
          <a:bodyPr>
            <a:normAutofit fontScale="25000" lnSpcReduction="20000"/>
          </a:bodyPr>
          <a:lstStyle/>
          <a:p>
            <a:endParaRPr lang="en-US" sz="2000" dirty="0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FED2CDD6-1F13-938B-B6A7-6079F0AE88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309467"/>
              </p:ext>
            </p:extLst>
          </p:nvPr>
        </p:nvGraphicFramePr>
        <p:xfrm>
          <a:off x="104932" y="1970315"/>
          <a:ext cx="11917179" cy="43586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95981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21198">
                  <a:extLst>
                    <a:ext uri="{9D8B030D-6E8A-4147-A177-3AD203B41FA5}">
                      <a16:colId xmlns:a16="http://schemas.microsoft.com/office/drawing/2014/main" val="1882790243"/>
                    </a:ext>
                  </a:extLst>
                </a:gridCol>
              </a:tblGrid>
              <a:tr h="7682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 the WVSAO the following are not permitted to be authorized/purchased with Pcards:</a:t>
                      </a:r>
                    </a:p>
                    <a:p>
                      <a:pPr algn="ctr"/>
                      <a:endParaRPr lang="en-US" sz="24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768235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Cash advances (cash back at stores, ATM withdrawals).</a:t>
                      </a:r>
                    </a:p>
                    <a:p>
                      <a:pPr algn="ctr"/>
                      <a:endParaRPr lang="en-US" sz="2400" b="0" i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7411"/>
                  </a:ext>
                </a:extLst>
              </a:tr>
              <a:tr h="76823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Unauthorized expenditures, including personal purchases.</a:t>
                      </a:r>
                    </a:p>
                    <a:p>
                      <a:pPr algn="ctr"/>
                      <a:endParaRPr lang="en-US" sz="24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62238"/>
                  </a:ext>
                </a:extLst>
              </a:tr>
              <a:tr h="13372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Alcoholic beverages other than for resale.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301475"/>
                  </a:ext>
                </a:extLst>
              </a:tr>
              <a:tr h="42679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2713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975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F69BF-016D-2E9B-BA48-35252E9C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E3743BC-7BE1-CBEE-CD57-5A9E303B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717550"/>
            <a:ext cx="5387912" cy="1942523"/>
          </a:xfrm>
        </p:spPr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Transaction Disputes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02357-98D9-A25A-9F12-B7A2A652E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616" y="2314575"/>
            <a:ext cx="4140182" cy="3822723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Authorized Transaction Disputes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Fraudulent Transaction Disputes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Online Image Placeholder 44" descr="Close-up of flamingo feathers">
            <a:extLst>
              <a:ext uri="{FF2B5EF4-FFF2-40B4-BE49-F238E27FC236}">
                <a16:creationId xmlns:a16="http://schemas.microsoft.com/office/drawing/2014/main" id="{07674713-7663-0EF5-E131-CFC5279EC7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55000"/>
          </a:blip>
          <a:srcRect l="20669" r="20669"/>
          <a:stretch/>
        </p:blipFill>
        <p:spPr>
          <a:xfrm>
            <a:off x="6102350" y="0"/>
            <a:ext cx="6089649" cy="6858000"/>
          </a:xfrm>
        </p:spPr>
      </p:pic>
    </p:spTree>
    <p:extLst>
      <p:ext uri="{BB962C8B-B14F-4D97-AF65-F5344CB8AC3E}">
        <p14:creationId xmlns:p14="http://schemas.microsoft.com/office/powerpoint/2010/main" val="243212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00D84-DCF7-1812-95DE-B0A324CC0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B047B1-3BA8-BCBE-6847-D31CC700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236" cy="1430818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F7505-4096-E3B0-7D7D-A6A2AC6A5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2336074"/>
            <a:ext cx="11258660" cy="3439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of you currently use a PCard?</a:t>
            </a:r>
          </a:p>
        </p:txBody>
      </p:sp>
    </p:spTree>
    <p:extLst>
      <p:ext uri="{BB962C8B-B14F-4D97-AF65-F5344CB8AC3E}">
        <p14:creationId xmlns:p14="http://schemas.microsoft.com/office/powerpoint/2010/main" val="1824367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A1B1-05FE-058A-D67B-CAA3FBA3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Fraud prevention and 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F710A-4136-6A01-6529-E9F6B5A3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323975"/>
            <a:ext cx="11295236" cy="445198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Fraud monitoring measures are designed to protect you and your Entity from fraudulent purchases</a:t>
            </a: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 providing institution provides 24/7 electronic monitoring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Notifies you and/or Coordinator if a transaction is questionable</a:t>
            </a:r>
          </a:p>
          <a:p>
            <a:pPr marL="457200" lvl="1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Integrity Fraud Unit (PIFU) monitors randomly pulled transactions for fraud, misuse and abuse as an additional layer of protection for local governments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 may reach out for further details on transactions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47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15D80-4B4C-AB29-213D-8D33287C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Perks of the Program</a:t>
            </a:r>
            <a:r>
              <a:rPr lang="en-US" b="1" dirty="0">
                <a:solidFill>
                  <a:srgbClr val="FFFFFF"/>
                </a:solidFill>
              </a:rPr>
              <a:t>	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42C14-53B4-C2EE-8993-DD8CD3B96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1876425"/>
            <a:ext cx="5647943" cy="4791075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1099s 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Rebate Money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Prompt Payment Incentive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Fuel Tax Filings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Quick Assistance and Knowledge from LG PCard Staff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45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376B-3ADF-07B1-F375-828F59BF8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Maximize Your Spending by Utilizing the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0B3B2-2BD6-A8E5-4FAF-7238A8ED04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Wherever card payments are accepted, make the card the required method of payment.</a:t>
            </a:r>
          </a:p>
          <a:p>
            <a:r>
              <a:rPr lang="en-US" dirty="0"/>
              <a:t>Make checks a last resort.</a:t>
            </a:r>
          </a:p>
          <a:p>
            <a:r>
              <a:rPr lang="en-US" dirty="0"/>
              <a:t>Increased spending=increased rebate payments.</a:t>
            </a:r>
          </a:p>
          <a:p>
            <a:r>
              <a:rPr lang="en-US" dirty="0"/>
              <a:t>Easier tracking.</a:t>
            </a:r>
          </a:p>
          <a:p>
            <a:r>
              <a:rPr lang="en-US" dirty="0"/>
              <a:t>Less hassle of 1099s</a:t>
            </a:r>
          </a:p>
          <a:p>
            <a:r>
              <a:rPr lang="en-US" dirty="0"/>
              <a:t>Less hassle if compromised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86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8FFFF-B83C-ACEA-53AD-F1175A9C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F07F-A9CB-238E-93F8-4960917E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212" y="1750182"/>
            <a:ext cx="8037576" cy="1951140"/>
          </a:xfrm>
        </p:spPr>
        <p:txBody>
          <a:bodyPr/>
          <a:lstStyle/>
          <a:p>
            <a:br>
              <a:rPr lang="en-US" sz="1800" b="1" dirty="0"/>
            </a:br>
            <a:br>
              <a:rPr lang="en-US" sz="1800" b="1" dirty="0"/>
            </a:b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F345D-93F6-A389-7E6E-C700CE4E2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	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 and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2A464-EF41-2517-E7B3-248B313FD8DE}"/>
              </a:ext>
            </a:extLst>
          </p:cNvPr>
          <p:cNvSpPr txBox="1"/>
          <p:nvPr/>
        </p:nvSpPr>
        <p:spPr>
          <a:xfrm>
            <a:off x="3114675" y="1613786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 and Oversight through the PCard /Participating in the WVSAO PCard Program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59133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DAC2101-CE35-6065-B114-2DB6D5F5D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V="1">
            <a:off x="-1992223" y="1548109"/>
            <a:ext cx="118452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33693D95-5724-F0FE-E4CC-0590AB45C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4438" y="1593829"/>
            <a:ext cx="5183124" cy="5264172"/>
          </a:xfrm>
        </p:spPr>
        <p:txBody>
          <a:bodyPr>
            <a:normAutofit/>
          </a:bodyPr>
          <a:lstStyle/>
          <a:p>
            <a:r>
              <a:rPr lang="en-US" sz="2400" b="1" dirty="0"/>
              <a:t>Sherri Vazquez</a:t>
            </a:r>
          </a:p>
          <a:p>
            <a:r>
              <a:rPr lang="en-US" sz="2400" b="1" dirty="0"/>
              <a:t>Manager of Local Government Purchasing Card Program</a:t>
            </a:r>
          </a:p>
          <a:p>
            <a:r>
              <a:rPr lang="en-US" sz="2400" b="1" dirty="0"/>
              <a:t>Email: Sherri.Vazquez@wvsao.gov (Preferred contact method)</a:t>
            </a:r>
          </a:p>
          <a:p>
            <a:r>
              <a:rPr lang="en-US" sz="2400" b="1" dirty="0"/>
              <a:t>Office Phone: (304) 980-2929</a:t>
            </a:r>
          </a:p>
          <a:p>
            <a:r>
              <a:rPr lang="en-US" sz="2400" b="1" dirty="0"/>
              <a:t>Cell Phone: (304) 698-4196 (Text Only)</a:t>
            </a:r>
          </a:p>
          <a:p>
            <a:r>
              <a:rPr lang="en-US" sz="2400" b="1" dirty="0"/>
              <a:t>Fax Number: (304) 340-5098 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465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1EC46C-AF2C-7089-2B65-117AFD10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829" y="1573968"/>
            <a:ext cx="8345949" cy="2580529"/>
          </a:xfrm>
        </p:spPr>
        <p:txBody>
          <a:bodyPr/>
          <a:lstStyle/>
          <a:p>
            <a:pPr algn="l"/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Company-issued purchasing card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Used for business purchases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~Simplifies procurement process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faster purchasing process</a:t>
            </a:r>
            <a:br>
              <a:rPr lang="en-US" sz="3200" dirty="0">
                <a:latin typeface="Perpetua" panose="02020502060401020303" pitchFamily="18" charset="0"/>
              </a:rPr>
            </a:br>
            <a:endParaRPr lang="en-US" sz="3200" dirty="0">
              <a:latin typeface="Perpetua" panose="02020502060401020303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D99FA5-9E3A-B05E-BBFD-2BEB2CD4B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5343" y="5284032"/>
            <a:ext cx="6941313" cy="521208"/>
          </a:xfrm>
        </p:spPr>
        <p:txBody>
          <a:bodyPr>
            <a:no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a PCard</a:t>
            </a:r>
          </a:p>
        </p:txBody>
      </p:sp>
    </p:spTree>
    <p:extLst>
      <p:ext uri="{BB962C8B-B14F-4D97-AF65-F5344CB8AC3E}">
        <p14:creationId xmlns:p14="http://schemas.microsoft.com/office/powerpoint/2010/main" val="485470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3F43-7DE4-A392-050C-1AAE2661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6347968" cy="76465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F8B49-0968-464D-E865-E529E5203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1603948"/>
            <a:ext cx="6347967" cy="4172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⏳ Slow approvals</a:t>
            </a:r>
          </a:p>
          <a:p>
            <a:pPr marL="0" indent="0">
              <a:buNone/>
            </a:pP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📄 Manual processes</a:t>
            </a:r>
          </a:p>
          <a:p>
            <a:pPr marL="0" indent="0">
              <a:buNone/>
            </a:pP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💰 High admin cost</a:t>
            </a:r>
          </a:p>
          <a:p>
            <a:pPr marL="0" indent="0">
              <a:buNone/>
            </a:pP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🔁 Complex workflow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1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BE51-30EB-769B-3CF0-CC2EC3D6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888" cy="1430818"/>
          </a:xfrm>
        </p:spPr>
        <p:txBody>
          <a:bodyPr anchor="t"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4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PCards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Exist </a:t>
            </a:r>
          </a:p>
        </p:txBody>
      </p:sp>
      <p:pic>
        <p:nvPicPr>
          <p:cNvPr id="5" name="Picture Placeholder 4" descr="Pile of credit cards">
            <a:extLst>
              <a:ext uri="{FF2B5EF4-FFF2-40B4-BE49-F238E27FC236}">
                <a16:creationId xmlns:a16="http://schemas.microsoft.com/office/drawing/2014/main" id="{247D4AA6-C522-4F9C-1FE1-12AC2E80E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782" r="-2" b="781"/>
          <a:stretch>
            <a:fillRect/>
          </a:stretch>
        </p:blipFill>
        <p:spPr>
          <a:xfrm>
            <a:off x="448056" y="2351314"/>
            <a:ext cx="5212080" cy="342464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D342156-F720-939F-774E-7C287076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6125" y="2351314"/>
            <a:ext cx="5837819" cy="3424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Process Vs PCard Process</a:t>
            </a: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Traditional: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Approvals → PO → Invoice → Payment </a:t>
            </a: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PCard: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Purchase → Record → Review</a:t>
            </a:r>
          </a:p>
          <a:p>
            <a:pPr marL="0" indent="0">
              <a:buNone/>
            </a:pPr>
            <a:endParaRPr lang="en-US" sz="3200" dirty="0"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97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1F4D8-559F-6E88-3D2F-4A929AA3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539494"/>
            <a:ext cx="5647944" cy="629739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</a:p>
        </p:txBody>
      </p:sp>
      <p:pic>
        <p:nvPicPr>
          <p:cNvPr id="6" name="Picture Placeholder 5" descr="Eclectus parrot perching">
            <a:extLst>
              <a:ext uri="{FF2B5EF4-FFF2-40B4-BE49-F238E27FC236}">
                <a16:creationId xmlns:a16="http://schemas.microsoft.com/office/drawing/2014/main" id="{06CF547E-04CC-8259-2CE8-58347D1DA0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0753" b="10753"/>
          <a:stretch/>
        </p:blipFill>
        <p:spPr>
          <a:xfrm>
            <a:off x="6577709" y="678128"/>
            <a:ext cx="4670749" cy="5498645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32FC453-2413-9100-A5CE-9D98AD280BC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99606" y="1833089"/>
            <a:ext cx="421762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Faster purchasing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Fewer steps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access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paperwork </a:t>
            </a:r>
          </a:p>
        </p:txBody>
      </p:sp>
    </p:spTree>
    <p:extLst>
      <p:ext uri="{BB962C8B-B14F-4D97-AF65-F5344CB8AC3E}">
        <p14:creationId xmlns:p14="http://schemas.microsoft.com/office/powerpoint/2010/main" val="62909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85DDE-9544-1872-8D1D-C699DE7DC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BAE10B-6D2E-3742-9EBF-B3701278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1" y="717550"/>
            <a:ext cx="5387912" cy="826437"/>
          </a:xfrm>
        </p:spPr>
        <p:txBody>
          <a:bodyPr anchor="ctr"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Impact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CA4D85-4428-CBB5-7D69-10DD4AE7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4222" y="1543987"/>
            <a:ext cx="3950565" cy="4407107"/>
          </a:xfrm>
        </p:spPr>
        <p:txBody>
          <a:bodyPr anchor="t">
            <a:normAutofit/>
          </a:bodyPr>
          <a:lstStyle/>
          <a:p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processing cost</a:t>
            </a:r>
          </a:p>
          <a:p>
            <a:pPr algn="l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Fewer invoices</a:t>
            </a:r>
          </a:p>
          <a:p>
            <a:pPr algn="l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Rebates</a:t>
            </a:r>
          </a:p>
          <a:p>
            <a:pPr algn="l"/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cash flow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Online Image Placeholder 44" descr="Close-up of flamingo feathers">
            <a:extLst>
              <a:ext uri="{FF2B5EF4-FFF2-40B4-BE49-F238E27FC236}">
                <a16:creationId xmlns:a16="http://schemas.microsoft.com/office/drawing/2014/main" id="{75F19D35-10DB-884B-C5E1-69876C914C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alphaModFix amt="55000"/>
          </a:blip>
          <a:srcRect l="20669" r="20669"/>
          <a:stretch/>
        </p:blipFill>
        <p:spPr>
          <a:xfrm>
            <a:off x="6102350" y="0"/>
            <a:ext cx="6089649" cy="6858000"/>
          </a:xfr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A3E4128-7D78-E555-8159-373D433ED4DE}"/>
              </a:ext>
            </a:extLst>
          </p:cNvPr>
          <p:cNvSpPr txBox="1">
            <a:spLocks/>
          </p:cNvSpPr>
          <p:nvPr/>
        </p:nvSpPr>
        <p:spPr>
          <a:xfrm flipV="1">
            <a:off x="881920" y="5951094"/>
            <a:ext cx="4102965" cy="457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Georgia Pro" panose="02040502050405020303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 Pro" panose="02040502050405020303" pitchFamily="18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 Pro" panose="02040502050405020303" pitchFamily="18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 Pro" panose="02040502050405020303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Georgia Pro" panose="02040502050405020303" pitchFamily="18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2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5967E-DED5-7D26-996D-2D2133D8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39496"/>
            <a:ext cx="11295888" cy="1430818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Empowerment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9E397-409D-12AC-92A7-13AF558E5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304144"/>
            <a:ext cx="11743944" cy="4471818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endParaRPr lang="en-US" sz="2400" b="1" dirty="0"/>
          </a:p>
          <a:p>
            <a:pPr algn="ctr">
              <a:buFont typeface="Wingdings" panose="05000000000000000000" pitchFamily="2" charset="2"/>
              <a:buChar char="§"/>
            </a:pPr>
            <a:endParaRPr lang="en-US" sz="2400" b="1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400" b="1" dirty="0"/>
              <a:t>Faster decisions</a:t>
            </a:r>
          </a:p>
          <a:p>
            <a:pPr marL="0" indent="0" algn="ctr">
              <a:buNone/>
            </a:pPr>
            <a:endParaRPr lang="en-US" sz="2400" b="1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400" b="1" dirty="0"/>
              <a:t>Reduced Delays</a:t>
            </a:r>
          </a:p>
          <a:p>
            <a:pPr marL="0" indent="0" algn="ctr">
              <a:buNone/>
            </a:pPr>
            <a:endParaRPr lang="en-US" sz="2400" b="1" dirty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2400" b="1" dirty="0"/>
              <a:t>Improved Productivity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7ADD5-AF31-1A1C-5D6D-75CF8B1A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>
            <a:off x="14390555" y="2593298"/>
            <a:ext cx="149903" cy="45719"/>
          </a:xfrm>
        </p:spPr>
        <p:txBody>
          <a:bodyPr>
            <a:normAutofit fontScale="25000" lnSpcReduction="20000"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71876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F5F2EB">
      <a:dk1>
        <a:srgbClr val="000000"/>
      </a:dk1>
      <a:lt1>
        <a:srgbClr val="FFFFFF"/>
      </a:lt1>
      <a:dk2>
        <a:srgbClr val="44546A"/>
      </a:dk2>
      <a:lt2>
        <a:srgbClr val="E7E4E6"/>
      </a:lt2>
      <a:accent1>
        <a:srgbClr val="D96564"/>
      </a:accent1>
      <a:accent2>
        <a:srgbClr val="108669"/>
      </a:accent2>
      <a:accent3>
        <a:srgbClr val="84B278"/>
      </a:accent3>
      <a:accent4>
        <a:srgbClr val="F5F2EB"/>
      </a:accent4>
      <a:accent5>
        <a:srgbClr val="E89284"/>
      </a:accent5>
      <a:accent6>
        <a:srgbClr val="004D1C"/>
      </a:accent6>
      <a:hlink>
        <a:srgbClr val="108669"/>
      </a:hlink>
      <a:folHlink>
        <a:srgbClr val="D96564"/>
      </a:folHlink>
    </a:clrScheme>
    <a:fontScheme name="Custom 38">
      <a:majorFont>
        <a:latin typeface="Posterama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309028_win32_LW_V4" id="{74888464-C70A-42F8-9CFC-7B0A59C5395A}" vid="{A1E7A734-C834-4183-B67C-9D9A3DA31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FE8F7C-40E7-4230-B95E-A7E489894944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230e9df3-be65-4c73-a93b-d1236ebd677e"/>
    <ds:schemaRef ds:uri="http://schemas.microsoft.com/office/infopath/2007/PartnerControls"/>
    <ds:schemaRef ds:uri="16c05727-aa75-4e4a-9b5f-8a80a1165891"/>
    <ds:schemaRef ds:uri="71af3243-3dd4-4a8d-8c0d-dd76da1f02a5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453791F-F5A3-4DD5-A653-7AA42E82F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19306A-3B4F-4CF2-A434-AAF2D6917C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Feathered design</Template>
  <TotalTime>730</TotalTime>
  <Words>2868</Words>
  <Application>Microsoft Office PowerPoint</Application>
  <PresentationFormat>Widescreen</PresentationFormat>
  <Paragraphs>580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Aptos</vt:lpstr>
      <vt:lpstr>Arial</vt:lpstr>
      <vt:lpstr>Calibri</vt:lpstr>
      <vt:lpstr>Courier New</vt:lpstr>
      <vt:lpstr>Georgia Pro Light</vt:lpstr>
      <vt:lpstr>Perpetua</vt:lpstr>
      <vt:lpstr>Posterama</vt:lpstr>
      <vt:lpstr>Wingdings</vt:lpstr>
      <vt:lpstr>Custom</vt:lpstr>
      <vt:lpstr>Purchasing with Purpose Efficiency and Oversight through the PCard/Participating in the WVSAO PCARd PRogram Sherri Vazquez West Virginia State Auditors Office</vt:lpstr>
      <vt:lpstr>Today’s Session</vt:lpstr>
      <vt:lpstr>Quick Question</vt:lpstr>
      <vt:lpstr> ~ Company-issued purchasing card  ~ Used for business purchases  ~Simplifies procurement process  ~ faster purchasing process </vt:lpstr>
      <vt:lpstr>Traditional Challenges</vt:lpstr>
      <vt:lpstr>Why PCards Exist </vt:lpstr>
      <vt:lpstr>Efficiency</vt:lpstr>
      <vt:lpstr>Financial Impact</vt:lpstr>
      <vt:lpstr>Empowerment </vt:lpstr>
      <vt:lpstr>Risks  ⚠ Risks in PCard Use </vt:lpstr>
      <vt:lpstr>Risk Example</vt:lpstr>
      <vt:lpstr>Oversight</vt:lpstr>
      <vt:lpstr>Controls</vt:lpstr>
      <vt:lpstr>~ Reconcile Transactions  ~Submit Receipts  ~Transaction Approval  ~Audit Trail   </vt:lpstr>
      <vt:lpstr>Visibility</vt:lpstr>
      <vt:lpstr>Best Practices</vt:lpstr>
      <vt:lpstr>Common Pitfalls</vt:lpstr>
      <vt:lpstr>Before Vs after</vt:lpstr>
      <vt:lpstr>KeY takeaways</vt:lpstr>
      <vt:lpstr>WVSAO PCard Program</vt:lpstr>
      <vt:lpstr>Benefits of Participating</vt:lpstr>
      <vt:lpstr> </vt:lpstr>
      <vt:lpstr>Required Trainings</vt:lpstr>
      <vt:lpstr>Required Trainings con’t</vt:lpstr>
      <vt:lpstr>Employee fraud liability insurance</vt:lpstr>
      <vt:lpstr>Individual card vs department card</vt:lpstr>
      <vt:lpstr>controls</vt:lpstr>
      <vt:lpstr>Prohibited charges and purchases per the WVSAO Policy and procedure</vt:lpstr>
      <vt:lpstr>Transaction Disputes</vt:lpstr>
      <vt:lpstr>Fraud prevention and awareness</vt:lpstr>
      <vt:lpstr>Perks of the Program </vt:lpstr>
      <vt:lpstr>Maximize Your Spending by Utilizing the Cards</vt:lpstr>
      <vt:lpstr>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Sherri Vazquez</dc:creator>
  <cp:lastModifiedBy>Vickers, Kelly K</cp:lastModifiedBy>
  <cp:revision>2</cp:revision>
  <dcterms:created xsi:type="dcterms:W3CDTF">2026-04-15T21:24:40Z</dcterms:created>
  <dcterms:modified xsi:type="dcterms:W3CDTF">2026-04-19T15:42:24Z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