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4"/>
  </p:sldMasterIdLst>
  <p:notesMasterIdLst>
    <p:notesMasterId r:id="rId21"/>
  </p:notesMasterIdLst>
  <p:handoutMasterIdLst>
    <p:handoutMasterId r:id="rId22"/>
  </p:handoutMasterIdLst>
  <p:sldIdLst>
    <p:sldId id="1497" r:id="rId5"/>
    <p:sldId id="1514" r:id="rId6"/>
    <p:sldId id="1499" r:id="rId7"/>
    <p:sldId id="1515" r:id="rId8"/>
    <p:sldId id="1500" r:id="rId9"/>
    <p:sldId id="1520" r:id="rId10"/>
    <p:sldId id="1521" r:id="rId11"/>
    <p:sldId id="1502" r:id="rId12"/>
    <p:sldId id="1523" r:id="rId13"/>
    <p:sldId id="1519" r:id="rId14"/>
    <p:sldId id="1526" r:id="rId15"/>
    <p:sldId id="1517" r:id="rId16"/>
    <p:sldId id="1524" r:id="rId17"/>
    <p:sldId id="1525" r:id="rId18"/>
    <p:sldId id="1522" r:id="rId19"/>
    <p:sldId id="1511"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79" autoAdjust="0"/>
  </p:normalViewPr>
  <p:slideViewPr>
    <p:cSldViewPr snapToGrid="0">
      <p:cViewPr varScale="1">
        <p:scale>
          <a:sx n="100" d="100"/>
          <a:sy n="100" d="100"/>
        </p:scale>
        <p:origin x="990" y="7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5D1EC30-5B0B-48D0-A1A8-66A96720DF24}" type="datetimeFigureOut">
              <a:rPr lang="en-US" smtClean="0"/>
              <a:t>4/22/2026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F68A4D-42A7-45F7-9930-00E8DCB48D7E}" type="datetimeFigureOut">
              <a:rPr lang="en-US" smtClean="0"/>
              <a:t>4/22/2026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2</a:t>
            </a:fld>
            <a:endParaRPr lang="en-US" dirty="0"/>
          </a:p>
        </p:txBody>
      </p:sp>
    </p:spTree>
    <p:extLst>
      <p:ext uri="{BB962C8B-B14F-4D97-AF65-F5344CB8AC3E}">
        <p14:creationId xmlns:p14="http://schemas.microsoft.com/office/powerpoint/2010/main" val="247611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5</a:t>
            </a:fld>
            <a:endParaRPr lang="en-US" dirty="0"/>
          </a:p>
        </p:txBody>
      </p:sp>
    </p:spTree>
    <p:extLst>
      <p:ext uri="{BB962C8B-B14F-4D97-AF65-F5344CB8AC3E}">
        <p14:creationId xmlns:p14="http://schemas.microsoft.com/office/powerpoint/2010/main" val="1415745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12</a:t>
            </a:fld>
            <a:endParaRPr lang="en-US" dirty="0"/>
          </a:p>
        </p:txBody>
      </p:sp>
    </p:spTree>
    <p:extLst>
      <p:ext uri="{BB962C8B-B14F-4D97-AF65-F5344CB8AC3E}">
        <p14:creationId xmlns:p14="http://schemas.microsoft.com/office/powerpoint/2010/main" val="4013056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15</a:t>
            </a:fld>
            <a:endParaRPr lang="en-US" dirty="0"/>
          </a:p>
        </p:txBody>
      </p:sp>
    </p:spTree>
    <p:extLst>
      <p:ext uri="{BB962C8B-B14F-4D97-AF65-F5344CB8AC3E}">
        <p14:creationId xmlns:p14="http://schemas.microsoft.com/office/powerpoint/2010/main" val="3385681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a:lstStyle/>
          <a:p>
            <a:r>
              <a:rPr lang="en-US"/>
              <a:t>Click icon to add picture</a:t>
            </a:r>
            <a:endParaRPr lang="en-US" dirty="0"/>
          </a:p>
        </p:txBody>
      </p:sp>
      <p:sp>
        <p:nvSpPr>
          <p:cNvPr id="4" name="Date Placeholder 2">
            <a:extLst>
              <a:ext uri="{FF2B5EF4-FFF2-40B4-BE49-F238E27FC236}">
                <a16:creationId xmlns:a16="http://schemas.microsoft.com/office/drawing/2014/main" id="{0FC0FA77-D157-35E3-0B4D-11C0F67E63F3}"/>
              </a:ext>
            </a:extLst>
          </p:cNvPr>
          <p:cNvSpPr>
            <a:spLocks noGrp="1"/>
          </p:cNvSpPr>
          <p:nvPr>
            <p:ph type="dt" sz="half" idx="10"/>
          </p:nvPr>
        </p:nvSpPr>
        <p:spPr>
          <a:xfrm>
            <a:off x="347132" y="6529916"/>
            <a:ext cx="3284341" cy="328084"/>
          </a:xfrm>
        </p:spPr>
        <p:txBody>
          <a:bodyPr/>
          <a:lstStyle/>
          <a:p>
            <a:fld id="{175A1B29-DFBD-4673-8328-3ED6619AAB50}" type="datetime1">
              <a:rPr lang="en-US" smtClean="0"/>
              <a:t>4/22/2026</a:t>
            </a:fld>
            <a:endParaRPr lang="en-US" dirty="0"/>
          </a:p>
        </p:txBody>
      </p:sp>
      <p:sp>
        <p:nvSpPr>
          <p:cNvPr id="5" name="Footer Placeholder 3">
            <a:extLst>
              <a:ext uri="{FF2B5EF4-FFF2-40B4-BE49-F238E27FC236}">
                <a16:creationId xmlns:a16="http://schemas.microsoft.com/office/drawing/2014/main" id="{9D55EDDF-CA01-E393-D8E9-0618A68B21A8}"/>
              </a:ext>
            </a:extLst>
          </p:cNvPr>
          <p:cNvSpPr>
            <a:spLocks noGrp="1"/>
          </p:cNvSpPr>
          <p:nvPr>
            <p:ph type="ftr" sz="quarter" idx="11"/>
          </p:nvPr>
        </p:nvSpPr>
        <p:spPr>
          <a:xfrm>
            <a:off x="8660019" y="6529916"/>
            <a:ext cx="2805405" cy="328084"/>
          </a:xfrm>
        </p:spPr>
        <p:txBody>
          <a:bodyPr/>
          <a:lstStyle/>
          <a:p>
            <a:r>
              <a:rPr lang="en-US" dirty="0"/>
              <a:t>Sample Footer Text</a:t>
            </a:r>
          </a:p>
        </p:txBody>
      </p:sp>
      <p:sp>
        <p:nvSpPr>
          <p:cNvPr id="6" name="Slide Number Placeholder 4">
            <a:extLst>
              <a:ext uri="{FF2B5EF4-FFF2-40B4-BE49-F238E27FC236}">
                <a16:creationId xmlns:a16="http://schemas.microsoft.com/office/drawing/2014/main" id="{AFD1BB6C-22F1-3135-9434-A294C25CC3D5}"/>
              </a:ext>
            </a:extLst>
          </p:cNvPr>
          <p:cNvSpPr>
            <a:spLocks noGrp="1"/>
          </p:cNvSpPr>
          <p:nvPr>
            <p:ph type="sldNum" sz="quarter" idx="12"/>
          </p:nvPr>
        </p:nvSpPr>
        <p:spPr>
          <a:xfrm>
            <a:off x="11415660" y="6529916"/>
            <a:ext cx="429207" cy="328084"/>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3935224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Ref idx="1001">
        <a:schemeClr val="bg1"/>
      </p:bgRef>
    </p:bg>
    <p:spTree>
      <p:nvGrpSpPr>
        <p:cNvPr id="1" name=""/>
        <p:cNvGrpSpPr/>
        <p:nvPr/>
      </p:nvGrpSpPr>
      <p:grpSpPr>
        <a:xfrm>
          <a:off x="0" y="0"/>
          <a:ext cx="0" cy="0"/>
          <a:chOff x="0" y="0"/>
          <a:chExt cx="0" cy="0"/>
        </a:xfrm>
      </p:grpSpPr>
      <p:pic>
        <p:nvPicPr>
          <p:cNvPr id="2" name="Picture 1" descr="A purple circle with black background&#10;&#10;AI-generated content may be incorrect.">
            <a:extLst>
              <a:ext uri="{FF2B5EF4-FFF2-40B4-BE49-F238E27FC236}">
                <a16:creationId xmlns:a16="http://schemas.microsoft.com/office/drawing/2014/main" id="{0B3EB36B-144D-A648-1BD5-DBEDDC79D093}"/>
              </a:ext>
            </a:extLst>
          </p:cNvPr>
          <p:cNvPicPr>
            <a:picLocks noChangeAspect="1"/>
          </p:cNvPicPr>
          <p:nvPr/>
        </p:nvPicPr>
        <p:blipFill>
          <a:blip r:embed="rId2">
            <a:extLst>
              <a:ext uri="{28A0092B-C50C-407E-A947-70E740481C1C}">
                <a14:useLocalDpi xmlns:a14="http://schemas.microsoft.com/office/drawing/2010/main" val="0"/>
              </a:ext>
            </a:extLst>
          </a:blip>
          <a:srcRect l="12178" b="16685"/>
          <a:stretch/>
        </p:blipFill>
        <p:spPr>
          <a:xfrm>
            <a:off x="0" y="2754087"/>
            <a:ext cx="4325917" cy="4103914"/>
          </a:xfrm>
          <a:prstGeom prst="rect">
            <a:avLst/>
          </a:prstGeom>
        </p:spPr>
      </p:pic>
      <p:sp>
        <p:nvSpPr>
          <p:cNvPr id="11" name="Title 1">
            <a:extLst>
              <a:ext uri="{FF2B5EF4-FFF2-40B4-BE49-F238E27FC236}">
                <a16:creationId xmlns:a16="http://schemas.microsoft.com/office/drawing/2014/main" id="{D2BD543F-D939-A8C7-FAFA-B555B276DBD7}"/>
              </a:ext>
            </a:extLst>
          </p:cNvPr>
          <p:cNvSpPr>
            <a:spLocks noGrp="1"/>
          </p:cNvSpPr>
          <p:nvPr>
            <p:ph type="ctrTitle"/>
          </p:nvPr>
        </p:nvSpPr>
        <p:spPr>
          <a:xfrm>
            <a:off x="1450428" y="990601"/>
            <a:ext cx="9145991" cy="3630384"/>
          </a:xfrm>
        </p:spPr>
        <p:txBody>
          <a:bodyPr anchor="b">
            <a:noAutofit/>
          </a:bodyPr>
          <a:lstStyle>
            <a:lvl1pPr algn="l">
              <a:defRPr sz="650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D6DBE5D1-8623-4EBC-BE64-F118A957A6D2}" type="datetime1">
              <a:rPr lang="en-US" smtClean="0"/>
              <a:t>4/22/2026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471263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6" name="Picture 5" descr="A purple circle with black background&#10;&#10;AI-generated content may be incorrect.">
            <a:extLst>
              <a:ext uri="{FF2B5EF4-FFF2-40B4-BE49-F238E27FC236}">
                <a16:creationId xmlns:a16="http://schemas.microsoft.com/office/drawing/2014/main" id="{B90D1FE6-C620-8AEA-8E16-817F8F3005D7}"/>
              </a:ext>
            </a:extLst>
          </p:cNvPr>
          <p:cNvPicPr>
            <a:picLocks noChangeAspect="1"/>
          </p:cNvPicPr>
          <p:nvPr/>
        </p:nvPicPr>
        <p:blipFill>
          <a:blip r:embed="rId2">
            <a:extLst>
              <a:ext uri="{28A0092B-C50C-407E-A947-70E740481C1C}">
                <a14:useLocalDpi xmlns:a14="http://schemas.microsoft.com/office/drawing/2010/main" val="0"/>
              </a:ext>
            </a:extLst>
          </a:blip>
          <a:srcRect r="14905" b="19272"/>
          <a:stretch/>
        </p:blipFill>
        <p:spPr>
          <a:xfrm>
            <a:off x="7866083" y="2754085"/>
            <a:ext cx="4325917" cy="4103915"/>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347132" y="6529916"/>
            <a:ext cx="3284341" cy="328084"/>
          </a:xfrm>
          <a:prstGeom prst="rect">
            <a:avLst/>
          </a:prstGeom>
        </p:spPr>
        <p:txBody>
          <a:bodyPr/>
          <a:lstStyle/>
          <a:p>
            <a:fld id="{B75827B4-FD33-43BF-9F9D-5FEB6B504CD5}" type="datetime1">
              <a:rPr lang="en-US" smtClean="0"/>
              <a:t>4/22/2026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18192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614901" y="907302"/>
            <a:ext cx="4700219" cy="1808466"/>
          </a:xfrm>
        </p:spPr>
        <p:txBody>
          <a:bodyPr anchor="b">
            <a:normAutofit/>
          </a:bodyPr>
          <a:lstStyle>
            <a:lvl1pPr>
              <a:defRPr sz="40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176C507B-B242-4119-B1FF-3014636CAB61}"/>
              </a:ext>
            </a:extLst>
          </p:cNvPr>
          <p:cNvSpPr>
            <a:spLocks noGrp="1"/>
          </p:cNvSpPr>
          <p:nvPr>
            <p:ph type="pic" sz="quarter" idx="14"/>
          </p:nvPr>
        </p:nvSpPr>
        <p:spPr>
          <a:xfrm>
            <a:off x="358140" y="333756"/>
            <a:ext cx="5740908" cy="6190488"/>
          </a:xfrm>
          <a:custGeom>
            <a:avLst/>
            <a:gdLst>
              <a:gd name="connsiteX0" fmla="*/ 186643 w 5740908"/>
              <a:gd name="connsiteY0" fmla="*/ 0 h 6190488"/>
              <a:gd name="connsiteX1" fmla="*/ 5740908 w 5740908"/>
              <a:gd name="connsiteY1" fmla="*/ 0 h 6190488"/>
              <a:gd name="connsiteX2" fmla="*/ 5740908 w 5740908"/>
              <a:gd name="connsiteY2" fmla="*/ 6190488 h 6190488"/>
              <a:gd name="connsiteX3" fmla="*/ 186643 w 5740908"/>
              <a:gd name="connsiteY3" fmla="*/ 6190488 h 6190488"/>
              <a:gd name="connsiteX4" fmla="*/ 0 w 5740908"/>
              <a:gd name="connsiteY4" fmla="*/ 6003845 h 6190488"/>
              <a:gd name="connsiteX5" fmla="*/ 0 w 5740908"/>
              <a:gd name="connsiteY5" fmla="*/ 186643 h 6190488"/>
              <a:gd name="connsiteX6" fmla="*/ 186643 w 5740908"/>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908" h="6190488">
                <a:moveTo>
                  <a:pt x="186643" y="0"/>
                </a:moveTo>
                <a:lnTo>
                  <a:pt x="5740908" y="0"/>
                </a:lnTo>
                <a:lnTo>
                  <a:pt x="5740908"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614901" y="2825496"/>
            <a:ext cx="4700219" cy="3125201"/>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68DD83C-D23D-6D82-F95D-3B845F07850D}"/>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4/22/2026</a:t>
            </a:fld>
            <a:endParaRPr lang="en-US" dirty="0"/>
          </a:p>
        </p:txBody>
      </p:sp>
      <p:sp>
        <p:nvSpPr>
          <p:cNvPr id="9" name="Footer Placeholder 5">
            <a:extLst>
              <a:ext uri="{FF2B5EF4-FFF2-40B4-BE49-F238E27FC236}">
                <a16:creationId xmlns:a16="http://schemas.microsoft.com/office/drawing/2014/main" id="{AE25BD38-48AE-AB7F-6C54-5CB0286457FC}"/>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10" name="Slide Number Placeholder 6">
            <a:extLst>
              <a:ext uri="{FF2B5EF4-FFF2-40B4-BE49-F238E27FC236}">
                <a16:creationId xmlns:a16="http://schemas.microsoft.com/office/drawing/2014/main" id="{E6A02DBF-D88B-3129-23EF-1ECA540096B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1" name="Rectangle: Rounded Corners 10">
            <a:extLst>
              <a:ext uri="{FF2B5EF4-FFF2-40B4-BE49-F238E27FC236}">
                <a16:creationId xmlns:a16="http://schemas.microsoft.com/office/drawing/2014/main" id="{F4855E23-77DB-A52C-BC0E-EF3C3F4A95C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724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3B13B15A-B652-48F5-A365-F1C590938A4C}" type="datetime1">
              <a:rPr lang="en-US" smtClean="0"/>
              <a:t>4/22/2026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2359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BA0B4E8-F389-4DD5-B3EC-37E88D1AD78F}" type="datetime1">
              <a:rPr lang="en-US" smtClean="0"/>
              <a:t>4/22/2026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91329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A942A636-76C4-4EB1-A2CC-2ABF54421FE3}" type="datetime1">
              <a:rPr lang="en-US" smtClean="0"/>
              <a:t>4/22/2026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97824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95B423A5-C243-487B-A652-39F00748165E}" type="datetime1">
              <a:rPr lang="en-US" smtClean="0"/>
              <a:t>4/22/2026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64826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0430AD89-C002-420D-B2A6-406343AFF059}" type="datetime1">
              <a:rPr lang="en-US" smtClean="0"/>
              <a:t>4/22/2026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26583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60893" y="907303"/>
            <a:ext cx="10465073" cy="1132258"/>
          </a:xfrm>
        </p:spPr>
        <p:txBody>
          <a:bodyPr/>
          <a:lstStyle>
            <a:lvl1pPr>
              <a:defRPr>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860893" y="2367643"/>
            <a:ext cx="10465073" cy="3583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4BC6E8D4-25D1-4A44-BB87-23C6E7F03C94}" type="datetime1">
              <a:rPr lang="en-US" smtClean="0"/>
              <a:t>4/22/2026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88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21705" y="927238"/>
            <a:ext cx="6024894" cy="1143000"/>
          </a:xfrm>
        </p:spPr>
        <p:txBody>
          <a:bodyPr anchor="b"/>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C62C8996-C286-B245-2F06-E6E33F9907E0}"/>
              </a:ext>
            </a:extLst>
          </p:cNvPr>
          <p:cNvSpPr>
            <a:spLocks noGrp="1"/>
          </p:cNvSpPr>
          <p:nvPr>
            <p:ph type="pic" sz="quarter" idx="13"/>
          </p:nvPr>
        </p:nvSpPr>
        <p:spPr>
          <a:xfrm>
            <a:off x="358140" y="333756"/>
            <a:ext cx="4435746" cy="6190488"/>
          </a:xfrm>
          <a:custGeom>
            <a:avLst/>
            <a:gdLst>
              <a:gd name="connsiteX0" fmla="*/ 186643 w 4435746"/>
              <a:gd name="connsiteY0" fmla="*/ 0 h 6190488"/>
              <a:gd name="connsiteX1" fmla="*/ 4435746 w 4435746"/>
              <a:gd name="connsiteY1" fmla="*/ 0 h 6190488"/>
              <a:gd name="connsiteX2" fmla="*/ 4435746 w 4435746"/>
              <a:gd name="connsiteY2" fmla="*/ 6190488 h 6190488"/>
              <a:gd name="connsiteX3" fmla="*/ 186643 w 4435746"/>
              <a:gd name="connsiteY3" fmla="*/ 6190488 h 6190488"/>
              <a:gd name="connsiteX4" fmla="*/ 0 w 4435746"/>
              <a:gd name="connsiteY4" fmla="*/ 6003845 h 6190488"/>
              <a:gd name="connsiteX5" fmla="*/ 0 w 4435746"/>
              <a:gd name="connsiteY5" fmla="*/ 186643 h 6190488"/>
              <a:gd name="connsiteX6" fmla="*/ 186643 w 4435746"/>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5746" h="6190488">
                <a:moveTo>
                  <a:pt x="186643" y="0"/>
                </a:moveTo>
                <a:lnTo>
                  <a:pt x="4435746" y="0"/>
                </a:lnTo>
                <a:lnTo>
                  <a:pt x="4435746"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21704" y="2204566"/>
            <a:ext cx="6004263" cy="3766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321704" y="6529914"/>
            <a:ext cx="3554817" cy="328085"/>
          </a:xfrm>
          <a:prstGeom prst="rect">
            <a:avLst/>
          </a:prstGeom>
        </p:spPr>
        <p:txBody>
          <a:bodyPr/>
          <a:lstStyle/>
          <a:p>
            <a:fld id="{78F868A0-EF2B-4F3B-A196-0BED12045750}" type="datetime1">
              <a:rPr lang="en-US" smtClean="0"/>
              <a:t>4/22/2026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99886564-48A7-D356-B519-1753B487C99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84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64B1540E-CB71-48F2-BE70-F5CE056CFE1B}" type="datetime1">
              <a:rPr lang="en-US" smtClean="0"/>
              <a:t>4/22/2026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B05D4B22-4D6B-3463-9517-CEFA7D2A6E7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1774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6037236" cy="114300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859536" y="2202135"/>
            <a:ext cx="6037365" cy="3748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6B0EB951-12A5-039B-D658-D0E726B23825}"/>
              </a:ext>
            </a:extLst>
          </p:cNvPr>
          <p:cNvSpPr>
            <a:spLocks noGrp="1"/>
          </p:cNvSpPr>
          <p:nvPr>
            <p:ph type="pic" sz="quarter" idx="13"/>
          </p:nvPr>
        </p:nvSpPr>
        <p:spPr>
          <a:xfrm>
            <a:off x="7400544" y="333756"/>
            <a:ext cx="4433316" cy="6190488"/>
          </a:xfrm>
          <a:custGeom>
            <a:avLst/>
            <a:gdLst>
              <a:gd name="connsiteX0" fmla="*/ 0 w 4433316"/>
              <a:gd name="connsiteY0" fmla="*/ 0 h 6190488"/>
              <a:gd name="connsiteX1" fmla="*/ 4246673 w 4433316"/>
              <a:gd name="connsiteY1" fmla="*/ 0 h 6190488"/>
              <a:gd name="connsiteX2" fmla="*/ 4433316 w 4433316"/>
              <a:gd name="connsiteY2" fmla="*/ 186643 h 6190488"/>
              <a:gd name="connsiteX3" fmla="*/ 4433316 w 4433316"/>
              <a:gd name="connsiteY3" fmla="*/ 6003845 h 6190488"/>
              <a:gd name="connsiteX4" fmla="*/ 4246673 w 4433316"/>
              <a:gd name="connsiteY4" fmla="*/ 6190488 h 6190488"/>
              <a:gd name="connsiteX5" fmla="*/ 0 w 4433316"/>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3316" h="6190488">
                <a:moveTo>
                  <a:pt x="0" y="0"/>
                </a:moveTo>
                <a:lnTo>
                  <a:pt x="4246673" y="0"/>
                </a:lnTo>
                <a:cubicBezTo>
                  <a:pt x="4349753" y="0"/>
                  <a:pt x="4433316" y="83563"/>
                  <a:pt x="4433316" y="186643"/>
                </a:cubicBezTo>
                <a:lnTo>
                  <a:pt x="4433316" y="6003845"/>
                </a:lnTo>
                <a:cubicBezTo>
                  <a:pt x="4433316" y="6106925"/>
                  <a:pt x="4349753" y="6190488"/>
                  <a:pt x="4246673"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347132" y="6529916"/>
            <a:ext cx="3284341" cy="328085"/>
          </a:xfrm>
          <a:prstGeom prst="rect">
            <a:avLst/>
          </a:prstGeom>
        </p:spPr>
        <p:txBody>
          <a:bodyPr/>
          <a:lstStyle/>
          <a:p>
            <a:fld id="{3D127003-26EA-4E29-A915-6163B9A3B02A}" type="datetime1">
              <a:rPr lang="en-US" smtClean="0"/>
              <a:t>4/22/2026</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529916"/>
            <a:ext cx="2805405" cy="328084"/>
          </a:xfrm>
          <a:prstGeom prst="rect">
            <a:avLst/>
          </a:prstGeom>
        </p:spPr>
        <p:txBody>
          <a:bodyPr/>
          <a:lstStyle/>
          <a:p>
            <a:r>
              <a:rPr lang="en-US" dirty="0"/>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28ED8B4C-3B70-7229-7BC1-2CA7F422854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6890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24995" y="912388"/>
            <a:ext cx="6800971" cy="932688"/>
          </a:xfrm>
        </p:spPr>
        <p:txBody>
          <a:bodyPr anchor="b"/>
          <a:lstStyle>
            <a:lvl1pPr>
              <a:defRPr sz="44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5D00EEA7-B56C-0FE1-DD57-6EA768316748}"/>
              </a:ext>
            </a:extLst>
          </p:cNvPr>
          <p:cNvSpPr>
            <a:spLocks noGrp="1"/>
          </p:cNvSpPr>
          <p:nvPr>
            <p:ph type="pic" sz="quarter" idx="13"/>
          </p:nvPr>
        </p:nvSpPr>
        <p:spPr>
          <a:xfrm>
            <a:off x="358140" y="333756"/>
            <a:ext cx="3665220" cy="6190488"/>
          </a:xfrm>
          <a:custGeom>
            <a:avLst/>
            <a:gdLst>
              <a:gd name="connsiteX0" fmla="*/ 186643 w 3665220"/>
              <a:gd name="connsiteY0" fmla="*/ 0 h 6190488"/>
              <a:gd name="connsiteX1" fmla="*/ 3665220 w 3665220"/>
              <a:gd name="connsiteY1" fmla="*/ 0 h 6190488"/>
              <a:gd name="connsiteX2" fmla="*/ 3665220 w 3665220"/>
              <a:gd name="connsiteY2" fmla="*/ 6190488 h 6190488"/>
              <a:gd name="connsiteX3" fmla="*/ 186643 w 3665220"/>
              <a:gd name="connsiteY3" fmla="*/ 6190488 h 6190488"/>
              <a:gd name="connsiteX4" fmla="*/ 0 w 3665220"/>
              <a:gd name="connsiteY4" fmla="*/ 6003845 h 6190488"/>
              <a:gd name="connsiteX5" fmla="*/ 0 w 3665220"/>
              <a:gd name="connsiteY5" fmla="*/ 186643 h 6190488"/>
              <a:gd name="connsiteX6" fmla="*/ 186643 w 366522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20" h="6190488">
                <a:moveTo>
                  <a:pt x="186643" y="0"/>
                </a:moveTo>
                <a:lnTo>
                  <a:pt x="3665220" y="0"/>
                </a:lnTo>
                <a:lnTo>
                  <a:pt x="3665220"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52499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529916"/>
            <a:ext cx="3494314" cy="328084"/>
          </a:xfrm>
          <a:prstGeom prst="rect">
            <a:avLst/>
          </a:prstGeom>
        </p:spPr>
        <p:txBody>
          <a:bodyPr/>
          <a:lstStyle/>
          <a:p>
            <a:fld id="{FC8398B2-10D9-44F6-A6BD-93FBB0F2ED95}" type="datetime1">
              <a:rPr lang="en-US" smtClean="0"/>
              <a:t>4/22/2026</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42F2155E-50E7-C260-4CB2-28DE7F08650E}"/>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9824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99AA6AA-9FAC-AA42-597B-AAAAEDA9E09F}"/>
              </a:ext>
            </a:extLst>
          </p:cNvPr>
          <p:cNvSpPr>
            <a:spLocks noGrp="1"/>
          </p:cNvSpPr>
          <p:nvPr>
            <p:ph type="title"/>
          </p:nvPr>
        </p:nvSpPr>
        <p:spPr>
          <a:xfrm>
            <a:off x="859536" y="912388"/>
            <a:ext cx="6800971" cy="932688"/>
          </a:xfrm>
        </p:spPr>
        <p:txBody>
          <a:bodyPr anchor="b"/>
          <a:lstStyle>
            <a:lvl1pPr>
              <a:defRPr sz="44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5F8572EB-0F19-5157-1262-D70FB246A99A}"/>
              </a:ext>
            </a:extLst>
          </p:cNvPr>
          <p:cNvSpPr>
            <a:spLocks noGrp="1"/>
          </p:cNvSpPr>
          <p:nvPr>
            <p:ph sz="quarter" idx="14"/>
          </p:nvPr>
        </p:nvSpPr>
        <p:spPr>
          <a:xfrm>
            <a:off x="85953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B842C4E-40FF-AB86-90DD-9230239CDAA9}"/>
              </a:ext>
            </a:extLst>
          </p:cNvPr>
          <p:cNvSpPr>
            <a:spLocks noGrp="1"/>
          </p:cNvSpPr>
          <p:nvPr>
            <p:ph type="pic" sz="quarter" idx="13"/>
          </p:nvPr>
        </p:nvSpPr>
        <p:spPr>
          <a:xfrm>
            <a:off x="8091732" y="333756"/>
            <a:ext cx="3742128" cy="6190488"/>
          </a:xfrm>
          <a:custGeom>
            <a:avLst/>
            <a:gdLst>
              <a:gd name="connsiteX0" fmla="*/ 0 w 3742128"/>
              <a:gd name="connsiteY0" fmla="*/ 0 h 6190488"/>
              <a:gd name="connsiteX1" fmla="*/ 3555485 w 3742128"/>
              <a:gd name="connsiteY1" fmla="*/ 0 h 6190488"/>
              <a:gd name="connsiteX2" fmla="*/ 3742128 w 3742128"/>
              <a:gd name="connsiteY2" fmla="*/ 186643 h 6190488"/>
              <a:gd name="connsiteX3" fmla="*/ 3742128 w 3742128"/>
              <a:gd name="connsiteY3" fmla="*/ 6003845 h 6190488"/>
              <a:gd name="connsiteX4" fmla="*/ 3555485 w 3742128"/>
              <a:gd name="connsiteY4" fmla="*/ 6190488 h 6190488"/>
              <a:gd name="connsiteX5" fmla="*/ 0 w 3742128"/>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128" h="6190488">
                <a:moveTo>
                  <a:pt x="0" y="0"/>
                </a:moveTo>
                <a:lnTo>
                  <a:pt x="3555485" y="0"/>
                </a:lnTo>
                <a:cubicBezTo>
                  <a:pt x="3658565" y="0"/>
                  <a:pt x="3742128" y="83563"/>
                  <a:pt x="3742128" y="186643"/>
                </a:cubicBezTo>
                <a:lnTo>
                  <a:pt x="3742128" y="6003845"/>
                </a:lnTo>
                <a:cubicBezTo>
                  <a:pt x="3742128" y="6106925"/>
                  <a:pt x="3658565" y="6190488"/>
                  <a:pt x="3555485"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347132" y="6529916"/>
            <a:ext cx="3284341" cy="328084"/>
          </a:xfrm>
          <a:prstGeom prst="rect">
            <a:avLst/>
          </a:prstGeom>
        </p:spPr>
        <p:txBody>
          <a:bodyPr/>
          <a:lstStyle/>
          <a:p>
            <a:fld id="{DCAE8F83-67FA-404A-B769-CAB4959C0FA7}" type="datetime1">
              <a:rPr lang="en-US" smtClean="0"/>
              <a:t>4/22/2026</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635E0701-D961-E590-72A4-CFE60A942FB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4587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5B410A-8F1F-C41B-C2EA-3ADD36BB7D5B}"/>
              </a:ext>
            </a:extLst>
          </p:cNvPr>
          <p:cNvSpPr>
            <a:spLocks noGrp="1"/>
          </p:cNvSpPr>
          <p:nvPr>
            <p:ph type="title"/>
          </p:nvPr>
        </p:nvSpPr>
        <p:spPr>
          <a:xfrm>
            <a:off x="7053972" y="907302"/>
            <a:ext cx="4361688" cy="1386965"/>
          </a:xfrm>
        </p:spPr>
        <p:txBody>
          <a:bodyPr anchor="t"/>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3675BA77-EBBB-9336-6E26-E6A278DEC64C}"/>
              </a:ext>
            </a:extLst>
          </p:cNvPr>
          <p:cNvSpPr>
            <a:spLocks noGrp="1"/>
          </p:cNvSpPr>
          <p:nvPr>
            <p:ph type="pic" sz="quarter" idx="13"/>
          </p:nvPr>
        </p:nvSpPr>
        <p:spPr>
          <a:xfrm>
            <a:off x="358140" y="333756"/>
            <a:ext cx="6253369" cy="6190488"/>
          </a:xfrm>
          <a:custGeom>
            <a:avLst/>
            <a:gdLst>
              <a:gd name="connsiteX0" fmla="*/ 186643 w 6253369"/>
              <a:gd name="connsiteY0" fmla="*/ 0 h 6190488"/>
              <a:gd name="connsiteX1" fmla="*/ 6253369 w 6253369"/>
              <a:gd name="connsiteY1" fmla="*/ 0 h 6190488"/>
              <a:gd name="connsiteX2" fmla="*/ 6253369 w 6253369"/>
              <a:gd name="connsiteY2" fmla="*/ 6190488 h 6190488"/>
              <a:gd name="connsiteX3" fmla="*/ 186643 w 6253369"/>
              <a:gd name="connsiteY3" fmla="*/ 6190488 h 6190488"/>
              <a:gd name="connsiteX4" fmla="*/ 0 w 6253369"/>
              <a:gd name="connsiteY4" fmla="*/ 6003845 h 6190488"/>
              <a:gd name="connsiteX5" fmla="*/ 0 w 6253369"/>
              <a:gd name="connsiteY5" fmla="*/ 186643 h 6190488"/>
              <a:gd name="connsiteX6" fmla="*/ 186643 w 6253369"/>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3369" h="6190488">
                <a:moveTo>
                  <a:pt x="186643" y="0"/>
                </a:moveTo>
                <a:lnTo>
                  <a:pt x="6253369" y="0"/>
                </a:lnTo>
                <a:lnTo>
                  <a:pt x="6253369"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9" name="Content Placeholder 7">
            <a:extLst>
              <a:ext uri="{FF2B5EF4-FFF2-40B4-BE49-F238E27FC236}">
                <a16:creationId xmlns:a16="http://schemas.microsoft.com/office/drawing/2014/main" id="{CFD057C1-E5F9-48C1-C100-98561B816AC5}"/>
              </a:ext>
            </a:extLst>
          </p:cNvPr>
          <p:cNvSpPr>
            <a:spLocks noGrp="1"/>
          </p:cNvSpPr>
          <p:nvPr>
            <p:ph sz="quarter" idx="14"/>
          </p:nvPr>
        </p:nvSpPr>
        <p:spPr>
          <a:xfrm>
            <a:off x="7053972"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EA9C6C39-F32F-7B92-4B04-DE603E8CAB22}"/>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1419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302"/>
            <a:ext cx="4361688" cy="1386965"/>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89A950D-4E95-617D-73A8-2088AA91A845}"/>
              </a:ext>
            </a:extLst>
          </p:cNvPr>
          <p:cNvSpPr>
            <a:spLocks noGrp="1"/>
          </p:cNvSpPr>
          <p:nvPr>
            <p:ph type="pic" sz="quarter" idx="13"/>
          </p:nvPr>
        </p:nvSpPr>
        <p:spPr>
          <a:xfrm>
            <a:off x="5749422" y="333756"/>
            <a:ext cx="6086539" cy="6190488"/>
          </a:xfrm>
          <a:custGeom>
            <a:avLst/>
            <a:gdLst>
              <a:gd name="connsiteX0" fmla="*/ 0 w 6086539"/>
              <a:gd name="connsiteY0" fmla="*/ 0 h 6181344"/>
              <a:gd name="connsiteX1" fmla="*/ 5900171 w 6086539"/>
              <a:gd name="connsiteY1" fmla="*/ 0 h 6181344"/>
              <a:gd name="connsiteX2" fmla="*/ 6086539 w 6086539"/>
              <a:gd name="connsiteY2" fmla="*/ 186368 h 6181344"/>
              <a:gd name="connsiteX3" fmla="*/ 6086539 w 6086539"/>
              <a:gd name="connsiteY3" fmla="*/ 5994976 h 6181344"/>
              <a:gd name="connsiteX4" fmla="*/ 5900171 w 6086539"/>
              <a:gd name="connsiteY4" fmla="*/ 6181344 h 6181344"/>
              <a:gd name="connsiteX5" fmla="*/ 0 w 6086539"/>
              <a:gd name="connsiteY5" fmla="*/ 6181344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539" h="6181344">
                <a:moveTo>
                  <a:pt x="0" y="0"/>
                </a:moveTo>
                <a:lnTo>
                  <a:pt x="5900171" y="0"/>
                </a:lnTo>
                <a:cubicBezTo>
                  <a:pt x="6003099" y="0"/>
                  <a:pt x="6086539" y="83440"/>
                  <a:pt x="6086539" y="186368"/>
                </a:cubicBezTo>
                <a:lnTo>
                  <a:pt x="6086539" y="5994976"/>
                </a:lnTo>
                <a:cubicBezTo>
                  <a:pt x="6086539" y="6097904"/>
                  <a:pt x="6003099" y="6181344"/>
                  <a:pt x="5900171" y="6181344"/>
                </a:cubicBezTo>
                <a:lnTo>
                  <a:pt x="0" y="6181344"/>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29916"/>
            <a:ext cx="2031073" cy="328084"/>
          </a:xfrm>
          <a:prstGeom prst="rect">
            <a:avLst/>
          </a:prstGeom>
        </p:spPr>
        <p:txBody>
          <a:bodyPr/>
          <a:lstStyle/>
          <a:p>
            <a:fld id="{D5E635FD-01E5-4F9B-B7E3-4E8E4D553502}"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6C6B2973-B39B-795B-C998-BD99945AC58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3223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06E528-2C9F-FF0A-C704-D5311E88B5CA}"/>
              </a:ext>
            </a:extLst>
          </p:cNvPr>
          <p:cNvSpPr>
            <a:spLocks noGrp="1"/>
          </p:cNvSpPr>
          <p:nvPr>
            <p:ph type="title"/>
          </p:nvPr>
        </p:nvSpPr>
        <p:spPr>
          <a:xfrm>
            <a:off x="6882554" y="905256"/>
            <a:ext cx="4572000" cy="932688"/>
          </a:xfrm>
        </p:spPr>
        <p:txBody>
          <a:bodyPr anchor="b"/>
          <a:lstStyle>
            <a:lvl1pPr>
              <a:defRPr sz="32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98AE6960-1685-F3C4-C297-F7D9C123BDA2}"/>
              </a:ext>
            </a:extLst>
          </p:cNvPr>
          <p:cNvSpPr>
            <a:spLocks noGrp="1"/>
          </p:cNvSpPr>
          <p:nvPr>
            <p:ph type="pic" sz="quarter" idx="13"/>
          </p:nvPr>
        </p:nvSpPr>
        <p:spPr>
          <a:xfrm>
            <a:off x="358956" y="338328"/>
            <a:ext cx="6129344" cy="6181344"/>
          </a:xfrm>
          <a:custGeom>
            <a:avLst/>
            <a:gdLst>
              <a:gd name="connsiteX0" fmla="*/ 186368 w 6129344"/>
              <a:gd name="connsiteY0" fmla="*/ 0 h 6181344"/>
              <a:gd name="connsiteX1" fmla="*/ 6129344 w 6129344"/>
              <a:gd name="connsiteY1" fmla="*/ 0 h 6181344"/>
              <a:gd name="connsiteX2" fmla="*/ 6129344 w 6129344"/>
              <a:gd name="connsiteY2" fmla="*/ 6181344 h 6181344"/>
              <a:gd name="connsiteX3" fmla="*/ 186368 w 6129344"/>
              <a:gd name="connsiteY3" fmla="*/ 6181344 h 6181344"/>
              <a:gd name="connsiteX4" fmla="*/ 0 w 6129344"/>
              <a:gd name="connsiteY4" fmla="*/ 5994976 h 6181344"/>
              <a:gd name="connsiteX5" fmla="*/ 0 w 6129344"/>
              <a:gd name="connsiteY5" fmla="*/ 186368 h 6181344"/>
              <a:gd name="connsiteX6" fmla="*/ 186368 w 6129344"/>
              <a:gd name="connsiteY6" fmla="*/ 0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9344" h="6181344">
                <a:moveTo>
                  <a:pt x="186368" y="0"/>
                </a:moveTo>
                <a:lnTo>
                  <a:pt x="6129344" y="0"/>
                </a:lnTo>
                <a:lnTo>
                  <a:pt x="6129344" y="6181344"/>
                </a:lnTo>
                <a:lnTo>
                  <a:pt x="186368" y="6181344"/>
                </a:lnTo>
                <a:cubicBezTo>
                  <a:pt x="83440" y="6181344"/>
                  <a:pt x="0" y="6097904"/>
                  <a:pt x="0" y="5994976"/>
                </a:cubicBezTo>
                <a:lnTo>
                  <a:pt x="0" y="186368"/>
                </a:lnTo>
                <a:cubicBezTo>
                  <a:pt x="0" y="83440"/>
                  <a:pt x="83440" y="0"/>
                  <a:pt x="186368"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10" name="Content Placeholder 7">
            <a:extLst>
              <a:ext uri="{FF2B5EF4-FFF2-40B4-BE49-F238E27FC236}">
                <a16:creationId xmlns:a16="http://schemas.microsoft.com/office/drawing/2014/main" id="{F131C32E-547E-EA2F-5C03-0FE106459545}"/>
              </a:ext>
            </a:extLst>
          </p:cNvPr>
          <p:cNvSpPr>
            <a:spLocks noGrp="1"/>
          </p:cNvSpPr>
          <p:nvPr>
            <p:ph sz="quarter" idx="14"/>
          </p:nvPr>
        </p:nvSpPr>
        <p:spPr>
          <a:xfrm>
            <a:off x="6882554"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529916"/>
            <a:ext cx="1772029" cy="328084"/>
          </a:xfrm>
          <a:prstGeom prst="rect">
            <a:avLst/>
          </a:prstGeom>
        </p:spPr>
        <p:txBody>
          <a:bodyPr/>
          <a:lstStyle>
            <a:lvl1pPr>
              <a:defRPr>
                <a:solidFill>
                  <a:schemeClr val="tx1"/>
                </a:solidFill>
                <a:effectLst/>
              </a:defRPr>
            </a:lvl1pPr>
          </a:lstStyle>
          <a:p>
            <a:fld id="{9DA120D7-D319-4C08-8AC1-3F29C25825B5}"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3BBCC467-E248-3764-B263-C14CD99457D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232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4572000" cy="932688"/>
          </a:xfrm>
        </p:spPr>
        <p:txBody>
          <a:bodyPr anchor="b"/>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4E3331A2-CF3B-E998-CF70-4A75C30A9245}"/>
              </a:ext>
            </a:extLst>
          </p:cNvPr>
          <p:cNvSpPr>
            <a:spLocks noGrp="1"/>
          </p:cNvSpPr>
          <p:nvPr>
            <p:ph type="pic" sz="quarter" idx="13"/>
          </p:nvPr>
        </p:nvSpPr>
        <p:spPr>
          <a:xfrm>
            <a:off x="5917720" y="333756"/>
            <a:ext cx="5916140" cy="6190488"/>
          </a:xfrm>
          <a:custGeom>
            <a:avLst/>
            <a:gdLst>
              <a:gd name="connsiteX0" fmla="*/ 0 w 5916140"/>
              <a:gd name="connsiteY0" fmla="*/ 0 h 6190488"/>
              <a:gd name="connsiteX1" fmla="*/ 5729497 w 5916140"/>
              <a:gd name="connsiteY1" fmla="*/ 0 h 6190488"/>
              <a:gd name="connsiteX2" fmla="*/ 5916140 w 5916140"/>
              <a:gd name="connsiteY2" fmla="*/ 186643 h 6190488"/>
              <a:gd name="connsiteX3" fmla="*/ 5916140 w 5916140"/>
              <a:gd name="connsiteY3" fmla="*/ 6003845 h 6190488"/>
              <a:gd name="connsiteX4" fmla="*/ 5729497 w 5916140"/>
              <a:gd name="connsiteY4" fmla="*/ 6190488 h 6190488"/>
              <a:gd name="connsiteX5" fmla="*/ 0 w 591614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6140" h="6190488">
                <a:moveTo>
                  <a:pt x="0" y="0"/>
                </a:moveTo>
                <a:lnTo>
                  <a:pt x="5729497" y="0"/>
                </a:lnTo>
                <a:cubicBezTo>
                  <a:pt x="5832577" y="0"/>
                  <a:pt x="5916140" y="83563"/>
                  <a:pt x="5916140" y="186643"/>
                </a:cubicBezTo>
                <a:lnTo>
                  <a:pt x="5916140" y="6003845"/>
                </a:lnTo>
                <a:cubicBezTo>
                  <a:pt x="5916140" y="6106925"/>
                  <a:pt x="5832577" y="6190488"/>
                  <a:pt x="572949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2031073" cy="328084"/>
          </a:xfrm>
          <a:prstGeom prst="rect">
            <a:avLst/>
          </a:prstGeom>
        </p:spPr>
        <p:txBody>
          <a:bodyPr/>
          <a:lstStyle/>
          <a:p>
            <a:fld id="{EBEC7127-1401-4DC9-A2BE-769D7BC81B47}"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441A81A3-09AD-4886-CA58-1C5308FB34ED}"/>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3942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03044" y="907299"/>
            <a:ext cx="3222923" cy="1203162"/>
          </a:xfrm>
        </p:spPr>
        <p:txBody>
          <a:bodyPr anchor="b">
            <a:normAutofit/>
          </a:bodyPr>
          <a:lstStyle>
            <a:lvl1pPr>
              <a:defRPr sz="3200"/>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E26FC952-7E45-FC54-E540-F375172C0E20}"/>
              </a:ext>
            </a:extLst>
          </p:cNvPr>
          <p:cNvSpPr>
            <a:spLocks noGrp="1"/>
          </p:cNvSpPr>
          <p:nvPr>
            <p:ph type="pic" sz="quarter" idx="13"/>
          </p:nvPr>
        </p:nvSpPr>
        <p:spPr>
          <a:xfrm>
            <a:off x="358140" y="333756"/>
            <a:ext cx="7226004" cy="6190488"/>
          </a:xfrm>
          <a:custGeom>
            <a:avLst/>
            <a:gdLst>
              <a:gd name="connsiteX0" fmla="*/ 186643 w 7226004"/>
              <a:gd name="connsiteY0" fmla="*/ 0 h 6190488"/>
              <a:gd name="connsiteX1" fmla="*/ 7226004 w 7226004"/>
              <a:gd name="connsiteY1" fmla="*/ 0 h 6190488"/>
              <a:gd name="connsiteX2" fmla="*/ 7226004 w 7226004"/>
              <a:gd name="connsiteY2" fmla="*/ 6190488 h 6190488"/>
              <a:gd name="connsiteX3" fmla="*/ 186643 w 7226004"/>
              <a:gd name="connsiteY3" fmla="*/ 6190488 h 6190488"/>
              <a:gd name="connsiteX4" fmla="*/ 0 w 7226004"/>
              <a:gd name="connsiteY4" fmla="*/ 6003845 h 6190488"/>
              <a:gd name="connsiteX5" fmla="*/ 0 w 7226004"/>
              <a:gd name="connsiteY5" fmla="*/ 186643 h 6190488"/>
              <a:gd name="connsiteX6" fmla="*/ 186643 w 7226004"/>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004" h="6190488">
                <a:moveTo>
                  <a:pt x="186643" y="0"/>
                </a:moveTo>
                <a:lnTo>
                  <a:pt x="7226004" y="0"/>
                </a:lnTo>
                <a:lnTo>
                  <a:pt x="7226004"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03044" y="2240265"/>
            <a:ext cx="3222923" cy="371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103044" y="6529915"/>
            <a:ext cx="922372" cy="328084"/>
          </a:xfrm>
          <a:prstGeom prst="rect">
            <a:avLst/>
          </a:prstGeom>
        </p:spPr>
        <p:txBody>
          <a:bodyPr/>
          <a:lstStyle/>
          <a:p>
            <a:fld id="{16B7840A-2968-4A25-82F8-DF7BABF97BC1}" type="datetime1">
              <a:rPr lang="en-US" smtClean="0"/>
              <a:t>4/22/2026</a:t>
            </a:fld>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025417" y="6529915"/>
            <a:ext cx="2390244"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DCB9005A-8E92-C720-BABE-52545C043BA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3472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299"/>
            <a:ext cx="3351329" cy="1203161"/>
          </a:xfrm>
        </p:spPr>
        <p:txBody>
          <a:bodyPr anchor="b">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244789"/>
            <a:ext cx="3351329" cy="3705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93031C5B-201F-65FC-977A-E04E980A8D1F}"/>
              </a:ext>
            </a:extLst>
          </p:cNvPr>
          <p:cNvSpPr>
            <a:spLocks noGrp="1"/>
          </p:cNvSpPr>
          <p:nvPr>
            <p:ph type="pic" sz="quarter" idx="13"/>
          </p:nvPr>
        </p:nvSpPr>
        <p:spPr>
          <a:xfrm>
            <a:off x="4761780" y="333756"/>
            <a:ext cx="7072080" cy="6190488"/>
          </a:xfrm>
          <a:custGeom>
            <a:avLst/>
            <a:gdLst>
              <a:gd name="connsiteX0" fmla="*/ 0 w 7072080"/>
              <a:gd name="connsiteY0" fmla="*/ 0 h 6190488"/>
              <a:gd name="connsiteX1" fmla="*/ 6885437 w 7072080"/>
              <a:gd name="connsiteY1" fmla="*/ 0 h 6190488"/>
              <a:gd name="connsiteX2" fmla="*/ 7072080 w 7072080"/>
              <a:gd name="connsiteY2" fmla="*/ 186643 h 6190488"/>
              <a:gd name="connsiteX3" fmla="*/ 7072080 w 7072080"/>
              <a:gd name="connsiteY3" fmla="*/ 6003845 h 6190488"/>
              <a:gd name="connsiteX4" fmla="*/ 6885437 w 7072080"/>
              <a:gd name="connsiteY4" fmla="*/ 6190488 h 6190488"/>
              <a:gd name="connsiteX5" fmla="*/ 0 w 707208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2080" h="6190488">
                <a:moveTo>
                  <a:pt x="0" y="0"/>
                </a:moveTo>
                <a:lnTo>
                  <a:pt x="6885437" y="0"/>
                </a:lnTo>
                <a:cubicBezTo>
                  <a:pt x="6988517" y="0"/>
                  <a:pt x="7072080" y="83563"/>
                  <a:pt x="7072080" y="186643"/>
                </a:cubicBezTo>
                <a:lnTo>
                  <a:pt x="7072080" y="6003845"/>
                </a:lnTo>
                <a:cubicBezTo>
                  <a:pt x="7072080" y="6106925"/>
                  <a:pt x="6988517" y="6190488"/>
                  <a:pt x="688543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1067625" cy="328084"/>
          </a:xfrm>
          <a:prstGeom prst="rect">
            <a:avLst/>
          </a:prstGeom>
        </p:spPr>
        <p:txBody>
          <a:bodyPr/>
          <a:lstStyle/>
          <a:p>
            <a:fld id="{E2ABEC49-741E-472F-866C-AE933A56DB01}"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75A9B769-FEAE-2962-E26F-2A44DC7B32A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6238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00265" y="907300"/>
            <a:ext cx="3025702" cy="2114466"/>
          </a:xfrm>
        </p:spPr>
        <p:txBody>
          <a:bodyPr anchor="b"/>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D58BC462-E794-03C0-9112-F7F3BCEED143}"/>
              </a:ext>
            </a:extLst>
          </p:cNvPr>
          <p:cNvSpPr>
            <a:spLocks noGrp="1"/>
          </p:cNvSpPr>
          <p:nvPr>
            <p:ph type="pic" sz="quarter" idx="13"/>
          </p:nvPr>
        </p:nvSpPr>
        <p:spPr>
          <a:xfrm>
            <a:off x="358140" y="333756"/>
            <a:ext cx="7423225" cy="6190488"/>
          </a:xfrm>
          <a:custGeom>
            <a:avLst/>
            <a:gdLst>
              <a:gd name="connsiteX0" fmla="*/ 186643 w 7423225"/>
              <a:gd name="connsiteY0" fmla="*/ 0 h 6190488"/>
              <a:gd name="connsiteX1" fmla="*/ 7423225 w 7423225"/>
              <a:gd name="connsiteY1" fmla="*/ 0 h 6190488"/>
              <a:gd name="connsiteX2" fmla="*/ 7423225 w 7423225"/>
              <a:gd name="connsiteY2" fmla="*/ 6190488 h 6190488"/>
              <a:gd name="connsiteX3" fmla="*/ 186643 w 7423225"/>
              <a:gd name="connsiteY3" fmla="*/ 6190488 h 6190488"/>
              <a:gd name="connsiteX4" fmla="*/ 0 w 7423225"/>
              <a:gd name="connsiteY4" fmla="*/ 6003845 h 6190488"/>
              <a:gd name="connsiteX5" fmla="*/ 0 w 7423225"/>
              <a:gd name="connsiteY5" fmla="*/ 186643 h 6190488"/>
              <a:gd name="connsiteX6" fmla="*/ 186643 w 7423225"/>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3225" h="6190488">
                <a:moveTo>
                  <a:pt x="186643" y="0"/>
                </a:moveTo>
                <a:lnTo>
                  <a:pt x="7423225" y="0"/>
                </a:lnTo>
                <a:lnTo>
                  <a:pt x="7423225"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00265" y="3156095"/>
            <a:ext cx="3025702" cy="2794596"/>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529915"/>
            <a:ext cx="1003659" cy="328084"/>
          </a:xfrm>
          <a:prstGeom prst="rect">
            <a:avLst/>
          </a:prstGeom>
        </p:spPr>
        <p:txBody>
          <a:bodyPr/>
          <a:lstStyle>
            <a:lvl1pPr>
              <a:defRPr>
                <a:solidFill>
                  <a:schemeClr val="tx1"/>
                </a:solidFill>
                <a:effectLst/>
              </a:defRPr>
            </a:lvl1pPr>
          </a:lstStyle>
          <a:p>
            <a:fld id="{CB6BE5AC-BF33-4FE2-ADBE-F1A4AA52AA84}"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529915"/>
            <a:ext cx="2068899"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4" name="Rectangle: Rounded Corners 3">
            <a:extLst>
              <a:ext uri="{FF2B5EF4-FFF2-40B4-BE49-F238E27FC236}">
                <a16:creationId xmlns:a16="http://schemas.microsoft.com/office/drawing/2014/main" id="{B3CB8547-3131-E62F-78BD-1E2AB8979C91}"/>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864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03850" y="907302"/>
            <a:ext cx="4222117" cy="3697488"/>
          </a:xfrm>
        </p:spPr>
        <p:txBody>
          <a:bodyPr anchor="b">
            <a:normAutofit/>
          </a:bodyPr>
          <a:lstStyle>
            <a:lvl1pPr algn="l">
              <a:defRPr sz="5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03850" y="4731335"/>
            <a:ext cx="4222117" cy="1219362"/>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3E190545-F7D8-0D1C-1BCC-C670CFFE0C60}"/>
              </a:ext>
            </a:extLst>
          </p:cNvPr>
          <p:cNvSpPr>
            <a:spLocks noGrp="1"/>
          </p:cNvSpPr>
          <p:nvPr>
            <p:ph type="pic" sz="quarter" idx="14"/>
          </p:nvPr>
        </p:nvSpPr>
        <p:spPr>
          <a:xfrm>
            <a:off x="358140" y="333756"/>
            <a:ext cx="6226810" cy="6190488"/>
          </a:xfrm>
          <a:custGeom>
            <a:avLst/>
            <a:gdLst>
              <a:gd name="connsiteX0" fmla="*/ 186643 w 6226810"/>
              <a:gd name="connsiteY0" fmla="*/ 0 h 6190488"/>
              <a:gd name="connsiteX1" fmla="*/ 6226810 w 6226810"/>
              <a:gd name="connsiteY1" fmla="*/ 0 h 6190488"/>
              <a:gd name="connsiteX2" fmla="*/ 6226810 w 6226810"/>
              <a:gd name="connsiteY2" fmla="*/ 6190488 h 6190488"/>
              <a:gd name="connsiteX3" fmla="*/ 186643 w 6226810"/>
              <a:gd name="connsiteY3" fmla="*/ 6190488 h 6190488"/>
              <a:gd name="connsiteX4" fmla="*/ 0 w 6226810"/>
              <a:gd name="connsiteY4" fmla="*/ 6003845 h 6190488"/>
              <a:gd name="connsiteX5" fmla="*/ 0 w 6226810"/>
              <a:gd name="connsiteY5" fmla="*/ 186643 h 6190488"/>
              <a:gd name="connsiteX6" fmla="*/ 186643 w 622681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6810" h="6190488">
                <a:moveTo>
                  <a:pt x="186643" y="0"/>
                </a:moveTo>
                <a:lnTo>
                  <a:pt x="6226810" y="0"/>
                </a:lnTo>
                <a:lnTo>
                  <a:pt x="6226810"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529916"/>
            <a:ext cx="1707625" cy="328084"/>
          </a:xfrm>
          <a:prstGeom prst="rect">
            <a:avLst/>
          </a:prstGeom>
        </p:spPr>
        <p:txBody>
          <a:bodyPr/>
          <a:lstStyle>
            <a:lvl1pPr>
              <a:defRPr>
                <a:solidFill>
                  <a:schemeClr val="tx1"/>
                </a:solidFill>
                <a:effectLst/>
              </a:defRPr>
            </a:lvl1pPr>
          </a:lstStyle>
          <a:p>
            <a:fld id="{254E9985-91B3-42C8-B8D8-B565E04A5E57}" type="datetime1">
              <a:rPr lang="en-US" smtClean="0"/>
              <a:t>4/22/2026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7" name="Rectangle: Rounded Corners 6">
            <a:extLst>
              <a:ext uri="{FF2B5EF4-FFF2-40B4-BE49-F238E27FC236}">
                <a16:creationId xmlns:a16="http://schemas.microsoft.com/office/drawing/2014/main" id="{E5DF5215-34B8-BE6B-A816-58B2F37B1D5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971685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851A88DF-44ED-436B-99D1-0B8CC5A92D9A}"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06465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BEC9FA1C-AA60-4CCE-B788-3849E413B634}"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17497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a:prstGeom prst="rect">
            <a:avLst/>
          </a:prstGeom>
        </p:spPr>
        <p:txBody>
          <a:bodyPr/>
          <a:lstStyle/>
          <a:p>
            <a:fld id="{401AF4C7-240F-4AB8-A2FA-D99DF3F7CE1C}"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a:prstGeom prst="rect">
            <a:avLst/>
          </a:prstGeom>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Tree>
    <p:extLst>
      <p:ext uri="{BB962C8B-B14F-4D97-AF65-F5344CB8AC3E}">
        <p14:creationId xmlns:p14="http://schemas.microsoft.com/office/powerpoint/2010/main" val="252566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07AF85-94F0-A688-031E-5C9B12E7DA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6" y="1810322"/>
            <a:ext cx="4547183" cy="4444173"/>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1" name="Picture Placeholder 10">
            <a:extLst>
              <a:ext uri="{FF2B5EF4-FFF2-40B4-BE49-F238E27FC236}">
                <a16:creationId xmlns:a16="http://schemas.microsoft.com/office/drawing/2014/main" id="{0FEB7308-4C28-B462-9DD9-8D821D48BBBA}"/>
              </a:ext>
            </a:extLst>
          </p:cNvPr>
          <p:cNvSpPr>
            <a:spLocks noGrp="1"/>
          </p:cNvSpPr>
          <p:nvPr>
            <p:ph type="pic" sz="quarter" idx="16"/>
          </p:nvPr>
        </p:nvSpPr>
        <p:spPr>
          <a:xfrm>
            <a:off x="898331" y="2044501"/>
            <a:ext cx="3975817" cy="3975817"/>
          </a:xfrm>
          <a:custGeom>
            <a:avLst/>
            <a:gdLst>
              <a:gd name="connsiteX0" fmla="*/ 1987909 w 3975817"/>
              <a:gd name="connsiteY0" fmla="*/ 0 h 3975817"/>
              <a:gd name="connsiteX1" fmla="*/ 3975817 w 3975817"/>
              <a:gd name="connsiteY1" fmla="*/ 1987909 h 3975817"/>
              <a:gd name="connsiteX2" fmla="*/ 1987909 w 3975817"/>
              <a:gd name="connsiteY2" fmla="*/ 3975817 h 3975817"/>
              <a:gd name="connsiteX3" fmla="*/ 0 w 3975817"/>
              <a:gd name="connsiteY3" fmla="*/ 1987909 h 3975817"/>
              <a:gd name="connsiteX4" fmla="*/ 1987909 w 3975817"/>
              <a:gd name="connsiteY4" fmla="*/ 0 h 397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817" h="3975817">
                <a:moveTo>
                  <a:pt x="1987909" y="0"/>
                </a:moveTo>
                <a:cubicBezTo>
                  <a:pt x="3085800" y="0"/>
                  <a:pt x="3975817" y="890017"/>
                  <a:pt x="3975817" y="1987909"/>
                </a:cubicBezTo>
                <a:cubicBezTo>
                  <a:pt x="3975817" y="3085800"/>
                  <a:pt x="3085800" y="3975817"/>
                  <a:pt x="1987909" y="3975817"/>
                </a:cubicBezTo>
                <a:cubicBezTo>
                  <a:pt x="890017" y="3975817"/>
                  <a:pt x="0" y="3085800"/>
                  <a:pt x="0" y="1987909"/>
                </a:cubicBezTo>
                <a:cubicBezTo>
                  <a:pt x="0" y="890017"/>
                  <a:pt x="890017" y="0"/>
                  <a:pt x="1987909"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096000" y="1828800"/>
            <a:ext cx="5483355"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387AD299-DE61-4CBB-BC93-03EDAFFAD605}"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7120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BFD4E-5044-9769-5E8F-5BEC1C2A21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8" y="2271376"/>
            <a:ext cx="4155294" cy="40611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
        <p:nvSpPr>
          <p:cNvPr id="14" name="Picture Placeholder 13">
            <a:extLst>
              <a:ext uri="{FF2B5EF4-FFF2-40B4-BE49-F238E27FC236}">
                <a16:creationId xmlns:a16="http://schemas.microsoft.com/office/drawing/2014/main" id="{D4DA44E7-3265-78D1-59E3-AEFDF6112DD6}"/>
              </a:ext>
            </a:extLst>
          </p:cNvPr>
          <p:cNvSpPr>
            <a:spLocks noGrp="1"/>
          </p:cNvSpPr>
          <p:nvPr>
            <p:ph type="pic" sz="quarter" idx="16"/>
          </p:nvPr>
        </p:nvSpPr>
        <p:spPr>
          <a:xfrm>
            <a:off x="873710" y="2485372"/>
            <a:ext cx="3633170" cy="3633170"/>
          </a:xfrm>
          <a:custGeom>
            <a:avLst/>
            <a:gdLst>
              <a:gd name="connsiteX0" fmla="*/ 1816585 w 3633170"/>
              <a:gd name="connsiteY0" fmla="*/ 0 h 3633170"/>
              <a:gd name="connsiteX1" fmla="*/ 3633170 w 3633170"/>
              <a:gd name="connsiteY1" fmla="*/ 1816585 h 3633170"/>
              <a:gd name="connsiteX2" fmla="*/ 1816585 w 3633170"/>
              <a:gd name="connsiteY2" fmla="*/ 3633170 h 3633170"/>
              <a:gd name="connsiteX3" fmla="*/ 0 w 3633170"/>
              <a:gd name="connsiteY3" fmla="*/ 1816585 h 3633170"/>
              <a:gd name="connsiteX4" fmla="*/ 1816585 w 3633170"/>
              <a:gd name="connsiteY4" fmla="*/ 0 h 36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3170" h="3633170">
                <a:moveTo>
                  <a:pt x="1816585" y="0"/>
                </a:moveTo>
                <a:cubicBezTo>
                  <a:pt x="2819857" y="0"/>
                  <a:pt x="3633170" y="813313"/>
                  <a:pt x="3633170" y="1816585"/>
                </a:cubicBezTo>
                <a:cubicBezTo>
                  <a:pt x="3633170" y="2819857"/>
                  <a:pt x="2819857" y="3633170"/>
                  <a:pt x="1816585" y="3633170"/>
                </a:cubicBezTo>
                <a:cubicBezTo>
                  <a:pt x="813313" y="3633170"/>
                  <a:pt x="0" y="2819857"/>
                  <a:pt x="0" y="1816585"/>
                </a:cubicBezTo>
                <a:cubicBezTo>
                  <a:pt x="0" y="813313"/>
                  <a:pt x="813313" y="0"/>
                  <a:pt x="1816585"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FB9632C8-AF7D-4924-8414-5F0F98946906}"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56829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50B4B-78CB-E542-02D9-864CE61BF8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7715" y="2311121"/>
            <a:ext cx="4085820" cy="39932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AA5E0D2B-AF9D-6520-DEF7-6EF60AC4660E}"/>
              </a:ext>
            </a:extLst>
          </p:cNvPr>
          <p:cNvSpPr>
            <a:spLocks noGrp="1"/>
          </p:cNvSpPr>
          <p:nvPr>
            <p:ph type="pic" sz="quarter" idx="16"/>
          </p:nvPr>
        </p:nvSpPr>
        <p:spPr>
          <a:xfrm>
            <a:off x="694412" y="2521539"/>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CB60CA09-D196-4E75-A4BA-F561F149C1FC}"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42614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5626D2-80B1-31C0-8C4C-03AEBF6B45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35066" y="2105276"/>
            <a:ext cx="4085820" cy="3993262"/>
          </a:xfrm>
          <a:prstGeom prst="rect">
            <a:avLst/>
          </a:prstGeom>
        </p:spPr>
      </p:pic>
      <p:sp>
        <p:nvSpPr>
          <p:cNvPr id="17" name="Title 1">
            <a:extLst>
              <a:ext uri="{FF2B5EF4-FFF2-40B4-BE49-F238E27FC236}">
                <a16:creationId xmlns:a16="http://schemas.microsoft.com/office/drawing/2014/main" id="{FB8AD6A1-C215-DFF8-ECFA-D092D628B627}"/>
              </a:ext>
            </a:extLst>
          </p:cNvPr>
          <p:cNvSpPr>
            <a:spLocks noGrp="1"/>
          </p:cNvSpPr>
          <p:nvPr>
            <p:ph type="title"/>
          </p:nvPr>
        </p:nvSpPr>
        <p:spPr>
          <a:xfrm>
            <a:off x="612647" y="907303"/>
            <a:ext cx="10966706" cy="1132258"/>
          </a:xfrm>
        </p:spPr>
        <p:txBody>
          <a:bodyPr/>
          <a:lstStyle>
            <a:lvl1pPr>
              <a:defRPr>
                <a:latin typeface="+mj-lt"/>
              </a:defRPr>
            </a:lvl1pPr>
          </a:lstStyle>
          <a:p>
            <a:r>
              <a:rPr lang="en-US"/>
              <a:t>Click to edit Master title style</a:t>
            </a:r>
            <a:endParaRPr lang="en-US" dirty="0"/>
          </a:p>
        </p:txBody>
      </p:sp>
      <p:sp>
        <p:nvSpPr>
          <p:cNvPr id="15" name="Text Placeholder 3">
            <a:extLst>
              <a:ext uri="{FF2B5EF4-FFF2-40B4-BE49-F238E27FC236}">
                <a16:creationId xmlns:a16="http://schemas.microsoft.com/office/drawing/2014/main" id="{2F6745D6-F853-FF75-28EF-2DD864956FC7}"/>
              </a:ext>
            </a:extLst>
          </p:cNvPr>
          <p:cNvSpPr>
            <a:spLocks noGrp="1"/>
          </p:cNvSpPr>
          <p:nvPr>
            <p:ph type="body" sz="half" idx="2"/>
          </p:nvPr>
        </p:nvSpPr>
        <p:spPr>
          <a:xfrm>
            <a:off x="612647" y="2311121"/>
            <a:ext cx="6158266" cy="3993262"/>
          </a:xfrm>
        </p:spPr>
        <p:txBody>
          <a:bodyPr anchor="t">
            <a:normAutofit/>
          </a:bodyPr>
          <a:lstStyle>
            <a:lvl1pPr marL="0" indent="0">
              <a:buNone/>
              <a:defRPr sz="1400"/>
            </a:lvl1pPr>
            <a:lvl2pPr marL="457200" indent="0">
              <a:buNone/>
              <a:defRPr sz="1200"/>
            </a:lvl2pPr>
            <a:lvl3pPr marL="914400" indent="0">
              <a:buNone/>
              <a:defRPr sz="1100"/>
            </a:lvl3pPr>
            <a:lvl4pPr marL="1371600" indent="0">
              <a:buNone/>
              <a:defRPr sz="900"/>
            </a:lvl4pPr>
            <a:lvl5pPr marL="1828800" indent="0">
              <a:buNone/>
              <a:defRPr sz="9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D366C839-A25F-2CB3-40B9-811BB4C75134}"/>
              </a:ext>
            </a:extLst>
          </p:cNvPr>
          <p:cNvSpPr>
            <a:spLocks noGrp="1"/>
          </p:cNvSpPr>
          <p:nvPr>
            <p:ph type="pic" sz="quarter" idx="15"/>
          </p:nvPr>
        </p:nvSpPr>
        <p:spPr>
          <a:xfrm>
            <a:off x="7591763" y="2315694"/>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E44CA941-2112-4108-B577-DDB22688A338}"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95137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C0B019-1F65-5FF3-EACC-1DBD4333A0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00064" y="557784"/>
            <a:ext cx="5914085" cy="5780110"/>
          </a:xfrm>
          <a:prstGeom prst="rect">
            <a:avLst/>
          </a:prstGeom>
        </p:spPr>
      </p:pic>
      <p:sp>
        <p:nvSpPr>
          <p:cNvPr id="3" name="Title 1">
            <a:extLst>
              <a:ext uri="{FF2B5EF4-FFF2-40B4-BE49-F238E27FC236}">
                <a16:creationId xmlns:a16="http://schemas.microsoft.com/office/drawing/2014/main" id="{6763DD55-592C-903A-3F9C-A96924CFEAC8}"/>
              </a:ext>
            </a:extLst>
          </p:cNvPr>
          <p:cNvSpPr>
            <a:spLocks noGrp="1"/>
          </p:cNvSpPr>
          <p:nvPr>
            <p:ph type="title"/>
          </p:nvPr>
        </p:nvSpPr>
        <p:spPr>
          <a:xfrm>
            <a:off x="612648" y="907302"/>
            <a:ext cx="4361688" cy="1649694"/>
          </a:xfrm>
        </p:spPr>
        <p:txBody>
          <a:bodyPr anchor="t"/>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4361688" cy="3434638"/>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1">
            <a:extLst>
              <a:ext uri="{FF2B5EF4-FFF2-40B4-BE49-F238E27FC236}">
                <a16:creationId xmlns:a16="http://schemas.microsoft.com/office/drawing/2014/main" id="{051C0813-C057-2B90-9C5A-3AE995C89739}"/>
              </a:ext>
            </a:extLst>
          </p:cNvPr>
          <p:cNvSpPr>
            <a:spLocks noGrp="1"/>
          </p:cNvSpPr>
          <p:nvPr>
            <p:ph type="pic" sz="quarter" idx="15"/>
          </p:nvPr>
        </p:nvSpPr>
        <p:spPr>
          <a:xfrm>
            <a:off x="6071625" y="862357"/>
            <a:ext cx="5170964" cy="5170964"/>
          </a:xfrm>
          <a:custGeom>
            <a:avLst/>
            <a:gdLst>
              <a:gd name="connsiteX0" fmla="*/ 2585482 w 5170964"/>
              <a:gd name="connsiteY0" fmla="*/ 0 h 5170964"/>
              <a:gd name="connsiteX1" fmla="*/ 5170964 w 5170964"/>
              <a:gd name="connsiteY1" fmla="*/ 2585482 h 5170964"/>
              <a:gd name="connsiteX2" fmla="*/ 2585482 w 5170964"/>
              <a:gd name="connsiteY2" fmla="*/ 5170964 h 5170964"/>
              <a:gd name="connsiteX3" fmla="*/ 0 w 5170964"/>
              <a:gd name="connsiteY3" fmla="*/ 2585482 h 5170964"/>
              <a:gd name="connsiteX4" fmla="*/ 2585482 w 5170964"/>
              <a:gd name="connsiteY4" fmla="*/ 0 h 517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964" h="5170964">
                <a:moveTo>
                  <a:pt x="2585482" y="0"/>
                </a:moveTo>
                <a:cubicBezTo>
                  <a:pt x="4013405" y="0"/>
                  <a:pt x="5170964" y="1157560"/>
                  <a:pt x="5170964" y="2585482"/>
                </a:cubicBezTo>
                <a:cubicBezTo>
                  <a:pt x="5170964" y="4013405"/>
                  <a:pt x="4013405" y="5170964"/>
                  <a:pt x="2585482" y="5170964"/>
                </a:cubicBezTo>
                <a:cubicBezTo>
                  <a:pt x="1157560" y="5170964"/>
                  <a:pt x="0" y="4013405"/>
                  <a:pt x="0" y="2585482"/>
                </a:cubicBezTo>
                <a:cubicBezTo>
                  <a:pt x="0" y="1157560"/>
                  <a:pt x="1157560" y="0"/>
                  <a:pt x="2585482"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347132" y="6529916"/>
            <a:ext cx="3284341" cy="328084"/>
          </a:xfrm>
          <a:prstGeom prst="rect">
            <a:avLst/>
          </a:prstGeom>
        </p:spPr>
        <p:txBody>
          <a:bodyPr/>
          <a:lstStyle/>
          <a:p>
            <a:fld id="{7D3302DA-6AFE-4F11-B5FB-C17B82EA8578}" type="datetime1">
              <a:rPr lang="en-US" smtClean="0"/>
              <a:t>4/22/2026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9211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67907A-96CA-89D9-9FD8-C85BFFEAF6EB}"/>
              </a:ext>
            </a:extLst>
          </p:cNvPr>
          <p:cNvSpPr>
            <a:spLocks noGrp="1"/>
          </p:cNvSpPr>
          <p:nvPr>
            <p:ph type="title"/>
          </p:nvPr>
        </p:nvSpPr>
        <p:spPr>
          <a:xfrm>
            <a:off x="860316" y="4421770"/>
            <a:ext cx="10499656" cy="1528927"/>
          </a:xfrm>
        </p:spPr>
        <p:txBody>
          <a:bodyPr>
            <a:normAutofit/>
          </a:bodyPr>
          <a:lstStyle>
            <a:lvl1pPr algn="l">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8" name="Content Placeholder 6">
            <a:extLst>
              <a:ext uri="{FF2B5EF4-FFF2-40B4-BE49-F238E27FC236}">
                <a16:creationId xmlns:a16="http://schemas.microsoft.com/office/drawing/2014/main" id="{824A94E6-CFC2-45CB-1F4E-C00A6DA2F700}"/>
              </a:ext>
            </a:extLst>
          </p:cNvPr>
          <p:cNvSpPr>
            <a:spLocks noGrp="1"/>
          </p:cNvSpPr>
          <p:nvPr>
            <p:ph sz="quarter" idx="13" hasCustomPrompt="1"/>
          </p:nvPr>
        </p:nvSpPr>
        <p:spPr>
          <a:xfrm>
            <a:off x="866336" y="1330310"/>
            <a:ext cx="10499656" cy="3273331"/>
          </a:xfrm>
        </p:spPr>
        <p:txBody>
          <a:bodyPr anchor="b">
            <a:normAutofit/>
          </a:bodyPr>
          <a:lstStyle>
            <a:lvl1pPr marL="0" indent="0" algn="l">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C3619648-D57F-48C1-8026-D656192BFCE5}" type="datetime1">
              <a:rPr lang="en-US" smtClean="0"/>
              <a:t>4/22/2026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9" name="Rectangle: Rounded Corners 8">
            <a:extLst>
              <a:ext uri="{FF2B5EF4-FFF2-40B4-BE49-F238E27FC236}">
                <a16:creationId xmlns:a16="http://schemas.microsoft.com/office/drawing/2014/main" id="{FA1F52FC-EB68-58F2-85B1-6235B55362A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8387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804120"/>
            <a:ext cx="10543032" cy="4206240"/>
          </a:xfrm>
        </p:spPr>
        <p:txBody>
          <a:bodyPr anchor="b">
            <a:normAutofit/>
          </a:bodyPr>
          <a:lstStyle>
            <a:lvl1pPr marL="0" indent="0" algn="ctr">
              <a:lnSpc>
                <a:spcPct val="90000"/>
              </a:lnSpc>
              <a:buNone/>
              <a:defRPr sz="232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D7688EBA-E81D-4EC6-8C2B-03A401A980DE}" type="datetime1">
              <a:rPr lang="en-US" smtClean="0"/>
              <a:t>4/22/2026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7ACAAB8A-DD1F-F240-8651-22FAC159B42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766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59537" y="905256"/>
            <a:ext cx="4206240" cy="3739896"/>
          </a:xfrm>
        </p:spPr>
        <p:txBody>
          <a:bodyPr anchor="t">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59536" y="4873752"/>
            <a:ext cx="4206240"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icture Placeholder 5">
            <a:extLst>
              <a:ext uri="{FF2B5EF4-FFF2-40B4-BE49-F238E27FC236}">
                <a16:creationId xmlns:a16="http://schemas.microsoft.com/office/drawing/2014/main" id="{C77B7186-FB14-CA62-FE96-5476125CC1B8}"/>
              </a:ext>
            </a:extLst>
          </p:cNvPr>
          <p:cNvSpPr>
            <a:spLocks noGrp="1"/>
          </p:cNvSpPr>
          <p:nvPr>
            <p:ph type="pic" sz="quarter" idx="13"/>
          </p:nvPr>
        </p:nvSpPr>
        <p:spPr>
          <a:xfrm>
            <a:off x="5596128" y="333756"/>
            <a:ext cx="6237732" cy="6190488"/>
          </a:xfrm>
          <a:custGeom>
            <a:avLst/>
            <a:gdLst>
              <a:gd name="connsiteX0" fmla="*/ 0 w 6237732"/>
              <a:gd name="connsiteY0" fmla="*/ 0 h 6190488"/>
              <a:gd name="connsiteX1" fmla="*/ 6051089 w 6237732"/>
              <a:gd name="connsiteY1" fmla="*/ 0 h 6190488"/>
              <a:gd name="connsiteX2" fmla="*/ 6237732 w 6237732"/>
              <a:gd name="connsiteY2" fmla="*/ 186643 h 6190488"/>
              <a:gd name="connsiteX3" fmla="*/ 6237732 w 6237732"/>
              <a:gd name="connsiteY3" fmla="*/ 6003845 h 6190488"/>
              <a:gd name="connsiteX4" fmla="*/ 6051089 w 6237732"/>
              <a:gd name="connsiteY4" fmla="*/ 6190488 h 6190488"/>
              <a:gd name="connsiteX5" fmla="*/ 0 w 6237732"/>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732" h="6190488">
                <a:moveTo>
                  <a:pt x="0" y="0"/>
                </a:moveTo>
                <a:lnTo>
                  <a:pt x="6051089" y="0"/>
                </a:lnTo>
                <a:cubicBezTo>
                  <a:pt x="6154169" y="0"/>
                  <a:pt x="6237732" y="83563"/>
                  <a:pt x="6237732" y="186643"/>
                </a:cubicBezTo>
                <a:lnTo>
                  <a:pt x="6237732" y="6003845"/>
                </a:lnTo>
                <a:cubicBezTo>
                  <a:pt x="6237732" y="6106925"/>
                  <a:pt x="6154169" y="6190488"/>
                  <a:pt x="6051089" y="6190488"/>
                </a:cubicBezTo>
                <a:lnTo>
                  <a:pt x="0" y="6190488"/>
                </a:ln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347133" y="6529916"/>
            <a:ext cx="1951777" cy="328084"/>
          </a:xfrm>
          <a:prstGeom prst="rect">
            <a:avLst/>
          </a:prstGeom>
        </p:spPr>
        <p:txBody>
          <a:bodyPr/>
          <a:lstStyle/>
          <a:p>
            <a:fld id="{B4AA5E08-0B46-4D4C-9A1D-1895CC169C50}" type="datetime1">
              <a:rPr lang="en-US" smtClean="0"/>
              <a:t>4/22/2026</a:t>
            </a:fld>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880928"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636569"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27AE6C76-D3EE-C74F-F49E-97F6141F5D1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60663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421770"/>
            <a:ext cx="7525512" cy="1933310"/>
          </a:xfrm>
        </p:spPr>
        <p:txBody>
          <a:bodyPr>
            <a:normAutofit/>
          </a:bodyPr>
          <a:lstStyle>
            <a:lvl1pPr algn="ctr">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1353387"/>
            <a:ext cx="10543032" cy="3273331"/>
          </a:xfrm>
        </p:spPr>
        <p:txBody>
          <a:bodyPr anchor="b">
            <a:normAutofit/>
          </a:bodyPr>
          <a:lstStyle>
            <a:lvl1pPr marL="0" indent="0" algn="ctr">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175A1B29-DFBD-4673-8328-3ED6619AAB50}" type="datetime1">
              <a:rPr lang="en-US" smtClean="0"/>
              <a:t>4/22/2026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A42EF41C-4509-4150-C0F1-83BB756ACF5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724529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63662" y="561268"/>
            <a:ext cx="9264676" cy="5735465"/>
          </a:xfrm>
        </p:spPr>
        <p:txBody>
          <a:bodyPr anchor="ctr">
            <a:noAutofit/>
          </a:bodyPr>
          <a:lstStyle>
            <a:lvl1pPr marL="0" indent="0" algn="ctr">
              <a:lnSpc>
                <a:spcPct val="80000"/>
              </a:lnSpc>
              <a:buNone/>
              <a:defRPr lang="en-US" sz="6600" b="0" kern="1200" cap="all" baseline="0" dirty="0">
                <a:solidFill>
                  <a:schemeClr val="tx1"/>
                </a:solidFill>
                <a:latin typeface="+mj-lt"/>
                <a:ea typeface="+mj-ea"/>
                <a:cs typeface="+mj-cs"/>
              </a:defRPr>
            </a:lvl1pPr>
            <a:lvl2pPr marL="228600" indent="0" algn="ctr">
              <a:lnSpc>
                <a:spcPct val="80000"/>
              </a:lnSpc>
              <a:buNone/>
              <a:defRPr lang="en-US" sz="6600" b="0" kern="1200" cap="all" baseline="0" dirty="0">
                <a:solidFill>
                  <a:schemeClr val="tx1"/>
                </a:solidFill>
                <a:latin typeface="+mj-lt"/>
                <a:ea typeface="+mj-ea"/>
                <a:cs typeface="+mj-cs"/>
              </a:defRPr>
            </a:lvl2pPr>
            <a:lvl3pPr marL="457200" indent="0" algn="ctr">
              <a:lnSpc>
                <a:spcPct val="80000"/>
              </a:lnSpc>
              <a:buNone/>
              <a:defRPr lang="en-US" sz="6600" b="0" kern="1200" cap="all" baseline="0" dirty="0">
                <a:solidFill>
                  <a:schemeClr val="tx1"/>
                </a:solidFill>
                <a:latin typeface="+mj-lt"/>
                <a:ea typeface="+mj-ea"/>
                <a:cs typeface="+mj-cs"/>
              </a:defRPr>
            </a:lvl3pPr>
            <a:lvl4pPr marL="685800" indent="0" algn="ctr">
              <a:lnSpc>
                <a:spcPct val="100000"/>
              </a:lnSpc>
              <a:buNone/>
              <a:defRPr lang="en-US" sz="8000" b="1" kern="1200" cap="all" baseline="0" dirty="0">
                <a:solidFill>
                  <a:schemeClr val="tx1"/>
                </a:solidFill>
                <a:latin typeface="Playfair Display Black" pitchFamily="2" charset="0"/>
                <a:ea typeface="+mj-ea"/>
                <a:cs typeface="+mj-cs"/>
              </a:defRPr>
            </a:lvl4pPr>
            <a:lvl5pPr marL="914400" indent="0" algn="ctr">
              <a:lnSpc>
                <a:spcPct val="100000"/>
              </a:lnSpc>
              <a:buNone/>
              <a:defRPr lang="en-US" sz="8000" b="1" kern="1200" cap="all" baseline="0" dirty="0">
                <a:solidFill>
                  <a:schemeClr val="tx1"/>
                </a:solidFill>
                <a:latin typeface="Playfair Display Black" pitchFamily="2" charset="0"/>
                <a:ea typeface="+mj-ea"/>
                <a:cs typeface="+mj-cs"/>
              </a:defRPr>
            </a:lvl5pPr>
          </a:lstStyle>
          <a:p>
            <a:pPr lvl="0"/>
            <a:r>
              <a:rPr lang="en-US" dirty="0"/>
              <a:t>Click to add Statement</a:t>
            </a:r>
          </a:p>
          <a:p>
            <a:pPr lvl="1"/>
            <a:r>
              <a:rPr lang="en-US" dirty="0"/>
              <a:t>Second level</a:t>
            </a:r>
          </a:p>
          <a:p>
            <a:pPr lvl="2"/>
            <a:r>
              <a:rPr lang="en-US" dirty="0"/>
              <a:t>Third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E7C9592F-4A0D-4D12-B47E-4A7D843B26AD}" type="datetime1">
              <a:rPr lang="en-US" smtClean="0"/>
              <a:t>4/22/2026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9" name="Rectangle: Rounded Corners 8">
            <a:extLst>
              <a:ext uri="{FF2B5EF4-FFF2-40B4-BE49-F238E27FC236}">
                <a16:creationId xmlns:a16="http://schemas.microsoft.com/office/drawing/2014/main" id="{244775AE-F67F-CB44-1D87-AB4D287818A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476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90F78A7-ED9B-4802-8C3B-8810C7632A95}" type="datetime1">
              <a:rPr lang="en-US" smtClean="0"/>
              <a:t>4/22/2026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734D2A7D-7433-3BD7-B540-CAF81289672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8369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4F266F9-F826-45A4-93B2-4F421185E715}" type="datetime1">
              <a:rPr lang="en-US" smtClean="0"/>
              <a:t>4/22/2026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0F6FAFB8-6136-DD3A-86C3-855ED940D6F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2968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34321655-180C-E5FF-5EBA-CB7C8C900534}"/>
              </a:ext>
            </a:extLst>
          </p:cNvPr>
          <p:cNvPicPr>
            <a:picLocks noChangeAspect="1"/>
          </p:cNvPicPr>
          <p:nvPr/>
        </p:nvPicPr>
        <p:blipFill>
          <a:blip r:embed="rId2">
            <a:extLst>
              <a:ext uri="{28A0092B-C50C-407E-A947-70E740481C1C}">
                <a14:useLocalDpi xmlns:a14="http://schemas.microsoft.com/office/drawing/2010/main" val="0"/>
              </a:ext>
            </a:extLst>
          </a:blip>
          <a:srcRect t="6267"/>
          <a:stretch/>
        </p:blipFill>
        <p:spPr>
          <a:xfrm>
            <a:off x="492638" y="0"/>
            <a:ext cx="4471248" cy="4191000"/>
          </a:xfrm>
          <a:prstGeom prst="rect">
            <a:avLst/>
          </a:prstGeom>
        </p:spPr>
      </p:pic>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2050322" y="5137616"/>
            <a:ext cx="8054173" cy="466344"/>
          </a:xfrm>
        </p:spPr>
        <p:txBody>
          <a:bodyPr anchor="ctr">
            <a:normAutofit/>
          </a:bodyPr>
          <a:lstStyle>
            <a:lvl1pPr>
              <a:lnSpc>
                <a:spcPct val="120000"/>
              </a:lnSpc>
              <a:defRPr sz="1800" cap="none" baseline="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393371" y="1188720"/>
            <a:ext cx="8593017" cy="2174966"/>
          </a:xfrm>
        </p:spPr>
        <p:txBody>
          <a:bodyPr anchor="b">
            <a:normAutofit/>
          </a:bodyPr>
          <a:lstStyle>
            <a:lvl1pPr marL="0" indent="-457200" defTabSz="914400">
              <a:lnSpc>
                <a:spcPct val="80000"/>
              </a:lnSpc>
              <a:spcBef>
                <a:spcPts val="0"/>
              </a:spcBef>
              <a:buNone/>
              <a:defRPr sz="45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DB6CF73C-93E7-489E-AE2B-E246A7DB6D93}" type="datetime1">
              <a:rPr lang="en-US" smtClean="0"/>
              <a:t>4/22/2026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2" name="Straight Connector 11">
            <a:extLst>
              <a:ext uri="{FF2B5EF4-FFF2-40B4-BE49-F238E27FC236}">
                <a16:creationId xmlns:a16="http://schemas.microsoft.com/office/drawing/2014/main" id="{0659926F-2327-8B2D-085E-499F8F38779A}"/>
              </a:ext>
            </a:extLst>
          </p:cNvPr>
          <p:cNvCxnSpPr/>
          <p:nvPr/>
        </p:nvCxnSpPr>
        <p:spPr>
          <a:xfrm>
            <a:off x="1551214" y="3477986"/>
            <a:ext cx="0" cy="199208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9977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349240"/>
            <a:ext cx="9043416"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80000"/>
              </a:lnSpc>
              <a:spcBef>
                <a:spcPts val="0"/>
              </a:spcBef>
              <a:buNone/>
              <a:defRPr sz="40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A15AF2BE-7E3A-4323-8AD1-6D4FF44FD8E1}" type="datetime1">
              <a:rPr lang="en-US" smtClean="0"/>
              <a:t>4/22/2026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CF5A24BE-62EC-1D31-CC8C-91D6C09F822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897118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790041" y="5669280"/>
            <a:ext cx="8805672"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80000"/>
              </a:lnSpc>
              <a:spcBef>
                <a:spcPts val="0"/>
              </a:spcBef>
              <a:buNone/>
              <a:defRPr sz="42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CB8FD7DB-FD7D-41C7-A7D0-5BAC7B3F1054}" type="datetime1">
              <a:rPr lang="en-US" smtClean="0"/>
              <a:t>4/22/2026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0CC92CDB-3DCC-F547-8EEC-BE14157A425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3182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63BBBA-62F7-DBEC-F9CF-7226CF22297D}"/>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4" name="Text Placeholder 10">
            <a:extLst>
              <a:ext uri="{FF2B5EF4-FFF2-40B4-BE49-F238E27FC236}">
                <a16:creationId xmlns:a16="http://schemas.microsoft.com/office/drawing/2014/main" id="{70C6923B-FF9D-B437-5588-878AF0F8A070}"/>
              </a:ext>
            </a:extLst>
          </p:cNvPr>
          <p:cNvSpPr>
            <a:spLocks noGrp="1"/>
          </p:cNvSpPr>
          <p:nvPr>
            <p:ph type="body" sz="quarter" idx="13"/>
          </p:nvPr>
        </p:nvSpPr>
        <p:spPr>
          <a:xfrm>
            <a:off x="860892"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a:extLst>
              <a:ext uri="{FF2B5EF4-FFF2-40B4-BE49-F238E27FC236}">
                <a16:creationId xmlns:a16="http://schemas.microsoft.com/office/drawing/2014/main" id="{32312870-557C-564C-3520-F00CB9BF524F}"/>
              </a:ext>
            </a:extLst>
          </p:cNvPr>
          <p:cNvSpPr>
            <a:spLocks noGrp="1"/>
          </p:cNvSpPr>
          <p:nvPr>
            <p:ph type="body" sz="quarter" idx="15"/>
          </p:nvPr>
        </p:nvSpPr>
        <p:spPr>
          <a:xfrm>
            <a:off x="6285157"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7586B0B4-0F2D-499F-B46F-F681523A05A0}" type="datetime1">
              <a:rPr lang="en-US" smtClean="0"/>
              <a:t>4/22/2026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3" name="Rectangle: Rounded Corners 12">
            <a:extLst>
              <a:ext uri="{FF2B5EF4-FFF2-40B4-BE49-F238E27FC236}">
                <a16:creationId xmlns:a16="http://schemas.microsoft.com/office/drawing/2014/main" id="{FB15031E-7D6B-5DB2-0949-3226C3A6B5E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6908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C7CB3-8309-EE97-00D8-73D90094F0D7}"/>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860893"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8CF4B8FC-8114-F896-19E9-61BFDBF1E798}"/>
              </a:ext>
            </a:extLst>
          </p:cNvPr>
          <p:cNvSpPr>
            <a:spLocks noGrp="1"/>
          </p:cNvSpPr>
          <p:nvPr>
            <p:ph type="body" idx="14"/>
          </p:nvPr>
        </p:nvSpPr>
        <p:spPr>
          <a:xfrm>
            <a:off x="6285158"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860892"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0">
            <a:extLst>
              <a:ext uri="{FF2B5EF4-FFF2-40B4-BE49-F238E27FC236}">
                <a16:creationId xmlns:a16="http://schemas.microsoft.com/office/drawing/2014/main" id="{BA05586D-8745-CB79-26DE-BB05CF6BF805}"/>
              </a:ext>
            </a:extLst>
          </p:cNvPr>
          <p:cNvSpPr>
            <a:spLocks noGrp="1"/>
          </p:cNvSpPr>
          <p:nvPr>
            <p:ph type="body" sz="quarter" idx="15"/>
          </p:nvPr>
        </p:nvSpPr>
        <p:spPr>
          <a:xfrm>
            <a:off x="6285157"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347132" y="6529916"/>
            <a:ext cx="3284341" cy="328084"/>
          </a:xfrm>
          <a:prstGeom prst="rect">
            <a:avLst/>
          </a:prstGeom>
        </p:spPr>
        <p:txBody>
          <a:bodyPr/>
          <a:lstStyle/>
          <a:p>
            <a:fld id="{01266551-E982-43FB-8EB6-73FB0E4FDF12}" type="datetime1">
              <a:rPr lang="en-US" smtClean="0"/>
              <a:t>4/22/2026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2" name="Rectangle: Rounded Corners 11">
            <a:extLst>
              <a:ext uri="{FF2B5EF4-FFF2-40B4-BE49-F238E27FC236}">
                <a16:creationId xmlns:a16="http://schemas.microsoft.com/office/drawing/2014/main" id="{E69FD757-76AB-74D2-BF21-512AF236806B}"/>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543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F8608-BD7F-FDF6-C9FE-359BAFBCCEDE}"/>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347132" y="6529916"/>
            <a:ext cx="3284341" cy="328084"/>
          </a:xfrm>
          <a:prstGeom prst="rect">
            <a:avLst/>
          </a:prstGeom>
        </p:spPr>
        <p:txBody>
          <a:bodyPr/>
          <a:lstStyle/>
          <a:p>
            <a:fld id="{6F57FA73-4BE2-4237-90E8-28123CE1B9FA}" type="datetime1">
              <a:rPr lang="en-US" smtClean="0"/>
              <a:t>4/22/2026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144ABFCC-D627-9493-2426-A6E5682EEBD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81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703F4AEB-E597-882F-3A69-A923B8DED423}"/>
              </a:ext>
            </a:extLst>
          </p:cNvPr>
          <p:cNvPicPr>
            <a:picLocks noChangeAspect="1"/>
          </p:cNvPicPr>
          <p:nvPr/>
        </p:nvPicPr>
        <p:blipFill>
          <a:blip r:embed="rId2">
            <a:extLst>
              <a:ext uri="{28A0092B-C50C-407E-A947-70E740481C1C}">
                <a14:useLocalDpi xmlns:a14="http://schemas.microsoft.com/office/drawing/2010/main" val="0"/>
              </a:ext>
            </a:extLst>
          </a:blip>
          <a:srcRect t="11857"/>
          <a:stretch/>
        </p:blipFill>
        <p:spPr>
          <a:xfrm>
            <a:off x="398705" y="0"/>
            <a:ext cx="5697291" cy="502177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b">
            <a:normAutofit/>
          </a:bodyPr>
          <a:lstStyle>
            <a:lvl1pPr algn="l">
              <a:defRPr sz="7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79017" y="4349578"/>
            <a:ext cx="6821182" cy="138472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804512D9-A095-4355-9551-356CB2C0D09E}" type="datetime1">
              <a:rPr lang="en-US" smtClean="0"/>
              <a:t>4/22/2026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CC5621C6-56CB-3166-B017-50A927415F64}"/>
              </a:ext>
            </a:extLst>
          </p:cNvPr>
          <p:cNvCxnSpPr>
            <a:cxnSpLocks/>
          </p:cNvCxnSpPr>
          <p:nvPr/>
        </p:nvCxnSpPr>
        <p:spPr>
          <a:xfrm>
            <a:off x="637839" y="4236969"/>
            <a:ext cx="0" cy="138472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397279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347132" y="6529916"/>
            <a:ext cx="3284341" cy="328084"/>
          </a:xfrm>
          <a:prstGeom prst="rect">
            <a:avLst/>
          </a:prstGeom>
        </p:spPr>
        <p:txBody>
          <a:bodyPr/>
          <a:lstStyle/>
          <a:p>
            <a:fld id="{68BA1E88-22B3-4091-902C-19D6AD2267FE}" type="datetime1">
              <a:rPr lang="en-US" smtClean="0"/>
              <a:t>4/22/2026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694126D0-8C62-BE14-DAD7-1281C05B8DCA}"/>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6069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347132" y="6529916"/>
            <a:ext cx="3284341" cy="328084"/>
          </a:xfrm>
          <a:prstGeom prst="rect">
            <a:avLst/>
          </a:prstGeom>
        </p:spPr>
        <p:txBody>
          <a:bodyPr/>
          <a:lstStyle/>
          <a:p>
            <a:fld id="{82EFC53A-E163-43E4-9309-C62B24E59229}" type="datetime1">
              <a:rPr lang="en-US" smtClean="0"/>
              <a:t>4/22/2026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68759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59536" y="1847088"/>
            <a:ext cx="7342307" cy="1133856"/>
          </a:xfrm>
        </p:spPr>
        <p:txBody>
          <a:bodyPr anchor="b">
            <a:noAutofit/>
          </a:bodyPr>
          <a:lstStyle>
            <a:lvl1pPr>
              <a:defRPr sz="6000">
                <a:latin typeface="+mj-lt"/>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59536" y="3594099"/>
            <a:ext cx="10472928"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F57D2C4C-3CEB-4A3F-A850-2A701BAB5B4F}" type="datetime1">
              <a:rPr lang="en-US" smtClean="0"/>
              <a:t>4/22/2026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60F630EC-9C35-9636-5C2F-9B305B2CCE3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384798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515E74ED-2A6E-80D7-2247-FD12F261259F}"/>
              </a:ext>
            </a:extLst>
          </p:cNvPr>
          <p:cNvPicPr>
            <a:picLocks noChangeAspect="1"/>
          </p:cNvPicPr>
          <p:nvPr/>
        </p:nvPicPr>
        <p:blipFill>
          <a:blip r:embed="rId2">
            <a:extLst>
              <a:ext uri="{28A0092B-C50C-407E-A947-70E740481C1C}">
                <a14:useLocalDpi xmlns:a14="http://schemas.microsoft.com/office/drawing/2010/main" val="0"/>
              </a:ext>
            </a:extLst>
          </a:blip>
          <a:srcRect t="47100"/>
          <a:stretch/>
        </p:blipFill>
        <p:spPr>
          <a:xfrm>
            <a:off x="462641" y="0"/>
            <a:ext cx="8989429" cy="475542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830857" y="3603170"/>
            <a:ext cx="7014009" cy="1507672"/>
          </a:xfrm>
        </p:spPr>
        <p:txBody>
          <a:bodyPr anchor="b">
            <a:noAutofit/>
          </a:bodyPr>
          <a:lstStyle>
            <a:lvl1pPr>
              <a:defRPr sz="4500">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5484133" y="5480958"/>
            <a:ext cx="6360733" cy="744158"/>
          </a:xfrm>
        </p:spPr>
        <p:txBody>
          <a:bodyPr anchor="b">
            <a:noAutofit/>
          </a:bodyPr>
          <a:lstStyle>
            <a:lvl1pPr marL="0" indent="0">
              <a:lnSpc>
                <a:spcPct val="110000"/>
              </a:lnSpc>
              <a:buNone/>
              <a:defRPr sz="1800"/>
            </a:lvl1pPr>
            <a:lvl2pPr marL="228600" indent="0">
              <a:lnSpc>
                <a:spcPct val="110000"/>
              </a:lnSpc>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ABC5762-7F5E-4C8D-B27D-8990A68BB18F}" type="datetime1">
              <a:rPr lang="en-US" smtClean="0"/>
              <a:t>4/22/2026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BB055BD5-F132-7EB0-787E-04988310DC8B}"/>
              </a:ext>
            </a:extLst>
          </p:cNvPr>
          <p:cNvCxnSpPr>
            <a:cxnSpLocks/>
          </p:cNvCxnSpPr>
          <p:nvPr/>
        </p:nvCxnSpPr>
        <p:spPr>
          <a:xfrm>
            <a:off x="4985657" y="5238749"/>
            <a:ext cx="0" cy="882741"/>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196322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02AE2374-EA36-E826-C9F3-73CD3978F48E}"/>
              </a:ext>
            </a:extLst>
          </p:cNvPr>
          <p:cNvPicPr>
            <a:picLocks noChangeAspect="1"/>
          </p:cNvPicPr>
          <p:nvPr/>
        </p:nvPicPr>
        <p:blipFill>
          <a:blip r:embed="rId2">
            <a:extLst>
              <a:ext uri="{28A0092B-C50C-407E-A947-70E740481C1C}">
                <a14:useLocalDpi xmlns:a14="http://schemas.microsoft.com/office/drawing/2010/main" val="0"/>
              </a:ext>
            </a:extLst>
          </a:blip>
          <a:srcRect r="6568" b="47295"/>
          <a:stretch/>
        </p:blipFill>
        <p:spPr>
          <a:xfrm>
            <a:off x="3701142" y="2068286"/>
            <a:ext cx="8490855" cy="478971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80323" y="4617138"/>
            <a:ext cx="6853511" cy="10149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AED07DE6-50D5-4B21-9405-DD62C0D4DC65}" type="datetime1">
              <a:rPr lang="en-US" smtClean="0"/>
              <a:t>4/22/2026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0" name="Straight Connector 9">
            <a:extLst>
              <a:ext uri="{FF2B5EF4-FFF2-40B4-BE49-F238E27FC236}">
                <a16:creationId xmlns:a16="http://schemas.microsoft.com/office/drawing/2014/main" id="{6E2B0C21-F380-74EA-96A8-0858FD0075A4}"/>
              </a:ext>
            </a:extLst>
          </p:cNvPr>
          <p:cNvCxnSpPr>
            <a:cxnSpLocks/>
          </p:cNvCxnSpPr>
          <p:nvPr/>
        </p:nvCxnSpPr>
        <p:spPr>
          <a:xfrm>
            <a:off x="755780" y="4492300"/>
            <a:ext cx="0" cy="112939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621242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717639-19C5-F877-6AAE-FF488C7936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72615" y="905615"/>
            <a:ext cx="5046770" cy="5046770"/>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53888" y="1427162"/>
            <a:ext cx="9484224"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14850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C8E66873-82AB-4D6B-96C7-8222581A9F4D}" type="datetime1">
              <a:rPr lang="en-US" smtClean="0"/>
              <a:t>4/22/2026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6753642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D4B28D-BD47-8092-F202-DCD18D1BAE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4425" y="1198517"/>
            <a:ext cx="4438650" cy="4438650"/>
          </a:xfrm>
          <a:prstGeom prst="rect">
            <a:avLst/>
          </a:prstGeom>
        </p:spPr>
      </p:pic>
      <p:sp>
        <p:nvSpPr>
          <p:cNvPr id="2" name="Title 1">
            <a:extLst>
              <a:ext uri="{FF2B5EF4-FFF2-40B4-BE49-F238E27FC236}">
                <a16:creationId xmlns:a16="http://schemas.microsoft.com/office/drawing/2014/main" id="{6DD4D61D-AA1D-D414-2D63-F3B4B0760D17}"/>
              </a:ext>
            </a:extLst>
          </p:cNvPr>
          <p:cNvSpPr>
            <a:spLocks noGrp="1"/>
          </p:cNvSpPr>
          <p:nvPr>
            <p:ph type="title"/>
          </p:nvPr>
        </p:nvSpPr>
        <p:spPr>
          <a:xfrm>
            <a:off x="1930708" y="2801929"/>
            <a:ext cx="8686801" cy="2565902"/>
          </a:xfrm>
        </p:spPr>
        <p:txBody>
          <a:bodyPr anchor="b">
            <a:normAutofit/>
          </a:bodyPr>
          <a:lstStyle>
            <a:lvl1pPr>
              <a:lnSpc>
                <a:spcPct val="80000"/>
              </a:lnSpc>
              <a:defRPr sz="6600">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D1B0EE02-7A0B-46A0-5F6E-CFBC94BDF56D}"/>
              </a:ext>
            </a:extLst>
          </p:cNvPr>
          <p:cNvSpPr>
            <a:spLocks noGrp="1"/>
          </p:cNvSpPr>
          <p:nvPr>
            <p:ph type="body" sz="quarter" idx="13"/>
          </p:nvPr>
        </p:nvSpPr>
        <p:spPr>
          <a:xfrm>
            <a:off x="1346090" y="1726269"/>
            <a:ext cx="3024899" cy="547908"/>
          </a:xfrm>
        </p:spPr>
        <p:txBody>
          <a:bodyPr>
            <a:no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3667AE0A-CAE3-D199-2942-E05831D340A1}"/>
              </a:ext>
            </a:extLst>
          </p:cNvPr>
          <p:cNvSpPr>
            <a:spLocks noGrp="1"/>
          </p:cNvSpPr>
          <p:nvPr>
            <p:ph type="dt" sz="half" idx="10"/>
          </p:nvPr>
        </p:nvSpPr>
        <p:spPr>
          <a:xfrm>
            <a:off x="347132" y="6529916"/>
            <a:ext cx="3284341" cy="328084"/>
          </a:xfrm>
          <a:prstGeom prst="rect">
            <a:avLst/>
          </a:prstGeom>
        </p:spPr>
        <p:txBody>
          <a:bodyPr/>
          <a:lstStyle/>
          <a:p>
            <a:fld id="{BE4564F8-E916-4EFF-887D-D1E1BBF6454B}" type="datetime1">
              <a:rPr lang="en-US" smtClean="0"/>
              <a:t>4/22/2026</a:t>
            </a:fld>
            <a:endParaRPr lang="en-US" dirty="0"/>
          </a:p>
        </p:txBody>
      </p:sp>
      <p:sp>
        <p:nvSpPr>
          <p:cNvPr id="4" name="Footer Placeholder 3">
            <a:extLst>
              <a:ext uri="{FF2B5EF4-FFF2-40B4-BE49-F238E27FC236}">
                <a16:creationId xmlns:a16="http://schemas.microsoft.com/office/drawing/2014/main" id="{BFDFBF0A-E355-74AD-4A6E-8FD2BD7A6CA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D971D965-1C87-6430-A8A7-B6EB43D86FC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57236231-7728-F430-19B7-A4956EAFC196}"/>
              </a:ext>
            </a:extLst>
          </p:cNvPr>
          <p:cNvCxnSpPr/>
          <p:nvPr/>
        </p:nvCxnSpPr>
        <p:spPr>
          <a:xfrm>
            <a:off x="1450428" y="2522483"/>
            <a:ext cx="0" cy="2624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87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pic>
        <p:nvPicPr>
          <p:cNvPr id="3" name="Picture 2" descr="A purple circle with black background&#10;&#10;AI-generated content may be incorrect.">
            <a:extLst>
              <a:ext uri="{FF2B5EF4-FFF2-40B4-BE49-F238E27FC236}">
                <a16:creationId xmlns:a16="http://schemas.microsoft.com/office/drawing/2014/main" id="{9ECA965F-086A-7B72-BC9F-EA4CF32BCAAD}"/>
              </a:ext>
            </a:extLst>
          </p:cNvPr>
          <p:cNvPicPr>
            <a:picLocks noChangeAspect="1"/>
          </p:cNvPicPr>
          <p:nvPr/>
        </p:nvPicPr>
        <p:blipFill>
          <a:blip r:embed="rId2">
            <a:extLst>
              <a:ext uri="{28A0092B-C50C-407E-A947-70E740481C1C}">
                <a14:useLocalDpi xmlns:a14="http://schemas.microsoft.com/office/drawing/2010/main" val="0"/>
              </a:ext>
            </a:extLst>
          </a:blip>
          <a:srcRect b="11502"/>
          <a:stretch/>
        </p:blipFill>
        <p:spPr>
          <a:xfrm>
            <a:off x="421566" y="1836225"/>
            <a:ext cx="5674434" cy="5021775"/>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50428" y="990601"/>
            <a:ext cx="9145991" cy="3630384"/>
          </a:xfrm>
        </p:spPr>
        <p:txBody>
          <a:bodyPr anchor="b">
            <a:noAutofit/>
          </a:bodyPr>
          <a:lstStyle>
            <a:lvl1pPr algn="l">
              <a:defRPr sz="65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lvl1pPr>
              <a:defRPr>
                <a:solidFill>
                  <a:schemeClr val="bg1"/>
                </a:solidFill>
              </a:defRPr>
            </a:lvl1pPr>
          </a:lstStyle>
          <a:p>
            <a:fld id="{BD69ADDC-FB37-4BD0-807F-2EC90205924B}" type="datetime1">
              <a:rPr lang="en-US" smtClean="0"/>
              <a:pPr/>
              <a:t>4/22/2026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38698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Autofit/>
          </a:bodyPr>
          <a:lstStyle/>
          <a:p>
            <a:r>
              <a:rPr lang="en-US" dirty="0"/>
              <a:t>Click to edit Master </a:t>
            </a:r>
            <a:br>
              <a:rPr lang="en-US" dirty="0"/>
            </a:br>
            <a:r>
              <a:rPr lang="en-US" dirty="0"/>
              <a:t>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347132" y="6529916"/>
            <a:ext cx="3284341" cy="328084"/>
          </a:xfrm>
          <a:prstGeom prst="rect">
            <a:avLst/>
          </a:prstGeom>
        </p:spPr>
        <p:txBody>
          <a:bodyPr vert="horz" lIns="91440" tIns="45720" rIns="91440" bIns="45720" rtlCol="0" anchor="ctr"/>
          <a:lstStyle>
            <a:lvl1pPr algn="l">
              <a:defRPr sz="900">
                <a:solidFill>
                  <a:schemeClr val="tx1"/>
                </a:solidFill>
              </a:defRPr>
            </a:lvl1pPr>
          </a:lstStyle>
          <a:p>
            <a:fld id="{665DFBE8-81F4-46A1-BB38-C49D79C4F68D}" type="datetime1">
              <a:rPr lang="en-US" smtClean="0"/>
              <a:t>4/22/2026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660019" y="6529916"/>
            <a:ext cx="2805405" cy="328084"/>
          </a:xfrm>
          <a:prstGeom prst="rect">
            <a:avLst/>
          </a:prstGeom>
        </p:spPr>
        <p:txBody>
          <a:bodyPr vert="horz" lIns="91440" tIns="45720" rIns="91440" bIns="45720" rtlCol="0" anchor="ctr"/>
          <a:lstStyle>
            <a:lvl1pPr algn="r">
              <a:defRPr sz="9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15660" y="6529916"/>
            <a:ext cx="429207" cy="328084"/>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97475463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77" r:id="rId37"/>
    <p:sldLayoutId id="2147483863" r:id="rId38"/>
    <p:sldLayoutId id="2147483864" r:id="rId39"/>
    <p:sldLayoutId id="2147483865" r:id="rId40"/>
    <p:sldLayoutId id="2147483866" r:id="rId41"/>
    <p:sldLayoutId id="2147483867" r:id="rId42"/>
    <p:sldLayoutId id="2147483868" r:id="rId43"/>
    <p:sldLayoutId id="2147483869" r:id="rId44"/>
    <p:sldLayoutId id="2147483870" r:id="rId45"/>
    <p:sldLayoutId id="2147483871" r:id="rId46"/>
    <p:sldLayoutId id="2147483872" r:id="rId47"/>
    <p:sldLayoutId id="2147483873" r:id="rId48"/>
    <p:sldLayoutId id="2147483874" r:id="rId49"/>
    <p:sldLayoutId id="2147483875" r:id="rId50"/>
    <p:sldLayoutId id="2147483876" r:id="rId51"/>
    <p:sldLayoutId id="2147483878" r:id="rId52"/>
    <p:sldLayoutId id="2147483879" r:id="rId53"/>
  </p:sldLayoutIdLst>
  <p:hf sldNum="0" hdr="0" ftr="0" dt="0"/>
  <p:txStyles>
    <p:titleStyle>
      <a:lvl1pPr algn="l" defTabSz="914400" rtl="0" eaLnBrk="1" latinLnBrk="0" hangingPunct="1">
        <a:lnSpc>
          <a:spcPct val="80000"/>
        </a:lnSpc>
        <a:spcBef>
          <a:spcPct val="0"/>
        </a:spcBef>
        <a:buNone/>
        <a:defRPr sz="4500" b="0" kern="1200" cap="all" spc="50" baseline="0">
          <a:solidFill>
            <a:schemeClr val="tx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40000"/>
        </a:lnSpc>
        <a:spcBef>
          <a:spcPts val="500"/>
        </a:spcBef>
        <a:buFont typeface="Arial" panose="020B0604020202020204" pitchFamily="34" charset="0"/>
        <a:buChar char="•"/>
        <a:defRPr sz="1200" kern="1200">
          <a:solidFill>
            <a:schemeClr val="tx1"/>
          </a:solidFill>
          <a:latin typeface="+mn-lt"/>
          <a:ea typeface="+mn-ea"/>
          <a:cs typeface="+mn-cs"/>
        </a:defRPr>
      </a:lvl2pPr>
      <a:lvl3pPr marL="685800" indent="-228600" algn="l" defTabSz="914400" rtl="0" eaLnBrk="1" latinLnBrk="0" hangingPunct="1">
        <a:lnSpc>
          <a:spcPct val="140000"/>
        </a:lnSpc>
        <a:spcBef>
          <a:spcPts val="500"/>
        </a:spcBef>
        <a:buFont typeface="Arial" panose="020B0604020202020204" pitchFamily="34" charset="0"/>
        <a:buChar char="•"/>
        <a:defRPr sz="1100" kern="1200">
          <a:solidFill>
            <a:schemeClr val="tx1"/>
          </a:solidFill>
          <a:latin typeface="+mn-lt"/>
          <a:ea typeface="+mn-ea"/>
          <a:cs typeface="+mn-cs"/>
        </a:defRPr>
      </a:lvl3pPr>
      <a:lvl4pPr marL="914400" indent="-228600" algn="l" defTabSz="914400" rtl="0" eaLnBrk="1" latinLnBrk="0" hangingPunct="1">
        <a:lnSpc>
          <a:spcPct val="140000"/>
        </a:lnSpc>
        <a:spcBef>
          <a:spcPts val="500"/>
        </a:spcBef>
        <a:buFont typeface="Arial" panose="020B0604020202020204" pitchFamily="34" charset="0"/>
        <a:buChar char="•"/>
        <a:defRPr sz="1050" kern="1200">
          <a:solidFill>
            <a:schemeClr val="tx1"/>
          </a:solidFill>
          <a:latin typeface="+mn-lt"/>
          <a:ea typeface="+mn-ea"/>
          <a:cs typeface="+mn-cs"/>
        </a:defRPr>
      </a:lvl4pPr>
      <a:lvl5pPr marL="1143000" indent="-228600" algn="l" defTabSz="914400" rtl="0" eaLnBrk="1" latinLnBrk="0" hangingPunct="1">
        <a:lnSpc>
          <a:spcPct val="14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49.xml"/><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7989-07E4-B482-9F2A-EBF670F7FA92}"/>
              </a:ext>
            </a:extLst>
          </p:cNvPr>
          <p:cNvSpPr>
            <a:spLocks noGrp="1"/>
          </p:cNvSpPr>
          <p:nvPr>
            <p:ph type="title"/>
          </p:nvPr>
        </p:nvSpPr>
        <p:spPr>
          <a:xfrm>
            <a:off x="1930708" y="2801929"/>
            <a:ext cx="8686801" cy="2565902"/>
          </a:xfrm>
        </p:spPr>
        <p:txBody>
          <a:bodyPr>
            <a:normAutofit fontScale="90000"/>
          </a:bodyPr>
          <a:lstStyle/>
          <a:p>
            <a:r>
              <a:rPr lang="en-US" dirty="0"/>
              <a:t>Recycling coalition of west </a:t>
            </a:r>
            <a:r>
              <a:rPr lang="en-US" dirty="0" err="1"/>
              <a:t>virginia</a:t>
            </a:r>
            <a:r>
              <a:rPr lang="en-US" dirty="0"/>
              <a:t>, inc. </a:t>
            </a:r>
          </a:p>
        </p:txBody>
      </p:sp>
      <p:sp>
        <p:nvSpPr>
          <p:cNvPr id="3" name="Subtitle 2">
            <a:extLst>
              <a:ext uri="{FF2B5EF4-FFF2-40B4-BE49-F238E27FC236}">
                <a16:creationId xmlns:a16="http://schemas.microsoft.com/office/drawing/2014/main" id="{363CF5F8-0028-8636-5006-5D5C52B32774}"/>
              </a:ext>
            </a:extLst>
          </p:cNvPr>
          <p:cNvSpPr>
            <a:spLocks noGrp="1"/>
          </p:cNvSpPr>
          <p:nvPr>
            <p:ph type="body" sz="quarter" idx="13"/>
          </p:nvPr>
        </p:nvSpPr>
        <p:spPr>
          <a:xfrm>
            <a:off x="1346091" y="1726269"/>
            <a:ext cx="2311510" cy="547908"/>
          </a:xfrm>
        </p:spPr>
        <p:txBody>
          <a:bodyPr>
            <a:noAutofit/>
          </a:bodyPr>
          <a:lstStyle/>
          <a:p>
            <a:r>
              <a:rPr lang="en-US" sz="1200" dirty="0"/>
              <a:t>Presented by Niki Davis &amp;</a:t>
            </a:r>
          </a:p>
          <a:p>
            <a:r>
              <a:rPr lang="en-US" sz="1200" dirty="0"/>
              <a:t> Isaiah McCoy</a:t>
            </a:r>
          </a:p>
        </p:txBody>
      </p:sp>
      <p:pic>
        <p:nvPicPr>
          <p:cNvPr id="5" name="Picture 4">
            <a:extLst>
              <a:ext uri="{FF2B5EF4-FFF2-40B4-BE49-F238E27FC236}">
                <a16:creationId xmlns:a16="http://schemas.microsoft.com/office/drawing/2014/main" id="{33CB0572-DBBE-F77A-3E28-09C41D7C2CB8}"/>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945734" y="399029"/>
            <a:ext cx="2631116" cy="26544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7383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8F31-D459-DA56-BD90-E027BC5507C7}"/>
              </a:ext>
            </a:extLst>
          </p:cNvPr>
          <p:cNvSpPr>
            <a:spLocks noGrp="1"/>
          </p:cNvSpPr>
          <p:nvPr>
            <p:ph type="ctrTitle"/>
          </p:nvPr>
        </p:nvSpPr>
        <p:spPr>
          <a:xfrm>
            <a:off x="618009" y="114301"/>
            <a:ext cx="4458816" cy="5400673"/>
          </a:xfrm>
        </p:spPr>
        <p:txBody>
          <a:bodyPr>
            <a:normAutofit fontScale="90000"/>
          </a:bodyPr>
          <a:lstStyle/>
          <a:p>
            <a:pPr>
              <a:lnSpc>
                <a:spcPct val="150000"/>
              </a:lnSpc>
            </a:pPr>
            <a:r>
              <a:rPr lang="en-US" sz="1600" dirty="0">
                <a:latin typeface="+mn-lt"/>
              </a:rPr>
              <a:t>The recycling coalition of west </a:t>
            </a:r>
            <a:r>
              <a:rPr lang="en-US" sz="1600" dirty="0" err="1">
                <a:latin typeface="+mn-lt"/>
              </a:rPr>
              <a:t>virginia</a:t>
            </a:r>
            <a:r>
              <a:rPr lang="en-US" sz="1600" dirty="0">
                <a:latin typeface="+mn-lt"/>
              </a:rPr>
              <a:t> is steered and directed by a nine-person board of directors representing state agencies, west </a:t>
            </a:r>
            <a:r>
              <a:rPr lang="en-US" sz="1600" dirty="0" err="1">
                <a:latin typeface="+mn-lt"/>
              </a:rPr>
              <a:t>virginia</a:t>
            </a:r>
            <a:r>
              <a:rPr lang="en-US" sz="1600" dirty="0">
                <a:latin typeface="+mn-lt"/>
              </a:rPr>
              <a:t> nonprofits, county solid waste authorities, higher education, the west </a:t>
            </a:r>
            <a:r>
              <a:rPr lang="en-US" sz="1600" dirty="0" err="1">
                <a:latin typeface="+mn-lt"/>
              </a:rPr>
              <a:t>virginia</a:t>
            </a:r>
            <a:r>
              <a:rPr lang="en-US" sz="1600" dirty="0">
                <a:latin typeface="+mn-lt"/>
              </a:rPr>
              <a:t> manufacturers association, and waste and recycling private industry. The board is voted on by coalition members every November. The first official board will be nominated in October, elected in November, and begin serving in January 2027. </a:t>
            </a:r>
            <a:br>
              <a:rPr lang="en-US" sz="1600" dirty="0">
                <a:latin typeface="+mn-lt"/>
              </a:rPr>
            </a:br>
            <a:br>
              <a:rPr lang="en-US" sz="1600" dirty="0">
                <a:latin typeface="+mn-lt"/>
              </a:rPr>
            </a:br>
            <a:br>
              <a:rPr lang="en-US" sz="1600" dirty="0">
                <a:latin typeface="+mn-lt"/>
              </a:rPr>
            </a:br>
            <a:endParaRPr lang="en-US" sz="1600" dirty="0">
              <a:latin typeface="+mn-lt"/>
            </a:endParaRPr>
          </a:p>
        </p:txBody>
      </p:sp>
      <p:sp>
        <p:nvSpPr>
          <p:cNvPr id="3" name="Subtitle 2">
            <a:extLst>
              <a:ext uri="{FF2B5EF4-FFF2-40B4-BE49-F238E27FC236}">
                <a16:creationId xmlns:a16="http://schemas.microsoft.com/office/drawing/2014/main" id="{3C66E8C3-6233-F891-6417-E73054DF6E51}"/>
              </a:ext>
            </a:extLst>
          </p:cNvPr>
          <p:cNvSpPr>
            <a:spLocks noGrp="1"/>
          </p:cNvSpPr>
          <p:nvPr>
            <p:ph type="subTitle" idx="1"/>
          </p:nvPr>
        </p:nvSpPr>
        <p:spPr/>
        <p:txBody>
          <a:bodyPr>
            <a:normAutofit/>
          </a:bodyPr>
          <a:lstStyle/>
          <a:p>
            <a:r>
              <a:rPr lang="en-US" sz="2400" b="1" dirty="0"/>
              <a:t>Meet our Board</a:t>
            </a:r>
          </a:p>
        </p:txBody>
      </p:sp>
      <p:graphicFrame>
        <p:nvGraphicFramePr>
          <p:cNvPr id="4" name="Table 3">
            <a:extLst>
              <a:ext uri="{FF2B5EF4-FFF2-40B4-BE49-F238E27FC236}">
                <a16:creationId xmlns:a16="http://schemas.microsoft.com/office/drawing/2014/main" id="{9FBFF6DF-EF6D-ABB8-09EB-F3659A05BE9F}"/>
              </a:ext>
            </a:extLst>
          </p:cNvPr>
          <p:cNvGraphicFramePr>
            <a:graphicFrameLocks noGrp="1"/>
          </p:cNvGraphicFramePr>
          <p:nvPr>
            <p:extLst>
              <p:ext uri="{D42A27DB-BD31-4B8C-83A1-F6EECF244321}">
                <p14:modId xmlns:p14="http://schemas.microsoft.com/office/powerpoint/2010/main" val="2275047326"/>
              </p:ext>
            </p:extLst>
          </p:nvPr>
        </p:nvGraphicFramePr>
        <p:xfrm>
          <a:off x="5076825" y="477442"/>
          <a:ext cx="6448425" cy="6380558"/>
        </p:xfrm>
        <a:graphic>
          <a:graphicData uri="http://schemas.openxmlformats.org/drawingml/2006/table">
            <a:tbl>
              <a:tblPr firstRow="1" bandRow="1">
                <a:tableStyleId>{5940675A-B579-460E-94D1-54222C63F5DA}</a:tableStyleId>
              </a:tblPr>
              <a:tblGrid>
                <a:gridCol w="1996407">
                  <a:extLst>
                    <a:ext uri="{9D8B030D-6E8A-4147-A177-3AD203B41FA5}">
                      <a16:colId xmlns:a16="http://schemas.microsoft.com/office/drawing/2014/main" val="1965864385"/>
                    </a:ext>
                  </a:extLst>
                </a:gridCol>
                <a:gridCol w="1303975">
                  <a:extLst>
                    <a:ext uri="{9D8B030D-6E8A-4147-A177-3AD203B41FA5}">
                      <a16:colId xmlns:a16="http://schemas.microsoft.com/office/drawing/2014/main" val="1908967599"/>
                    </a:ext>
                  </a:extLst>
                </a:gridCol>
                <a:gridCol w="3148043">
                  <a:extLst>
                    <a:ext uri="{9D8B030D-6E8A-4147-A177-3AD203B41FA5}">
                      <a16:colId xmlns:a16="http://schemas.microsoft.com/office/drawing/2014/main" val="640298925"/>
                    </a:ext>
                  </a:extLst>
                </a:gridCol>
              </a:tblGrid>
              <a:tr h="706452">
                <a:tc>
                  <a:txBody>
                    <a:bodyPr/>
                    <a:lstStyle/>
                    <a:p>
                      <a:pPr algn="ctr"/>
                      <a:r>
                        <a:rPr lang="en-US" sz="1100" dirty="0"/>
                        <a:t>Mark Holstine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Chair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West Virginia Solid Waste Management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4900143"/>
                  </a:ext>
                </a:extLst>
              </a:tr>
              <a:tr h="728942">
                <a:tc>
                  <a:txBody>
                    <a:bodyPr/>
                    <a:lstStyle/>
                    <a:p>
                      <a:pPr algn="ctr"/>
                      <a:r>
                        <a:rPr lang="en-US" sz="1100" dirty="0"/>
                        <a:t>Traci Knabenshue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Vice Chair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West Virginia University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5202802"/>
                  </a:ext>
                </a:extLst>
              </a:tr>
              <a:tr h="706452">
                <a:tc>
                  <a:txBody>
                    <a:bodyPr/>
                    <a:lstStyle/>
                    <a:p>
                      <a:pPr algn="ctr"/>
                      <a:r>
                        <a:rPr lang="en-US" sz="1100" dirty="0"/>
                        <a:t>Chelsea Runion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Treasurer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West Virginia Department of Environmental Protection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0467843"/>
                  </a:ext>
                </a:extLst>
              </a:tr>
              <a:tr h="706452">
                <a:tc>
                  <a:txBody>
                    <a:bodyPr/>
                    <a:lstStyle/>
                    <a:p>
                      <a:pPr algn="ctr"/>
                      <a:r>
                        <a:rPr lang="en-US" sz="1100" dirty="0"/>
                        <a:t>Rachel Eads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Board Member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West Virginia Department of Education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0581467"/>
                  </a:ext>
                </a:extLst>
              </a:tr>
              <a:tr h="706452">
                <a:tc>
                  <a:txBody>
                    <a:bodyPr/>
                    <a:lstStyle/>
                    <a:p>
                      <a:pPr algn="ctr"/>
                      <a:r>
                        <a:rPr lang="en-US" sz="1100" dirty="0"/>
                        <a:t>Erika Young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Board Member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Waste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0329322"/>
                  </a:ext>
                </a:extLst>
              </a:tr>
              <a:tr h="706452">
                <a:tc>
                  <a:txBody>
                    <a:bodyPr/>
                    <a:lstStyle/>
                    <a:p>
                      <a:pPr algn="ctr"/>
                      <a:r>
                        <a:rPr lang="en-US" sz="1100" dirty="0"/>
                        <a:t>Rebecca Friend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Board Member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Association of West Virginia Solid Waste Authorities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6648852"/>
                  </a:ext>
                </a:extLst>
              </a:tr>
              <a:tr h="706452">
                <a:tc>
                  <a:txBody>
                    <a:bodyPr/>
                    <a:lstStyle/>
                    <a:p>
                      <a:pPr algn="ctr"/>
                      <a:r>
                        <a:rPr lang="en-US" sz="1100" dirty="0"/>
                        <a:t>Rob Vanater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Board Member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Solid Waste Authority At Large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8199787"/>
                  </a:ext>
                </a:extLst>
              </a:tr>
              <a:tr h="706452">
                <a:tc>
                  <a:txBody>
                    <a:bodyPr/>
                    <a:lstStyle/>
                    <a:p>
                      <a:pPr algn="ctr"/>
                      <a:r>
                        <a:rPr lang="en-US" sz="1100" dirty="0"/>
                        <a:t>Jennifer Piercy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Board Member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West Virginia Manufacturers Association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8178273"/>
                  </a:ext>
                </a:extLst>
              </a:tr>
              <a:tr h="706452">
                <a:tc>
                  <a:txBody>
                    <a:bodyPr/>
                    <a:lstStyle/>
                    <a:p>
                      <a:pPr algn="ctr"/>
                      <a:r>
                        <a:rPr lang="en-US" sz="1100" dirty="0"/>
                        <a:t>Vacant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Board Member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West Virginia Nonprofit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2943106"/>
                  </a:ext>
                </a:extLst>
              </a:tr>
            </a:tbl>
          </a:graphicData>
        </a:graphic>
      </p:graphicFrame>
      <p:sp>
        <p:nvSpPr>
          <p:cNvPr id="5" name="TextBox 4">
            <a:extLst>
              <a:ext uri="{FF2B5EF4-FFF2-40B4-BE49-F238E27FC236}">
                <a16:creationId xmlns:a16="http://schemas.microsoft.com/office/drawing/2014/main" id="{659FD9AD-1BF7-165A-639F-80477DC48EB8}"/>
              </a:ext>
            </a:extLst>
          </p:cNvPr>
          <p:cNvSpPr txBox="1"/>
          <p:nvPr/>
        </p:nvSpPr>
        <p:spPr>
          <a:xfrm>
            <a:off x="5095371" y="114301"/>
            <a:ext cx="5876925" cy="400110"/>
          </a:xfrm>
          <a:prstGeom prst="rect">
            <a:avLst/>
          </a:prstGeom>
          <a:noFill/>
        </p:spPr>
        <p:txBody>
          <a:bodyPr wrap="square" rtlCol="0">
            <a:spAutoFit/>
          </a:bodyPr>
          <a:lstStyle/>
          <a:p>
            <a:pPr algn="ctr"/>
            <a:r>
              <a:rPr lang="en-US" sz="2000" b="1" dirty="0"/>
              <a:t>Interim Board of Directors</a:t>
            </a:r>
          </a:p>
        </p:txBody>
      </p:sp>
    </p:spTree>
    <p:extLst>
      <p:ext uri="{BB962C8B-B14F-4D97-AF65-F5344CB8AC3E}">
        <p14:creationId xmlns:p14="http://schemas.microsoft.com/office/powerpoint/2010/main" val="1177471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188A-1F3D-CC52-1A07-D1D6ABD86EEA}"/>
              </a:ext>
            </a:extLst>
          </p:cNvPr>
          <p:cNvSpPr>
            <a:spLocks noGrp="1"/>
          </p:cNvSpPr>
          <p:nvPr>
            <p:ph type="title"/>
          </p:nvPr>
        </p:nvSpPr>
        <p:spPr/>
        <p:txBody>
          <a:bodyPr/>
          <a:lstStyle/>
          <a:p>
            <a:r>
              <a:rPr lang="en-US" dirty="0"/>
              <a:t>More about our memberships </a:t>
            </a:r>
          </a:p>
        </p:txBody>
      </p:sp>
      <p:sp>
        <p:nvSpPr>
          <p:cNvPr id="3" name="Text Placeholder 2">
            <a:extLst>
              <a:ext uri="{FF2B5EF4-FFF2-40B4-BE49-F238E27FC236}">
                <a16:creationId xmlns:a16="http://schemas.microsoft.com/office/drawing/2014/main" id="{6329B458-3F8D-7198-03BD-0221435DD99E}"/>
              </a:ext>
            </a:extLst>
          </p:cNvPr>
          <p:cNvSpPr>
            <a:spLocks noGrp="1"/>
          </p:cNvSpPr>
          <p:nvPr>
            <p:ph type="body" sz="half" idx="2"/>
          </p:nvPr>
        </p:nvSpPr>
        <p:spPr/>
        <p:txBody>
          <a:bodyPr/>
          <a:lstStyle/>
          <a:p>
            <a:pPr marL="285750" indent="-285750">
              <a:buFont typeface="Wingdings" panose="05000000000000000000" pitchFamily="2" charset="2"/>
              <a:buChar char="v"/>
            </a:pPr>
            <a:r>
              <a:rPr lang="en-US" dirty="0"/>
              <a:t>We offer memberships to college students, individuals, government and nonprofit organizations, and private corporations. </a:t>
            </a:r>
          </a:p>
          <a:p>
            <a:pPr marL="285750" indent="-285750">
              <a:buFont typeface="Wingdings" panose="05000000000000000000" pitchFamily="2" charset="2"/>
              <a:buChar char="v"/>
            </a:pPr>
            <a:r>
              <a:rPr lang="en-US" b="1" dirty="0"/>
              <a:t>College Students – FREE!</a:t>
            </a:r>
          </a:p>
          <a:p>
            <a:pPr marL="285750" indent="-285750">
              <a:buFont typeface="Wingdings" panose="05000000000000000000" pitchFamily="2" charset="2"/>
              <a:buChar char="v"/>
            </a:pPr>
            <a:r>
              <a:rPr lang="en-US" b="1" dirty="0"/>
              <a:t>Individuals – $50.00</a:t>
            </a:r>
          </a:p>
          <a:p>
            <a:pPr marL="285750" indent="-285750">
              <a:buFont typeface="Wingdings" panose="05000000000000000000" pitchFamily="2" charset="2"/>
              <a:buChar char="v"/>
            </a:pPr>
            <a:r>
              <a:rPr lang="en-US" b="1" dirty="0"/>
              <a:t>Government &amp; Nonprofit Organizations - $150.00</a:t>
            </a:r>
          </a:p>
          <a:p>
            <a:pPr marL="285750" indent="-285750">
              <a:buFont typeface="Wingdings" panose="05000000000000000000" pitchFamily="2" charset="2"/>
              <a:buChar char="v"/>
            </a:pPr>
            <a:r>
              <a:rPr lang="en-US" b="1" dirty="0"/>
              <a:t>Private Corporations - $300.00</a:t>
            </a:r>
          </a:p>
          <a:p>
            <a:pPr marL="285750" indent="-285750">
              <a:buFont typeface="Wingdings" panose="05000000000000000000" pitchFamily="2" charset="2"/>
              <a:buChar char="v"/>
            </a:pPr>
            <a:r>
              <a:rPr lang="en-US" dirty="0"/>
              <a:t>Memberships reset on a calendar-year schedule opening January 1</a:t>
            </a:r>
            <a:r>
              <a:rPr lang="en-US" baseline="30000" dirty="0"/>
              <a:t>st</a:t>
            </a:r>
            <a:r>
              <a:rPr lang="en-US" dirty="0"/>
              <a:t> of each year and expiring on December 31</a:t>
            </a:r>
            <a:r>
              <a:rPr lang="en-US" baseline="30000" dirty="0"/>
              <a:t>st. </a:t>
            </a:r>
            <a:endParaRPr lang="en-US" dirty="0"/>
          </a:p>
        </p:txBody>
      </p:sp>
      <p:pic>
        <p:nvPicPr>
          <p:cNvPr id="6" name="Picture Placeholder 5" descr="Colleagues huddle">
            <a:extLst>
              <a:ext uri="{FF2B5EF4-FFF2-40B4-BE49-F238E27FC236}">
                <a16:creationId xmlns:a16="http://schemas.microsoft.com/office/drawing/2014/main" id="{C7930227-3332-548C-AD12-FF61F0B8785B}"/>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6652" r="16652"/>
          <a:stretch>
            <a:fillRect/>
          </a:stretch>
        </p:blipFill>
        <p:spPr/>
      </p:pic>
    </p:spTree>
    <p:extLst>
      <p:ext uri="{BB962C8B-B14F-4D97-AF65-F5344CB8AC3E}">
        <p14:creationId xmlns:p14="http://schemas.microsoft.com/office/powerpoint/2010/main" val="3538231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6960-6EB7-5543-D7E2-21C56C333DC6}"/>
              </a:ext>
            </a:extLst>
          </p:cNvPr>
          <p:cNvSpPr>
            <a:spLocks noGrp="1"/>
          </p:cNvSpPr>
          <p:nvPr>
            <p:ph type="title"/>
          </p:nvPr>
        </p:nvSpPr>
        <p:spPr>
          <a:xfrm>
            <a:off x="860893" y="907303"/>
            <a:ext cx="10465073" cy="1132258"/>
          </a:xfrm>
        </p:spPr>
        <p:txBody>
          <a:bodyPr/>
          <a:lstStyle/>
          <a:p>
            <a:r>
              <a:rPr lang="en-US" dirty="0"/>
              <a:t>What are other states doing? </a:t>
            </a:r>
          </a:p>
        </p:txBody>
      </p:sp>
      <p:graphicFrame>
        <p:nvGraphicFramePr>
          <p:cNvPr id="7" name="Content Placeholder 6">
            <a:extLst>
              <a:ext uri="{FF2B5EF4-FFF2-40B4-BE49-F238E27FC236}">
                <a16:creationId xmlns:a16="http://schemas.microsoft.com/office/drawing/2014/main" id="{068657C0-C197-A2A7-D920-9F6518417680}"/>
              </a:ext>
            </a:extLst>
          </p:cNvPr>
          <p:cNvGraphicFramePr>
            <a:graphicFrameLocks noGrp="1"/>
          </p:cNvGraphicFramePr>
          <p:nvPr>
            <p:ph idx="1"/>
            <p:extLst>
              <p:ext uri="{D42A27DB-BD31-4B8C-83A1-F6EECF244321}">
                <p14:modId xmlns:p14="http://schemas.microsoft.com/office/powerpoint/2010/main" val="2903690726"/>
              </p:ext>
            </p:extLst>
          </p:nvPr>
        </p:nvGraphicFramePr>
        <p:xfrm>
          <a:off x="860425" y="2366963"/>
          <a:ext cx="10464801" cy="3638947"/>
        </p:xfrm>
        <a:graphic>
          <a:graphicData uri="http://schemas.openxmlformats.org/drawingml/2006/table">
            <a:tbl>
              <a:tblPr firstRow="1" bandRow="1">
                <a:tableStyleId>{306799F8-075E-4A3A-A7F6-7FBC6576F1A4}</a:tableStyleId>
              </a:tblPr>
              <a:tblGrid>
                <a:gridCol w="2478375">
                  <a:extLst>
                    <a:ext uri="{9D8B030D-6E8A-4147-A177-3AD203B41FA5}">
                      <a16:colId xmlns:a16="http://schemas.microsoft.com/office/drawing/2014/main" val="1015653664"/>
                    </a:ext>
                  </a:extLst>
                </a:gridCol>
                <a:gridCol w="3993213">
                  <a:extLst>
                    <a:ext uri="{9D8B030D-6E8A-4147-A177-3AD203B41FA5}">
                      <a16:colId xmlns:a16="http://schemas.microsoft.com/office/drawing/2014/main" val="642826378"/>
                    </a:ext>
                  </a:extLst>
                </a:gridCol>
                <a:gridCol w="3993213">
                  <a:extLst>
                    <a:ext uri="{9D8B030D-6E8A-4147-A177-3AD203B41FA5}">
                      <a16:colId xmlns:a16="http://schemas.microsoft.com/office/drawing/2014/main" val="94216053"/>
                    </a:ext>
                  </a:extLst>
                </a:gridCol>
              </a:tblGrid>
              <a:tr h="895747">
                <a:tc>
                  <a:txBody>
                    <a:bodyPr/>
                    <a:lstStyle/>
                    <a:p>
                      <a:r>
                        <a:rPr lang="en-US" sz="1600" b="1" cap="all" baseline="0" dirty="0">
                          <a:solidFill>
                            <a:schemeClr val="tx1"/>
                          </a:solidFill>
                        </a:rPr>
                        <a:t>Kentucky recycling coalition</a:t>
                      </a:r>
                      <a:endParaRPr lang="en-US" sz="1600" b="1" cap="all" baseline="0" dirty="0">
                        <a:solidFill>
                          <a:schemeClr val="tx1"/>
                        </a:solidFill>
                        <a:latin typeface="+mn-lt"/>
                      </a:endParaRPr>
                    </a:p>
                  </a:txBody>
                  <a:tcPr marL="137160" marR="137160" marT="137160" marB="137160" anchor="ctr"/>
                </a:tc>
                <a:tc>
                  <a:txBody>
                    <a:bodyPr/>
                    <a:lstStyle/>
                    <a:p>
                      <a:r>
                        <a:rPr lang="en-US" sz="1600" b="1" cap="all" baseline="0" dirty="0">
                          <a:solidFill>
                            <a:schemeClr val="tx1"/>
                          </a:solidFill>
                        </a:rPr>
                        <a:t>Association of </a:t>
                      </a:r>
                      <a:r>
                        <a:rPr lang="en-US" sz="1600" b="1" cap="all" baseline="0" dirty="0" err="1">
                          <a:solidFill>
                            <a:schemeClr val="tx1"/>
                          </a:solidFill>
                        </a:rPr>
                        <a:t>ohio</a:t>
                      </a:r>
                      <a:r>
                        <a:rPr lang="en-US" sz="1600" b="1" cap="all" baseline="0" dirty="0">
                          <a:solidFill>
                            <a:schemeClr val="tx1"/>
                          </a:solidFill>
                        </a:rPr>
                        <a:t> recyclers</a:t>
                      </a:r>
                      <a:endParaRPr lang="en-US" sz="1600" b="1" cap="all" baseline="0" dirty="0">
                        <a:solidFill>
                          <a:schemeClr val="tx1"/>
                        </a:solidFill>
                        <a:latin typeface="+mn-lt"/>
                      </a:endParaRPr>
                    </a:p>
                  </a:txBody>
                  <a:tcPr marL="137160" marR="137160" marT="137160" marB="137160" anchor="ctr"/>
                </a:tc>
                <a:tc>
                  <a:txBody>
                    <a:bodyPr/>
                    <a:lstStyle/>
                    <a:p>
                      <a:r>
                        <a:rPr lang="en-US" sz="1600" b="1" cap="all" baseline="0" dirty="0">
                          <a:solidFill>
                            <a:schemeClr val="tx1"/>
                          </a:solidFill>
                        </a:rPr>
                        <a:t>Pennsylvania resource council</a:t>
                      </a:r>
                      <a:endParaRPr lang="en-US" sz="1600" b="1" cap="all" baseline="0" dirty="0">
                        <a:solidFill>
                          <a:schemeClr val="tx1"/>
                        </a:solidFill>
                        <a:latin typeface="+mn-lt"/>
                      </a:endParaRPr>
                    </a:p>
                  </a:txBody>
                  <a:tcPr marL="137160" marR="137160" marT="137160" marB="137160" anchor="ctr"/>
                </a:tc>
                <a:extLst>
                  <a:ext uri="{0D108BD9-81ED-4DB2-BD59-A6C34878D82A}">
                    <a16:rowId xmlns:a16="http://schemas.microsoft.com/office/drawing/2014/main" val="179652336"/>
                  </a:ext>
                </a:extLst>
              </a:tr>
              <a:tr h="895747">
                <a:tc>
                  <a:txBody>
                    <a:bodyPr/>
                    <a:lstStyle/>
                    <a:p>
                      <a:r>
                        <a:rPr lang="en-US" sz="1400" dirty="0">
                          <a:solidFill>
                            <a:schemeClr val="tx1"/>
                          </a:solidFill>
                        </a:rPr>
                        <a:t>Statewide networking and circular economy growth</a:t>
                      </a:r>
                    </a:p>
                  </a:txBody>
                  <a:tcPr marL="137160" marR="137160" marT="137160" marB="137160" anchor="ctr"/>
                </a:tc>
                <a:tc>
                  <a:txBody>
                    <a:bodyPr/>
                    <a:lstStyle/>
                    <a:p>
                      <a:r>
                        <a:rPr lang="en-US" sz="1400" dirty="0">
                          <a:solidFill>
                            <a:schemeClr val="tx1"/>
                          </a:solidFill>
                        </a:rPr>
                        <a:t>Policy education through hosting conferences and creating spaces for shared knowledge flow	</a:t>
                      </a:r>
                    </a:p>
                  </a:txBody>
                  <a:tcPr marL="137160" marR="137160" marT="137160" marB="137160" anchor="ctr"/>
                </a:tc>
                <a:tc>
                  <a:txBody>
                    <a:bodyPr/>
                    <a:lstStyle/>
                    <a:p>
                      <a:r>
                        <a:rPr lang="en-US" sz="1400" dirty="0">
                          <a:solidFill>
                            <a:schemeClr val="tx1"/>
                          </a:solidFill>
                        </a:rPr>
                        <a:t>Leads the state in hard-to-recycle materials</a:t>
                      </a:r>
                    </a:p>
                  </a:txBody>
                  <a:tcPr marL="137160" marR="137160" marT="137160" marB="137160" anchor="ctr"/>
                </a:tc>
                <a:extLst>
                  <a:ext uri="{0D108BD9-81ED-4DB2-BD59-A6C34878D82A}">
                    <a16:rowId xmlns:a16="http://schemas.microsoft.com/office/drawing/2014/main" val="4244066008"/>
                  </a:ext>
                </a:extLst>
              </a:tr>
              <a:tr h="895747">
                <a:tc>
                  <a:txBody>
                    <a:bodyPr/>
                    <a:lstStyle/>
                    <a:p>
                      <a:r>
                        <a:rPr lang="en-US" sz="1400" dirty="0">
                          <a:solidFill>
                            <a:schemeClr val="tx1"/>
                          </a:solidFill>
                        </a:rPr>
                        <a:t>Connects local SWAs, schools, and private haulers</a:t>
                      </a:r>
                    </a:p>
                  </a:txBody>
                  <a:tcPr marL="137160" marR="137160" marT="137160" marB="137160" anchor="ctr"/>
                </a:tc>
                <a:tc>
                  <a:txBody>
                    <a:bodyPr/>
                    <a:lstStyle/>
                    <a:p>
                      <a:r>
                        <a:rPr lang="en-US" sz="1400" dirty="0">
                          <a:solidFill>
                            <a:schemeClr val="tx1"/>
                          </a:solidFill>
                        </a:rPr>
                        <a:t>Important role in industry-government collaboration</a:t>
                      </a:r>
                    </a:p>
                  </a:txBody>
                  <a:tcPr marL="137160" marR="137160" marT="137160" marB="137160" anchor="ctr"/>
                </a:tc>
                <a:tc>
                  <a:txBody>
                    <a:bodyPr/>
                    <a:lstStyle/>
                    <a:p>
                      <a:r>
                        <a:rPr lang="en-US" sz="1400" dirty="0">
                          <a:solidFill>
                            <a:schemeClr val="tx1"/>
                          </a:solidFill>
                        </a:rPr>
                        <a:t>High community engagement with consumer-facing events</a:t>
                      </a:r>
                    </a:p>
                  </a:txBody>
                  <a:tcPr marL="137160" marR="137160" marT="137160" marB="137160" anchor="ctr"/>
                </a:tc>
                <a:extLst>
                  <a:ext uri="{0D108BD9-81ED-4DB2-BD59-A6C34878D82A}">
                    <a16:rowId xmlns:a16="http://schemas.microsoft.com/office/drawing/2014/main" val="2112537045"/>
                  </a:ext>
                </a:extLst>
              </a:tr>
              <a:tr h="895747">
                <a:tc>
                  <a:txBody>
                    <a:bodyPr/>
                    <a:lstStyle/>
                    <a:p>
                      <a:r>
                        <a:rPr lang="en-US" sz="1400" dirty="0">
                          <a:solidFill>
                            <a:schemeClr val="tx1"/>
                          </a:solidFill>
                        </a:rPr>
                        <a:t>Serves as a development hub for recycling professionals</a:t>
                      </a:r>
                    </a:p>
                  </a:txBody>
                  <a:tcPr marL="137160" marR="137160" marT="137160" marB="137160" anchor="ctr"/>
                </a:tc>
                <a:tc>
                  <a:txBody>
                    <a:bodyPr/>
                    <a:lstStyle/>
                    <a:p>
                      <a:r>
                        <a:rPr lang="en-US" sz="1400" dirty="0">
                          <a:solidFill>
                            <a:schemeClr val="tx1"/>
                          </a:solidFill>
                        </a:rPr>
                        <a:t>Provides the platform for best-practice exchanges among counties and MRF partners</a:t>
                      </a:r>
                    </a:p>
                  </a:txBody>
                  <a:tcPr marL="137160" marR="137160" marT="137160" marB="137160" anchor="ctr"/>
                </a:tc>
                <a:tc>
                  <a:txBody>
                    <a:bodyPr/>
                    <a:lstStyle/>
                    <a:p>
                      <a:r>
                        <a:rPr lang="en-US" sz="1400" dirty="0">
                          <a:solidFill>
                            <a:schemeClr val="tx1"/>
                          </a:solidFill>
                        </a:rPr>
                        <a:t>Shows how Coalitions can become the public voice of statewide recycling</a:t>
                      </a:r>
                    </a:p>
                  </a:txBody>
                  <a:tcPr marL="137160" marR="137160" marT="137160" marB="137160" anchor="ctr"/>
                </a:tc>
                <a:extLst>
                  <a:ext uri="{0D108BD9-81ED-4DB2-BD59-A6C34878D82A}">
                    <a16:rowId xmlns:a16="http://schemas.microsoft.com/office/drawing/2014/main" val="4293267313"/>
                  </a:ext>
                </a:extLst>
              </a:tr>
            </a:tbl>
          </a:graphicData>
        </a:graphic>
      </p:graphicFrame>
      <p:cxnSp>
        <p:nvCxnSpPr>
          <p:cNvPr id="4" name="Straight Connector 3">
            <a:extLst>
              <a:ext uri="{FF2B5EF4-FFF2-40B4-BE49-F238E27FC236}">
                <a16:creationId xmlns:a16="http://schemas.microsoft.com/office/drawing/2014/main" id="{A0260EC1-7535-8CAC-9607-54CB51D79C22}"/>
              </a:ext>
            </a:extLst>
          </p:cNvPr>
          <p:cNvCxnSpPr/>
          <p:nvPr/>
        </p:nvCxnSpPr>
        <p:spPr>
          <a:xfrm>
            <a:off x="1123950" y="1781175"/>
            <a:ext cx="9326880" cy="0"/>
          </a:xfrm>
          <a:prstGeom prst="line">
            <a:avLst/>
          </a:prstGeom>
          <a:ln w="19050"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23826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CF15-F03A-214A-1191-3912E0D8BBCB}"/>
              </a:ext>
            </a:extLst>
          </p:cNvPr>
          <p:cNvSpPr>
            <a:spLocks noGrp="1"/>
          </p:cNvSpPr>
          <p:nvPr>
            <p:ph type="title"/>
          </p:nvPr>
        </p:nvSpPr>
        <p:spPr/>
        <p:txBody>
          <a:bodyPr/>
          <a:lstStyle/>
          <a:p>
            <a:r>
              <a:rPr lang="en-US" dirty="0"/>
              <a:t>Looking to the future: where </a:t>
            </a:r>
            <a:r>
              <a:rPr lang="en-US" dirty="0" err="1"/>
              <a:t>rcwv</a:t>
            </a:r>
            <a:r>
              <a:rPr lang="en-US" dirty="0"/>
              <a:t> goes from here</a:t>
            </a:r>
          </a:p>
        </p:txBody>
      </p:sp>
      <p:sp>
        <p:nvSpPr>
          <p:cNvPr id="3" name="Text Placeholder 2">
            <a:extLst>
              <a:ext uri="{FF2B5EF4-FFF2-40B4-BE49-F238E27FC236}">
                <a16:creationId xmlns:a16="http://schemas.microsoft.com/office/drawing/2014/main" id="{548559CD-E4B7-C0BA-1C20-96ABBC87E646}"/>
              </a:ext>
            </a:extLst>
          </p:cNvPr>
          <p:cNvSpPr>
            <a:spLocks noGrp="1"/>
          </p:cNvSpPr>
          <p:nvPr>
            <p:ph type="body" sz="half" idx="2"/>
          </p:nvPr>
        </p:nvSpPr>
        <p:spPr/>
        <p:txBody>
          <a:bodyPr/>
          <a:lstStyle/>
          <a:p>
            <a:pPr marL="285750" indent="-285750">
              <a:buFont typeface="Wingdings" panose="05000000000000000000" pitchFamily="2" charset="2"/>
              <a:buChar char="v"/>
            </a:pPr>
            <a:r>
              <a:rPr lang="en-US" dirty="0"/>
              <a:t>Develop statewide policy priorities and advocacy voice</a:t>
            </a:r>
          </a:p>
          <a:p>
            <a:pPr marL="285750" indent="-285750">
              <a:buFont typeface="Wingdings" panose="05000000000000000000" pitchFamily="2" charset="2"/>
              <a:buChar char="v"/>
            </a:pPr>
            <a:r>
              <a:rPr lang="en-US" dirty="0"/>
              <a:t>Support peer-to-peer knowledge exchange</a:t>
            </a:r>
          </a:p>
          <a:p>
            <a:pPr marL="285750" indent="-285750">
              <a:buFont typeface="Wingdings" panose="05000000000000000000" pitchFamily="2" charset="2"/>
              <a:buChar char="v"/>
            </a:pPr>
            <a:r>
              <a:rPr lang="en-US" dirty="0"/>
              <a:t>Professional networking and development</a:t>
            </a:r>
          </a:p>
          <a:p>
            <a:pPr marL="285750" indent="-285750">
              <a:buFont typeface="Wingdings" panose="05000000000000000000" pitchFamily="2" charset="2"/>
              <a:buChar char="v"/>
            </a:pPr>
            <a:r>
              <a:rPr lang="en-US" dirty="0"/>
              <a:t>Partnerships for a circular economy</a:t>
            </a:r>
          </a:p>
          <a:p>
            <a:pPr marL="285750" indent="-285750">
              <a:buFont typeface="Wingdings" panose="05000000000000000000" pitchFamily="2" charset="2"/>
              <a:buChar char="v"/>
            </a:pPr>
            <a:r>
              <a:rPr lang="en-US" dirty="0"/>
              <a:t>Continued youth and community engagement</a:t>
            </a:r>
          </a:p>
          <a:p>
            <a:pPr marL="285750" indent="-285750">
              <a:buFont typeface="Wingdings" panose="05000000000000000000" pitchFamily="2" charset="2"/>
              <a:buChar char="v"/>
            </a:pPr>
            <a:r>
              <a:rPr lang="en-US" dirty="0"/>
              <a:t>Becoming the unified voice for recycling in West Virginia – linking community action to statewide systems change</a:t>
            </a:r>
          </a:p>
        </p:txBody>
      </p:sp>
      <p:pic>
        <p:nvPicPr>
          <p:cNvPr id="6" name="Picture Placeholder 5" descr="Person throwing plastic bottle into bin">
            <a:extLst>
              <a:ext uri="{FF2B5EF4-FFF2-40B4-BE49-F238E27FC236}">
                <a16:creationId xmlns:a16="http://schemas.microsoft.com/office/drawing/2014/main" id="{7C2F83DA-D115-9BF8-FF17-DF479E3387A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6669" r="16669"/>
          <a:stretch>
            <a:fillRect/>
          </a:stretch>
        </p:blipFill>
        <p:spPr/>
      </p:pic>
    </p:spTree>
    <p:extLst>
      <p:ext uri="{BB962C8B-B14F-4D97-AF65-F5344CB8AC3E}">
        <p14:creationId xmlns:p14="http://schemas.microsoft.com/office/powerpoint/2010/main" val="3582512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02D2359-79A1-7E65-E952-D59D5B041E0B}"/>
              </a:ext>
            </a:extLst>
          </p:cNvPr>
          <p:cNvSpPr>
            <a:spLocks noGrp="1"/>
          </p:cNvSpPr>
          <p:nvPr>
            <p:ph type="subTitle" idx="1"/>
          </p:nvPr>
        </p:nvSpPr>
        <p:spPr/>
        <p:txBody>
          <a:bodyPr>
            <a:normAutofit/>
          </a:bodyPr>
          <a:lstStyle/>
          <a:p>
            <a:r>
              <a:rPr lang="en-US" sz="3600" dirty="0">
                <a:latin typeface="+mj-lt"/>
              </a:rPr>
              <a:t>COVERING OUR BASES</a:t>
            </a:r>
          </a:p>
        </p:txBody>
      </p:sp>
      <p:pic>
        <p:nvPicPr>
          <p:cNvPr id="5" name="Graphic 4" descr="Baseball outline">
            <a:extLst>
              <a:ext uri="{FF2B5EF4-FFF2-40B4-BE49-F238E27FC236}">
                <a16:creationId xmlns:a16="http://schemas.microsoft.com/office/drawing/2014/main" id="{15BB6C49-66A3-7D4D-43D7-A0DAF9AD80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3175" y="4617138"/>
            <a:ext cx="914400" cy="914400"/>
          </a:xfrm>
          <a:prstGeom prst="rect">
            <a:avLst/>
          </a:prstGeom>
        </p:spPr>
      </p:pic>
      <p:sp>
        <p:nvSpPr>
          <p:cNvPr id="8" name="Diamond 7">
            <a:extLst>
              <a:ext uri="{FF2B5EF4-FFF2-40B4-BE49-F238E27FC236}">
                <a16:creationId xmlns:a16="http://schemas.microsoft.com/office/drawing/2014/main" id="{5B8A1343-31A6-B20D-8CFB-11FDBDEB774E}"/>
              </a:ext>
            </a:extLst>
          </p:cNvPr>
          <p:cNvSpPr/>
          <p:nvPr/>
        </p:nvSpPr>
        <p:spPr>
          <a:xfrm>
            <a:off x="1828800" y="676276"/>
            <a:ext cx="3733800" cy="3435678"/>
          </a:xfrm>
          <a:prstGeom prst="diamond">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49EDDB8C-EEED-6225-688C-4C4FE72347D0}"/>
              </a:ext>
            </a:extLst>
          </p:cNvPr>
          <p:cNvSpPr/>
          <p:nvPr/>
        </p:nvSpPr>
        <p:spPr>
          <a:xfrm>
            <a:off x="5181600" y="2217902"/>
            <a:ext cx="381000" cy="352425"/>
          </a:xfrm>
          <a:prstGeom prst="diamond">
            <a:avLst/>
          </a:prstGeom>
          <a:solidFill>
            <a:srgbClr val="00B050"/>
          </a:solidFill>
          <a:ln>
            <a:solidFill>
              <a:srgbClr val="00B05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BD16FFEA-335F-621F-3C07-3906EDC1D9F4}"/>
              </a:ext>
            </a:extLst>
          </p:cNvPr>
          <p:cNvSpPr/>
          <p:nvPr/>
        </p:nvSpPr>
        <p:spPr>
          <a:xfrm>
            <a:off x="3505200" y="676276"/>
            <a:ext cx="381000" cy="352425"/>
          </a:xfrm>
          <a:prstGeom prst="diamon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A871541C-B1D6-2824-E858-1A5386B210E2}"/>
              </a:ext>
            </a:extLst>
          </p:cNvPr>
          <p:cNvSpPr/>
          <p:nvPr/>
        </p:nvSpPr>
        <p:spPr>
          <a:xfrm>
            <a:off x="3514725" y="3759529"/>
            <a:ext cx="381000" cy="352425"/>
          </a:xfrm>
          <a:prstGeom prst="diamond">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C35C6ED4-6EA2-03D3-1948-89ABC6F0BB5F}"/>
              </a:ext>
            </a:extLst>
          </p:cNvPr>
          <p:cNvSpPr/>
          <p:nvPr/>
        </p:nvSpPr>
        <p:spPr>
          <a:xfrm>
            <a:off x="1828800" y="2217901"/>
            <a:ext cx="381000" cy="352425"/>
          </a:xfrm>
          <a:prstGeom prst="diamond">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A9E077-9E60-58AD-7410-DA1AE13732FD}"/>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223892" y="1958517"/>
            <a:ext cx="852807" cy="8616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40FE8536-402F-9773-C0D9-CA6515D8F06E}"/>
              </a:ext>
            </a:extLst>
          </p:cNvPr>
          <p:cNvSpPr txBox="1"/>
          <p:nvPr/>
        </p:nvSpPr>
        <p:spPr>
          <a:xfrm>
            <a:off x="335757" y="2389353"/>
            <a:ext cx="2338387" cy="1415772"/>
          </a:xfrm>
          <a:prstGeom prst="rect">
            <a:avLst/>
          </a:prstGeom>
          <a:noFill/>
        </p:spPr>
        <p:txBody>
          <a:bodyPr wrap="square" rtlCol="0">
            <a:spAutoFit/>
          </a:bodyPr>
          <a:lstStyle/>
          <a:p>
            <a:r>
              <a:rPr lang="en-US" sz="1400" dirty="0"/>
              <a:t>3</a:t>
            </a:r>
            <a:r>
              <a:rPr lang="en-US" sz="1400" baseline="30000" dirty="0"/>
              <a:t>rd</a:t>
            </a:r>
            <a:r>
              <a:rPr lang="en-US" sz="1400" dirty="0"/>
              <a:t> Base</a:t>
            </a:r>
          </a:p>
          <a:p>
            <a:r>
              <a:rPr lang="en-US" dirty="0"/>
              <a:t>Integrate Strategies and Ideas to Address Issues</a:t>
            </a:r>
          </a:p>
        </p:txBody>
      </p:sp>
      <p:sp>
        <p:nvSpPr>
          <p:cNvPr id="17" name="TextBox 16">
            <a:extLst>
              <a:ext uri="{FF2B5EF4-FFF2-40B4-BE49-F238E27FC236}">
                <a16:creationId xmlns:a16="http://schemas.microsoft.com/office/drawing/2014/main" id="{C5379016-BC80-BEA5-9722-B2E9943F416F}"/>
              </a:ext>
            </a:extLst>
          </p:cNvPr>
          <p:cNvSpPr txBox="1"/>
          <p:nvPr/>
        </p:nvSpPr>
        <p:spPr>
          <a:xfrm>
            <a:off x="5562600" y="2409192"/>
            <a:ext cx="1609725" cy="861774"/>
          </a:xfrm>
          <a:prstGeom prst="rect">
            <a:avLst/>
          </a:prstGeom>
          <a:noFill/>
        </p:spPr>
        <p:txBody>
          <a:bodyPr wrap="square" rtlCol="0">
            <a:spAutoFit/>
          </a:bodyPr>
          <a:lstStyle/>
          <a:p>
            <a:r>
              <a:rPr lang="en-US" sz="1400" dirty="0"/>
              <a:t>1</a:t>
            </a:r>
            <a:r>
              <a:rPr lang="en-US" sz="1400" baseline="30000" dirty="0"/>
              <a:t>st</a:t>
            </a:r>
            <a:r>
              <a:rPr lang="en-US" sz="1400" dirty="0"/>
              <a:t> Base </a:t>
            </a:r>
          </a:p>
          <a:p>
            <a:r>
              <a:rPr lang="en-US" dirty="0"/>
              <a:t>Education &amp; Outreach</a:t>
            </a:r>
          </a:p>
        </p:txBody>
      </p:sp>
      <p:sp>
        <p:nvSpPr>
          <p:cNvPr id="18" name="TextBox 17">
            <a:extLst>
              <a:ext uri="{FF2B5EF4-FFF2-40B4-BE49-F238E27FC236}">
                <a16:creationId xmlns:a16="http://schemas.microsoft.com/office/drawing/2014/main" id="{1FC7F997-59F6-46E3-2A5D-2222F91B1CD9}"/>
              </a:ext>
            </a:extLst>
          </p:cNvPr>
          <p:cNvSpPr txBox="1"/>
          <p:nvPr/>
        </p:nvSpPr>
        <p:spPr>
          <a:xfrm>
            <a:off x="2843211" y="3970756"/>
            <a:ext cx="3128963" cy="861774"/>
          </a:xfrm>
          <a:prstGeom prst="rect">
            <a:avLst/>
          </a:prstGeom>
          <a:noFill/>
        </p:spPr>
        <p:txBody>
          <a:bodyPr wrap="square" rtlCol="0">
            <a:spAutoFit/>
          </a:bodyPr>
          <a:lstStyle/>
          <a:p>
            <a:r>
              <a:rPr lang="en-US" sz="1400" dirty="0"/>
              <a:t>Home</a:t>
            </a:r>
          </a:p>
          <a:p>
            <a:r>
              <a:rPr lang="en-US" dirty="0"/>
              <a:t>New Projects, Initiatives &amp; Legislative Improvements</a:t>
            </a:r>
          </a:p>
        </p:txBody>
      </p:sp>
      <p:sp>
        <p:nvSpPr>
          <p:cNvPr id="19" name="TextBox 18">
            <a:extLst>
              <a:ext uri="{FF2B5EF4-FFF2-40B4-BE49-F238E27FC236}">
                <a16:creationId xmlns:a16="http://schemas.microsoft.com/office/drawing/2014/main" id="{D23BA030-5249-543F-10F7-4C1930B49D40}"/>
              </a:ext>
            </a:extLst>
          </p:cNvPr>
          <p:cNvSpPr txBox="1"/>
          <p:nvPr/>
        </p:nvSpPr>
        <p:spPr>
          <a:xfrm>
            <a:off x="1957388" y="44575"/>
            <a:ext cx="2338387" cy="861774"/>
          </a:xfrm>
          <a:prstGeom prst="rect">
            <a:avLst/>
          </a:prstGeom>
          <a:noFill/>
        </p:spPr>
        <p:txBody>
          <a:bodyPr wrap="square" rtlCol="0">
            <a:spAutoFit/>
          </a:bodyPr>
          <a:lstStyle/>
          <a:p>
            <a:r>
              <a:rPr lang="en-US" sz="1400" dirty="0"/>
              <a:t>2</a:t>
            </a:r>
            <a:r>
              <a:rPr lang="en-US" sz="1400" baseline="30000" dirty="0"/>
              <a:t>nd</a:t>
            </a:r>
            <a:r>
              <a:rPr lang="en-US" sz="1400" dirty="0"/>
              <a:t> Base</a:t>
            </a:r>
          </a:p>
          <a:p>
            <a:r>
              <a:rPr lang="en-US" dirty="0"/>
              <a:t>Diversify &amp; Involve Stakeholders</a:t>
            </a:r>
          </a:p>
        </p:txBody>
      </p:sp>
      <p:sp>
        <p:nvSpPr>
          <p:cNvPr id="20" name="TextBox 19">
            <a:extLst>
              <a:ext uri="{FF2B5EF4-FFF2-40B4-BE49-F238E27FC236}">
                <a16:creationId xmlns:a16="http://schemas.microsoft.com/office/drawing/2014/main" id="{C018889A-2562-A4A1-1E42-D97EBA1657E1}"/>
              </a:ext>
            </a:extLst>
          </p:cNvPr>
          <p:cNvSpPr txBox="1"/>
          <p:nvPr/>
        </p:nvSpPr>
        <p:spPr>
          <a:xfrm>
            <a:off x="7905750" y="497981"/>
            <a:ext cx="3733800" cy="6186309"/>
          </a:xfrm>
          <a:prstGeom prst="rect">
            <a:avLst/>
          </a:prstGeom>
          <a:noFill/>
        </p:spPr>
        <p:txBody>
          <a:bodyPr wrap="square" rtlCol="0">
            <a:spAutoFit/>
          </a:bodyPr>
          <a:lstStyle/>
          <a:p>
            <a:r>
              <a:rPr lang="en-US" dirty="0"/>
              <a:t>We’ve successfully rounded 1</a:t>
            </a:r>
            <a:r>
              <a:rPr lang="en-US" baseline="30000" dirty="0"/>
              <a:t>st</a:t>
            </a:r>
            <a:r>
              <a:rPr lang="en-US" dirty="0"/>
              <a:t> Base by establishing a solid educational foundation, and we are currently gaining momentum at 2</a:t>
            </a:r>
            <a:r>
              <a:rPr lang="en-US" baseline="30000" dirty="0"/>
              <a:t>nd</a:t>
            </a:r>
            <a:r>
              <a:rPr lang="en-US" dirty="0"/>
              <a:t> as we diversify our membership and input. </a:t>
            </a:r>
          </a:p>
          <a:p>
            <a:endParaRPr lang="en-US" dirty="0"/>
          </a:p>
          <a:p>
            <a:r>
              <a:rPr lang="en-US" dirty="0"/>
              <a:t>Our next big play is to drive toward 3</a:t>
            </a:r>
            <a:r>
              <a:rPr lang="en-US" baseline="30000" dirty="0"/>
              <a:t>rd</a:t>
            </a:r>
            <a:r>
              <a:rPr lang="en-US" dirty="0"/>
              <a:t>, where we can gather strategies, ideas, and knowledge to address pertinent issues. </a:t>
            </a:r>
          </a:p>
          <a:p>
            <a:endParaRPr lang="en-US" dirty="0"/>
          </a:p>
          <a:p>
            <a:r>
              <a:rPr lang="en-US" dirty="0"/>
              <a:t>By securing all these bases, we’ll be positioned to bring it all home with the legislative advocacy and support needed to win for the future of recycling in West Virginia. </a:t>
            </a:r>
          </a:p>
          <a:p>
            <a:endParaRPr lang="en-US" dirty="0"/>
          </a:p>
          <a:p>
            <a:endParaRPr lang="en-US" dirty="0"/>
          </a:p>
        </p:txBody>
      </p:sp>
    </p:spTree>
    <p:extLst>
      <p:ext uri="{BB962C8B-B14F-4D97-AF65-F5344CB8AC3E}">
        <p14:creationId xmlns:p14="http://schemas.microsoft.com/office/powerpoint/2010/main" val="2082565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84B1B-4011-6A6C-6922-CA1E69612CF2}"/>
              </a:ext>
            </a:extLst>
          </p:cNvPr>
          <p:cNvSpPr>
            <a:spLocks noGrp="1"/>
          </p:cNvSpPr>
          <p:nvPr>
            <p:ph type="title"/>
          </p:nvPr>
        </p:nvSpPr>
        <p:spPr>
          <a:xfrm>
            <a:off x="612648" y="907302"/>
            <a:ext cx="4361688" cy="1649694"/>
          </a:xfrm>
        </p:spPr>
        <p:txBody>
          <a:bodyPr anchor="t">
            <a:normAutofit/>
          </a:bodyPr>
          <a:lstStyle/>
          <a:p>
            <a:r>
              <a:rPr lang="en-US" dirty="0"/>
              <a:t>Join us! </a:t>
            </a:r>
          </a:p>
        </p:txBody>
      </p:sp>
      <p:sp>
        <p:nvSpPr>
          <p:cNvPr id="3" name="Text Placeholder 2">
            <a:extLst>
              <a:ext uri="{FF2B5EF4-FFF2-40B4-BE49-F238E27FC236}">
                <a16:creationId xmlns:a16="http://schemas.microsoft.com/office/drawing/2014/main" id="{EE16AEAE-27D0-3363-5F78-5E7348CA5AFE}"/>
              </a:ext>
            </a:extLst>
          </p:cNvPr>
          <p:cNvSpPr>
            <a:spLocks noGrp="1"/>
          </p:cNvSpPr>
          <p:nvPr>
            <p:ph type="body" sz="half" idx="2"/>
          </p:nvPr>
        </p:nvSpPr>
        <p:spPr>
          <a:xfrm>
            <a:off x="612648" y="2826137"/>
            <a:ext cx="4361688" cy="3434638"/>
          </a:xfrm>
        </p:spPr>
        <p:txBody>
          <a:bodyPr anchor="b">
            <a:normAutofit/>
          </a:bodyPr>
          <a:lstStyle/>
          <a:p>
            <a:pPr marL="0" indent="0">
              <a:lnSpc>
                <a:spcPct val="130000"/>
              </a:lnSpc>
              <a:buNone/>
            </a:pPr>
            <a:r>
              <a:rPr lang="en-US" sz="1200"/>
              <a:t>Do you want to be a part of the conversation about the future of recycling initiatives in West Virginia?</a:t>
            </a:r>
          </a:p>
          <a:p>
            <a:pPr marL="0" indent="0">
              <a:lnSpc>
                <a:spcPct val="130000"/>
              </a:lnSpc>
              <a:buNone/>
            </a:pPr>
            <a:endParaRPr lang="en-US" sz="1200"/>
          </a:p>
          <a:p>
            <a:pPr marL="0" indent="0">
              <a:lnSpc>
                <a:spcPct val="130000"/>
              </a:lnSpc>
              <a:buNone/>
            </a:pPr>
            <a:r>
              <a:rPr lang="en-US" sz="1200"/>
              <a:t>Simply visit our new website and click </a:t>
            </a:r>
            <a:r>
              <a:rPr lang="en-US" sz="1200" b="1"/>
              <a:t>Join Today</a:t>
            </a:r>
            <a:r>
              <a:rPr lang="en-US" sz="1200"/>
              <a:t>!  We offer membership packages for college students, individuals, organizations, and corporations. </a:t>
            </a:r>
          </a:p>
          <a:p>
            <a:pPr marL="0" indent="0">
              <a:lnSpc>
                <a:spcPct val="130000"/>
              </a:lnSpc>
              <a:buNone/>
            </a:pPr>
            <a:endParaRPr lang="en-US" sz="1200"/>
          </a:p>
          <a:p>
            <a:pPr marL="0" indent="0">
              <a:lnSpc>
                <a:spcPct val="130000"/>
              </a:lnSpc>
              <a:buNone/>
            </a:pPr>
            <a:r>
              <a:rPr lang="en-US" sz="1200"/>
              <a:t>Want to learn more about our programs, join the mailing list, or find out about meetings? Visit our website for more information. </a:t>
            </a:r>
          </a:p>
          <a:p>
            <a:pPr marL="0" indent="0">
              <a:lnSpc>
                <a:spcPct val="130000"/>
              </a:lnSpc>
              <a:buNone/>
            </a:pPr>
            <a:r>
              <a:rPr lang="en-US" sz="1200" b="1"/>
              <a:t>https://wvrecycles.org</a:t>
            </a:r>
          </a:p>
        </p:txBody>
      </p:sp>
      <p:pic>
        <p:nvPicPr>
          <p:cNvPr id="5" name="Video 4" descr="People Planning">
            <a:extLst>
              <a:ext uri="{FF2B5EF4-FFF2-40B4-BE49-F238E27FC236}">
                <a16:creationId xmlns:a16="http://schemas.microsoft.com/office/drawing/2014/main" id="{2A32B807-74D4-00AA-2466-81568FEDEC9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1200" r="12954" b="1"/>
          <a:stretch>
            <a:fillRect/>
          </a:stretch>
        </p:blipFill>
        <p:spPr>
          <a:xfrm>
            <a:off x="6071625" y="1239173"/>
            <a:ext cx="5170964" cy="4417332"/>
          </a:xfrm>
          <a:custGeom>
            <a:avLst/>
            <a:gdLst>
              <a:gd name="connsiteX0" fmla="*/ 2585482 w 5170964"/>
              <a:gd name="connsiteY0" fmla="*/ 0 h 5170964"/>
              <a:gd name="connsiteX1" fmla="*/ 5170964 w 5170964"/>
              <a:gd name="connsiteY1" fmla="*/ 2585482 h 5170964"/>
              <a:gd name="connsiteX2" fmla="*/ 2585482 w 5170964"/>
              <a:gd name="connsiteY2" fmla="*/ 5170964 h 5170964"/>
              <a:gd name="connsiteX3" fmla="*/ 0 w 5170964"/>
              <a:gd name="connsiteY3" fmla="*/ 2585482 h 5170964"/>
              <a:gd name="connsiteX4" fmla="*/ 2585482 w 5170964"/>
              <a:gd name="connsiteY4" fmla="*/ 0 h 517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964" h="5170964">
                <a:moveTo>
                  <a:pt x="2585482" y="0"/>
                </a:moveTo>
                <a:cubicBezTo>
                  <a:pt x="4013405" y="0"/>
                  <a:pt x="5170964" y="1157560"/>
                  <a:pt x="5170964" y="2585482"/>
                </a:cubicBezTo>
                <a:cubicBezTo>
                  <a:pt x="5170964" y="4013405"/>
                  <a:pt x="4013405" y="5170964"/>
                  <a:pt x="2585482" y="5170964"/>
                </a:cubicBezTo>
                <a:cubicBezTo>
                  <a:pt x="1157560" y="5170964"/>
                  <a:pt x="0" y="4013405"/>
                  <a:pt x="0" y="2585482"/>
                </a:cubicBezTo>
                <a:cubicBezTo>
                  <a:pt x="0" y="1157560"/>
                  <a:pt x="1157560" y="0"/>
                  <a:pt x="2585482" y="0"/>
                </a:cubicBezTo>
                <a:close/>
              </a:path>
            </a:pathLst>
          </a:custGeom>
          <a:noFill/>
        </p:spPr>
      </p:pic>
    </p:spTree>
    <p:extLst>
      <p:ext uri="{BB962C8B-B14F-4D97-AF65-F5344CB8AC3E}">
        <p14:creationId xmlns:p14="http://schemas.microsoft.com/office/powerpoint/2010/main" val="378574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76E2C-040E-4D92-F9F7-F61C47F4F152}"/>
              </a:ext>
            </a:extLst>
          </p:cNvPr>
          <p:cNvSpPr>
            <a:spLocks noGrp="1"/>
          </p:cNvSpPr>
          <p:nvPr>
            <p:ph type="ctrTitle"/>
          </p:nvPr>
        </p:nvSpPr>
        <p:spPr>
          <a:xfrm>
            <a:off x="1353888" y="1427162"/>
            <a:ext cx="9484224" cy="2621154"/>
          </a:xfrm>
        </p:spPr>
        <p:txBody>
          <a:bodyPr anchor="b">
            <a:normAutofit/>
          </a:bodyPr>
          <a:lstStyle/>
          <a:p>
            <a:r>
              <a:rPr lang="en-US" dirty="0"/>
              <a:t>Recycling in west </a:t>
            </a:r>
            <a:r>
              <a:rPr lang="en-US" dirty="0" err="1"/>
              <a:t>virginia</a:t>
            </a:r>
            <a:endParaRPr lang="en-US" dirty="0"/>
          </a:p>
        </p:txBody>
      </p:sp>
      <p:sp>
        <p:nvSpPr>
          <p:cNvPr id="3" name="Content Placeholder 2">
            <a:extLst>
              <a:ext uri="{FF2B5EF4-FFF2-40B4-BE49-F238E27FC236}">
                <a16:creationId xmlns:a16="http://schemas.microsoft.com/office/drawing/2014/main" id="{3C6EE18F-CF72-C06C-3020-B9FA4DEAB729}"/>
              </a:ext>
            </a:extLst>
          </p:cNvPr>
          <p:cNvSpPr>
            <a:spLocks noGrp="1"/>
          </p:cNvSpPr>
          <p:nvPr>
            <p:ph type="subTitle" idx="1"/>
          </p:nvPr>
        </p:nvSpPr>
        <p:spPr>
          <a:xfrm>
            <a:off x="2301923" y="4148507"/>
            <a:ext cx="7588155" cy="1414091"/>
          </a:xfrm>
        </p:spPr>
        <p:txBody>
          <a:bodyPr>
            <a:normAutofit/>
          </a:bodyPr>
          <a:lstStyle/>
          <a:p>
            <a:r>
              <a:rPr lang="en-US" dirty="0"/>
              <a:t>Turning a new page. </a:t>
            </a:r>
          </a:p>
        </p:txBody>
      </p:sp>
    </p:spTree>
    <p:extLst>
      <p:ext uri="{BB962C8B-B14F-4D97-AF65-F5344CB8AC3E}">
        <p14:creationId xmlns:p14="http://schemas.microsoft.com/office/powerpoint/2010/main" val="2236553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B56E-1A01-8D29-F217-638F3BEF697B}"/>
              </a:ext>
            </a:extLst>
          </p:cNvPr>
          <p:cNvSpPr>
            <a:spLocks noGrp="1"/>
          </p:cNvSpPr>
          <p:nvPr>
            <p:ph type="title"/>
          </p:nvPr>
        </p:nvSpPr>
        <p:spPr>
          <a:xfrm>
            <a:off x="859536" y="907302"/>
            <a:ext cx="4361688" cy="1386965"/>
          </a:xfrm>
        </p:spPr>
        <p:txBody>
          <a:bodyPr/>
          <a:lstStyle/>
          <a:p>
            <a:r>
              <a:rPr lang="en-US" dirty="0"/>
              <a:t>About us</a:t>
            </a:r>
          </a:p>
        </p:txBody>
      </p:sp>
      <p:sp>
        <p:nvSpPr>
          <p:cNvPr id="3" name="Content Placeholder 2">
            <a:extLst>
              <a:ext uri="{FF2B5EF4-FFF2-40B4-BE49-F238E27FC236}">
                <a16:creationId xmlns:a16="http://schemas.microsoft.com/office/drawing/2014/main" id="{8DE9521F-CC42-235E-F804-B826A36205D1}"/>
              </a:ext>
            </a:extLst>
          </p:cNvPr>
          <p:cNvSpPr>
            <a:spLocks noGrp="1"/>
          </p:cNvSpPr>
          <p:nvPr>
            <p:ph sz="quarter" idx="14"/>
          </p:nvPr>
        </p:nvSpPr>
        <p:spPr>
          <a:xfrm>
            <a:off x="859536" y="2438545"/>
            <a:ext cx="4366917" cy="3512152"/>
          </a:xfrm>
        </p:spPr>
        <p:txBody>
          <a:bodyPr/>
          <a:lstStyle/>
          <a:p>
            <a:pPr marL="0" indent="0">
              <a:buNone/>
            </a:pPr>
            <a:r>
              <a:rPr lang="en-US" b="1" dirty="0"/>
              <a:t>Who We Are</a:t>
            </a:r>
          </a:p>
          <a:p>
            <a:pPr marL="0" indent="0">
              <a:buNone/>
            </a:pPr>
            <a:r>
              <a:rPr lang="en-US" dirty="0"/>
              <a:t>The Recycling Coalition of West Virginia is a statewide nonprofit organization with a mission of advocating recycling and waste reduction in West Virginia. </a:t>
            </a:r>
          </a:p>
          <a:p>
            <a:pPr marL="0" indent="0">
              <a:buNone/>
            </a:pPr>
            <a:r>
              <a:rPr lang="en-US" dirty="0"/>
              <a:t>We coordinate activities through various programs such as our annual Re-Fashion Show, Youth Contests, and Recycling Champions. </a:t>
            </a:r>
          </a:p>
        </p:txBody>
      </p:sp>
      <p:pic>
        <p:nvPicPr>
          <p:cNvPr id="9" name="Picture Placeholder 8" descr="Light bulb on green grass">
            <a:extLst>
              <a:ext uri="{FF2B5EF4-FFF2-40B4-BE49-F238E27FC236}">
                <a16:creationId xmlns:a16="http://schemas.microsoft.com/office/drawing/2014/main" id="{7B62DBC5-451D-A8D0-A06B-05E5FEED242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215" r="17215"/>
          <a:stretch>
            <a:fillRect/>
          </a:stretch>
        </p:blipFill>
        <p:spPr/>
      </p:pic>
    </p:spTree>
    <p:extLst>
      <p:ext uri="{BB962C8B-B14F-4D97-AF65-F5344CB8AC3E}">
        <p14:creationId xmlns:p14="http://schemas.microsoft.com/office/powerpoint/2010/main" val="2002021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7084-C959-6935-0D99-455326A78F99}"/>
              </a:ext>
            </a:extLst>
          </p:cNvPr>
          <p:cNvSpPr>
            <a:spLocks noGrp="1"/>
          </p:cNvSpPr>
          <p:nvPr>
            <p:ph type="ctrTitle"/>
          </p:nvPr>
        </p:nvSpPr>
        <p:spPr>
          <a:xfrm>
            <a:off x="2270125" y="990600"/>
            <a:ext cx="9145588" cy="3630613"/>
          </a:xfrm>
        </p:spPr>
        <p:txBody>
          <a:bodyPr anchor="b"/>
          <a:lstStyle/>
          <a:p>
            <a:r>
              <a:rPr lang="en-US" dirty="0"/>
              <a:t>Our programs</a:t>
            </a:r>
          </a:p>
        </p:txBody>
      </p:sp>
      <p:pic>
        <p:nvPicPr>
          <p:cNvPr id="4" name="Picture 3">
            <a:extLst>
              <a:ext uri="{FF2B5EF4-FFF2-40B4-BE49-F238E27FC236}">
                <a16:creationId xmlns:a16="http://schemas.microsoft.com/office/drawing/2014/main" id="{72850D17-357E-F945-AF1E-31750A6BD88C}"/>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046312" y="399726"/>
            <a:ext cx="2545613" cy="25720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5188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CC9C-AE86-D77D-2F74-8B39860A88F6}"/>
              </a:ext>
            </a:extLst>
          </p:cNvPr>
          <p:cNvSpPr>
            <a:spLocks noGrp="1"/>
          </p:cNvSpPr>
          <p:nvPr>
            <p:ph type="title"/>
          </p:nvPr>
        </p:nvSpPr>
        <p:spPr>
          <a:xfrm>
            <a:off x="2377440" y="4421770"/>
            <a:ext cx="7525512" cy="1933310"/>
          </a:xfrm>
        </p:spPr>
        <p:txBody>
          <a:bodyPr/>
          <a:lstStyle/>
          <a:p>
            <a:r>
              <a:rPr lang="en-US" dirty="0"/>
              <a:t>of prize money awarded to winners of our Youth Contests and Re-Fashion Show each year, promoting recycling and sustainable practices across schools and communities in our state. </a:t>
            </a:r>
          </a:p>
        </p:txBody>
      </p:sp>
      <p:sp>
        <p:nvSpPr>
          <p:cNvPr id="3" name="Content Placeholder 2">
            <a:extLst>
              <a:ext uri="{FF2B5EF4-FFF2-40B4-BE49-F238E27FC236}">
                <a16:creationId xmlns:a16="http://schemas.microsoft.com/office/drawing/2014/main" id="{24CAA463-F531-1FC1-6826-167C367BDDA1}"/>
              </a:ext>
            </a:extLst>
          </p:cNvPr>
          <p:cNvSpPr>
            <a:spLocks noGrp="1"/>
          </p:cNvSpPr>
          <p:nvPr>
            <p:ph sz="quarter" idx="13"/>
          </p:nvPr>
        </p:nvSpPr>
        <p:spPr>
          <a:xfrm>
            <a:off x="822960" y="1353387"/>
            <a:ext cx="10543032" cy="3273331"/>
          </a:xfrm>
        </p:spPr>
        <p:txBody>
          <a:bodyPr/>
          <a:lstStyle/>
          <a:p>
            <a:r>
              <a:rPr lang="en-US" dirty="0"/>
              <a:t>$3,600+</a:t>
            </a:r>
          </a:p>
        </p:txBody>
      </p:sp>
    </p:spTree>
    <p:extLst>
      <p:ext uri="{BB962C8B-B14F-4D97-AF65-F5344CB8AC3E}">
        <p14:creationId xmlns:p14="http://schemas.microsoft.com/office/powerpoint/2010/main" val="3408536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072A-5F3E-FB56-A498-3CACC2BCD40B}"/>
              </a:ext>
            </a:extLst>
          </p:cNvPr>
          <p:cNvSpPr>
            <a:spLocks noGrp="1"/>
          </p:cNvSpPr>
          <p:nvPr>
            <p:ph type="title"/>
          </p:nvPr>
        </p:nvSpPr>
        <p:spPr>
          <a:xfrm>
            <a:off x="859536" y="907302"/>
            <a:ext cx="4361688" cy="1386965"/>
          </a:xfrm>
        </p:spPr>
        <p:txBody>
          <a:bodyPr anchor="t">
            <a:normAutofit/>
          </a:bodyPr>
          <a:lstStyle/>
          <a:p>
            <a:r>
              <a:rPr lang="en-US" sz="3800"/>
              <a:t>The re-fashion show</a:t>
            </a:r>
          </a:p>
        </p:txBody>
      </p:sp>
      <p:sp>
        <p:nvSpPr>
          <p:cNvPr id="3" name="Text Placeholder 2">
            <a:extLst>
              <a:ext uri="{FF2B5EF4-FFF2-40B4-BE49-F238E27FC236}">
                <a16:creationId xmlns:a16="http://schemas.microsoft.com/office/drawing/2014/main" id="{017EDA3D-7A3B-89EE-20EE-3C585535263A}"/>
              </a:ext>
            </a:extLst>
          </p:cNvPr>
          <p:cNvSpPr>
            <a:spLocks noGrp="1"/>
          </p:cNvSpPr>
          <p:nvPr>
            <p:ph sz="quarter" idx="14"/>
          </p:nvPr>
        </p:nvSpPr>
        <p:spPr>
          <a:xfrm>
            <a:off x="859536" y="2438545"/>
            <a:ext cx="4366917" cy="3512152"/>
          </a:xfrm>
        </p:spPr>
        <p:txBody>
          <a:bodyPr>
            <a:normAutofit/>
          </a:bodyPr>
          <a:lstStyle/>
          <a:p>
            <a:r>
              <a:rPr lang="en-US" b="1" dirty="0"/>
              <a:t>Sustainability in Style</a:t>
            </a:r>
            <a:br>
              <a:rPr lang="en-US" dirty="0"/>
            </a:br>
            <a:r>
              <a:rPr lang="en-US" dirty="0"/>
              <a:t>Participants are challenged to use their creativity and imagination to create fashion pieces out of reused or recyclable materials, bringing awareness to upcycling and reuse. </a:t>
            </a:r>
          </a:p>
          <a:p>
            <a:r>
              <a:rPr lang="en-US" b="1" dirty="0"/>
              <a:t>Real-world impact​</a:t>
            </a:r>
            <a:br>
              <a:rPr lang="en-US" dirty="0"/>
            </a:br>
            <a:r>
              <a:rPr lang="en-US" dirty="0"/>
              <a:t>By turning recycled waste into wearable art, the Re-Fashion show inspires West Virginia communities to reduce landfill waste, rethink consumer habits, and make sustainability a visible part of everyday life. </a:t>
            </a:r>
          </a:p>
        </p:txBody>
      </p:sp>
      <p:pic>
        <p:nvPicPr>
          <p:cNvPr id="9" name="Picture Placeholder 8">
            <a:extLst>
              <a:ext uri="{FF2B5EF4-FFF2-40B4-BE49-F238E27FC236}">
                <a16:creationId xmlns:a16="http://schemas.microsoft.com/office/drawing/2014/main" id="{E81C43BD-D9CD-2A72-9660-21E7925F0B8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669" r="25701" b="-2"/>
          <a:stretch>
            <a:fillRect/>
          </a:stretch>
        </p:blipFill>
        <p:spPr>
          <a:xfrm>
            <a:off x="6529684" y="476631"/>
            <a:ext cx="5147178" cy="4895469"/>
          </a:xfrm>
          <a:custGeom>
            <a:avLst/>
            <a:gdLst>
              <a:gd name="connsiteX0" fmla="*/ 2585482 w 5170964"/>
              <a:gd name="connsiteY0" fmla="*/ 0 h 5170964"/>
              <a:gd name="connsiteX1" fmla="*/ 5170964 w 5170964"/>
              <a:gd name="connsiteY1" fmla="*/ 2585482 h 5170964"/>
              <a:gd name="connsiteX2" fmla="*/ 2585482 w 5170964"/>
              <a:gd name="connsiteY2" fmla="*/ 5170964 h 5170964"/>
              <a:gd name="connsiteX3" fmla="*/ 0 w 5170964"/>
              <a:gd name="connsiteY3" fmla="*/ 2585482 h 5170964"/>
              <a:gd name="connsiteX4" fmla="*/ 2585482 w 5170964"/>
              <a:gd name="connsiteY4" fmla="*/ 0 h 517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964" h="5170964">
                <a:moveTo>
                  <a:pt x="2585482" y="0"/>
                </a:moveTo>
                <a:cubicBezTo>
                  <a:pt x="4013405" y="0"/>
                  <a:pt x="5170964" y="1157560"/>
                  <a:pt x="5170964" y="2585482"/>
                </a:cubicBezTo>
                <a:cubicBezTo>
                  <a:pt x="5170964" y="4013405"/>
                  <a:pt x="4013405" y="5170964"/>
                  <a:pt x="2585482" y="5170964"/>
                </a:cubicBezTo>
                <a:cubicBezTo>
                  <a:pt x="1157560" y="5170964"/>
                  <a:pt x="0" y="4013405"/>
                  <a:pt x="0" y="2585482"/>
                </a:cubicBezTo>
                <a:cubicBezTo>
                  <a:pt x="0" y="1157560"/>
                  <a:pt x="1157560" y="0"/>
                  <a:pt x="2585482" y="0"/>
                </a:cubicBezTo>
                <a:close/>
              </a:path>
            </a:pathLst>
          </a:custGeom>
          <a:noFill/>
        </p:spPr>
      </p:pic>
      <p:sp>
        <p:nvSpPr>
          <p:cNvPr id="10" name="TextBox 9">
            <a:extLst>
              <a:ext uri="{FF2B5EF4-FFF2-40B4-BE49-F238E27FC236}">
                <a16:creationId xmlns:a16="http://schemas.microsoft.com/office/drawing/2014/main" id="{6702EEFD-AE68-815C-2739-9603B423E4C1}"/>
              </a:ext>
            </a:extLst>
          </p:cNvPr>
          <p:cNvSpPr txBox="1"/>
          <p:nvPr/>
        </p:nvSpPr>
        <p:spPr>
          <a:xfrm>
            <a:off x="7162800" y="5502905"/>
            <a:ext cx="4195467" cy="430887"/>
          </a:xfrm>
          <a:prstGeom prst="rect">
            <a:avLst/>
          </a:prstGeom>
          <a:noFill/>
        </p:spPr>
        <p:txBody>
          <a:bodyPr wrap="square" rtlCol="0">
            <a:spAutoFit/>
          </a:bodyPr>
          <a:lstStyle/>
          <a:p>
            <a:pPr algn="ctr"/>
            <a:r>
              <a:rPr lang="en-US" sz="1100" dirty="0"/>
              <a:t>1</a:t>
            </a:r>
            <a:r>
              <a:rPr lang="en-US" sz="1100" baseline="30000" dirty="0"/>
              <a:t>st</a:t>
            </a:r>
            <a:r>
              <a:rPr lang="en-US" sz="1100" dirty="0"/>
              <a:t> Place in 14 &amp; Over, 2025 Re-Fashion Show, Anneliese Schupbach</a:t>
            </a:r>
          </a:p>
        </p:txBody>
      </p:sp>
    </p:spTree>
    <p:extLst>
      <p:ext uri="{BB962C8B-B14F-4D97-AF65-F5344CB8AC3E}">
        <p14:creationId xmlns:p14="http://schemas.microsoft.com/office/powerpoint/2010/main" val="948600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1D093-259B-20A5-D4F8-4AFDA00EE948}"/>
              </a:ext>
            </a:extLst>
          </p:cNvPr>
          <p:cNvSpPr>
            <a:spLocks noGrp="1"/>
          </p:cNvSpPr>
          <p:nvPr>
            <p:ph type="title"/>
          </p:nvPr>
        </p:nvSpPr>
        <p:spPr>
          <a:xfrm>
            <a:off x="860893" y="907303"/>
            <a:ext cx="10465073" cy="635747"/>
          </a:xfrm>
        </p:spPr>
        <p:txBody>
          <a:bodyPr/>
          <a:lstStyle/>
          <a:p>
            <a:r>
              <a:rPr lang="en-US" sz="4000" dirty="0"/>
              <a:t>Youth contests</a:t>
            </a:r>
          </a:p>
        </p:txBody>
      </p:sp>
      <p:sp>
        <p:nvSpPr>
          <p:cNvPr id="3" name="TextBox 2">
            <a:extLst>
              <a:ext uri="{FF2B5EF4-FFF2-40B4-BE49-F238E27FC236}">
                <a16:creationId xmlns:a16="http://schemas.microsoft.com/office/drawing/2014/main" id="{452D6A4D-342A-4C7E-A149-98EBFE74680B}"/>
              </a:ext>
            </a:extLst>
          </p:cNvPr>
          <p:cNvSpPr txBox="1"/>
          <p:nvPr/>
        </p:nvSpPr>
        <p:spPr>
          <a:xfrm>
            <a:off x="552450" y="1543050"/>
            <a:ext cx="5543550" cy="4524315"/>
          </a:xfrm>
          <a:prstGeom prst="rect">
            <a:avLst/>
          </a:prstGeom>
          <a:noFill/>
        </p:spPr>
        <p:txBody>
          <a:bodyPr wrap="square" rtlCol="0">
            <a:spAutoFit/>
          </a:bodyPr>
          <a:lstStyle/>
          <a:p>
            <a:r>
              <a:rPr lang="en-US" dirty="0"/>
              <a:t>Every fall, the Recycling Coalition opens entries to West Virginia schools for its Freedom &amp; Coloring Contests.</a:t>
            </a:r>
          </a:p>
          <a:p>
            <a:endParaRPr lang="en-US" dirty="0"/>
          </a:p>
          <a:p>
            <a:r>
              <a:rPr lang="en-US" dirty="0"/>
              <a:t>The Coloring Contest is split into two grade categories, Pre-K-1 and 2-3. Students are provided coloring sheets and are judged at the January meeting of the Coalition, where one winner of each category is selected and awarded. </a:t>
            </a:r>
          </a:p>
          <a:p>
            <a:endParaRPr lang="en-US" dirty="0"/>
          </a:p>
          <a:p>
            <a:r>
              <a:rPr lang="en-US" dirty="0"/>
              <a:t>The Freedom Contest is divided into grades 4-5, 6-8, and 9-12. Students are asked to use their imagination to create a piece related to recycling that pays tribute to the theme “It all comes back to you.” </a:t>
            </a:r>
          </a:p>
        </p:txBody>
      </p:sp>
      <p:pic>
        <p:nvPicPr>
          <p:cNvPr id="5" name="Picture 4">
            <a:extLst>
              <a:ext uri="{FF2B5EF4-FFF2-40B4-BE49-F238E27FC236}">
                <a16:creationId xmlns:a16="http://schemas.microsoft.com/office/drawing/2014/main" id="{C539EDA4-0E4C-46D1-CEB2-94FF43921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148" y="453961"/>
            <a:ext cx="3124305" cy="33512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DC19816A-D4D4-FE7B-F475-167A866B8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968693" y="3635103"/>
            <a:ext cx="3129342" cy="23838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Rectangle 8">
            <a:extLst>
              <a:ext uri="{FF2B5EF4-FFF2-40B4-BE49-F238E27FC236}">
                <a16:creationId xmlns:a16="http://schemas.microsoft.com/office/drawing/2014/main" id="{B2ED41A5-6512-3A69-06F3-95BB06F79D9B}"/>
              </a:ext>
            </a:extLst>
          </p:cNvPr>
          <p:cNvSpPr/>
          <p:nvPr/>
        </p:nvSpPr>
        <p:spPr>
          <a:xfrm rot="10800000" flipV="1">
            <a:off x="9397558" y="800441"/>
            <a:ext cx="2383824" cy="2062103"/>
          </a:xfrm>
          <a:prstGeom prst="rect">
            <a:avLst/>
          </a:prstGeom>
          <a:noFill/>
        </p:spPr>
        <p:txBody>
          <a:bodyPr wrap="square" lIns="91440" tIns="45720" rIns="91440" bIns="45720">
            <a:spAutoFit/>
          </a:bodyPr>
          <a:lstStyle/>
          <a:p>
            <a:pPr algn="ctr"/>
            <a:r>
              <a:rPr lang="en-U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It all comes back to you. </a:t>
            </a:r>
          </a:p>
        </p:txBody>
      </p:sp>
      <p:pic>
        <p:nvPicPr>
          <p:cNvPr id="11" name="Graphic 10" descr="Sustainability with solid fill">
            <a:extLst>
              <a:ext uri="{FF2B5EF4-FFF2-40B4-BE49-F238E27FC236}">
                <a16:creationId xmlns:a16="http://schemas.microsoft.com/office/drawing/2014/main" id="{E9CD3FEE-1D37-E974-694D-7E94155383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81849" y="4526710"/>
            <a:ext cx="1076325" cy="1076325"/>
          </a:xfrm>
          <a:prstGeom prst="rect">
            <a:avLst/>
          </a:prstGeom>
        </p:spPr>
      </p:pic>
    </p:spTree>
    <p:extLst>
      <p:ext uri="{BB962C8B-B14F-4D97-AF65-F5344CB8AC3E}">
        <p14:creationId xmlns:p14="http://schemas.microsoft.com/office/powerpoint/2010/main" val="577365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9386-8ED1-93C6-E7BE-31496699F072}"/>
              </a:ext>
            </a:extLst>
          </p:cNvPr>
          <p:cNvSpPr>
            <a:spLocks noGrp="1"/>
          </p:cNvSpPr>
          <p:nvPr>
            <p:ph type="title"/>
          </p:nvPr>
        </p:nvSpPr>
        <p:spPr/>
        <p:txBody>
          <a:bodyPr/>
          <a:lstStyle/>
          <a:p>
            <a:r>
              <a:rPr lang="en-US" dirty="0"/>
              <a:t>Recycling champions</a:t>
            </a:r>
          </a:p>
        </p:txBody>
      </p:sp>
      <p:sp>
        <p:nvSpPr>
          <p:cNvPr id="3" name="Text Placeholder 2">
            <a:extLst>
              <a:ext uri="{FF2B5EF4-FFF2-40B4-BE49-F238E27FC236}">
                <a16:creationId xmlns:a16="http://schemas.microsoft.com/office/drawing/2014/main" id="{A40F0C2E-4009-D3D9-CC6A-B550AD631E67}"/>
              </a:ext>
            </a:extLst>
          </p:cNvPr>
          <p:cNvSpPr>
            <a:spLocks noGrp="1"/>
          </p:cNvSpPr>
          <p:nvPr>
            <p:ph type="body" sz="half" idx="2"/>
          </p:nvPr>
        </p:nvSpPr>
        <p:spPr/>
        <p:txBody>
          <a:bodyPr/>
          <a:lstStyle/>
          <a:p>
            <a:r>
              <a:rPr lang="en-US" dirty="0"/>
              <a:t>The Recycling Coalition awards Recycling Champions on a nominations basis, honoring members of the community who reach beyond their normal responsibilities to contribute time and service to support the recycling industry in the Mountain State. These Recycling Champions provide leadership and significant contribution to the recycling community. </a:t>
            </a:r>
          </a:p>
          <a:p>
            <a:endParaRPr lang="en-US" dirty="0"/>
          </a:p>
          <a:p>
            <a:r>
              <a:rPr lang="en-US" b="1" dirty="0"/>
              <a:t>Think you know a Recycling Champion? </a:t>
            </a:r>
          </a:p>
          <a:p>
            <a:r>
              <a:rPr lang="en-US" dirty="0"/>
              <a:t>Head to our website at wvrecycles.org or scan the QR Code at the end of the presentation! </a:t>
            </a:r>
          </a:p>
        </p:txBody>
      </p:sp>
      <p:pic>
        <p:nvPicPr>
          <p:cNvPr id="5" name="Picture 4" descr="Throwing empty plastic bottle into the trash">
            <a:extLst>
              <a:ext uri="{FF2B5EF4-FFF2-40B4-BE49-F238E27FC236}">
                <a16:creationId xmlns:a16="http://schemas.microsoft.com/office/drawing/2014/main" id="{A0731D10-446B-356E-E7B2-C0B6B6ED4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099" y="2864618"/>
            <a:ext cx="3467101" cy="2312298"/>
          </a:xfrm>
          <a:prstGeom prst="ellipse">
            <a:avLst/>
          </a:prstGeom>
          <a:ln>
            <a:noFill/>
          </a:ln>
          <a:effectLst>
            <a:softEdge rad="112500"/>
          </a:effectLst>
        </p:spPr>
      </p:pic>
    </p:spTree>
    <p:extLst>
      <p:ext uri="{BB962C8B-B14F-4D97-AF65-F5344CB8AC3E}">
        <p14:creationId xmlns:p14="http://schemas.microsoft.com/office/powerpoint/2010/main" val="1291137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60D7-F74C-CD9E-C576-1CB8FFE8778E}"/>
              </a:ext>
            </a:extLst>
          </p:cNvPr>
          <p:cNvSpPr>
            <a:spLocks noGrp="1"/>
          </p:cNvSpPr>
          <p:nvPr>
            <p:ph type="ctrTitle"/>
          </p:nvPr>
        </p:nvSpPr>
        <p:spPr>
          <a:xfrm>
            <a:off x="1450428" y="990601"/>
            <a:ext cx="9145991" cy="3630384"/>
          </a:xfrm>
        </p:spPr>
        <p:txBody>
          <a:bodyPr/>
          <a:lstStyle/>
          <a:p>
            <a:r>
              <a:rPr lang="en-US" dirty="0"/>
              <a:t>Where do we go from here?</a:t>
            </a:r>
          </a:p>
        </p:txBody>
      </p:sp>
      <p:pic>
        <p:nvPicPr>
          <p:cNvPr id="4" name="Picture 3">
            <a:extLst>
              <a:ext uri="{FF2B5EF4-FFF2-40B4-BE49-F238E27FC236}">
                <a16:creationId xmlns:a16="http://schemas.microsoft.com/office/drawing/2014/main" id="{FB9DADCD-5059-09EF-1501-1C5927AF1C20}"/>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048750" y="399728"/>
            <a:ext cx="2581275" cy="26081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58387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208EC-7212-48E4-1FAA-93BF2A511016}"/>
              </a:ext>
            </a:extLst>
          </p:cNvPr>
          <p:cNvSpPr>
            <a:spLocks noGrp="1"/>
          </p:cNvSpPr>
          <p:nvPr>
            <p:ph type="title"/>
          </p:nvPr>
        </p:nvSpPr>
        <p:spPr/>
        <p:txBody>
          <a:bodyPr/>
          <a:lstStyle/>
          <a:p>
            <a:r>
              <a:rPr lang="en-US" dirty="0"/>
              <a:t>What </a:t>
            </a:r>
            <a:r>
              <a:rPr lang="en-US" dirty="0" err="1"/>
              <a:t>rcwv</a:t>
            </a:r>
            <a:r>
              <a:rPr lang="en-US" dirty="0"/>
              <a:t> is doing right now</a:t>
            </a:r>
          </a:p>
        </p:txBody>
      </p:sp>
      <p:sp>
        <p:nvSpPr>
          <p:cNvPr id="3" name="Content Placeholder 2">
            <a:extLst>
              <a:ext uri="{FF2B5EF4-FFF2-40B4-BE49-F238E27FC236}">
                <a16:creationId xmlns:a16="http://schemas.microsoft.com/office/drawing/2014/main" id="{7D6C1F71-716A-6B73-8884-79E424E7FF4A}"/>
              </a:ext>
            </a:extLst>
          </p:cNvPr>
          <p:cNvSpPr>
            <a:spLocks noGrp="1"/>
          </p:cNvSpPr>
          <p:nvPr>
            <p:ph idx="1"/>
          </p:nvPr>
        </p:nvSpPr>
        <p:spPr>
          <a:xfrm>
            <a:off x="860893" y="2367643"/>
            <a:ext cx="10465073" cy="4309382"/>
          </a:xfrm>
          <a:solidFill>
            <a:schemeClr val="accent3"/>
          </a:solidFill>
          <a:ln>
            <a:solidFill>
              <a:schemeClr val="tx1"/>
            </a:solidFill>
          </a:ln>
        </p:spPr>
        <p:txBody>
          <a:bodyPr/>
          <a:lstStyle/>
          <a:p>
            <a:pPr marL="0" indent="0">
              <a:buNone/>
            </a:pPr>
            <a:r>
              <a:rPr lang="en-US" sz="1800" b="1" dirty="0"/>
              <a:t>KEY ACCOMPLISHMENTS</a:t>
            </a:r>
          </a:p>
          <a:p>
            <a:pPr>
              <a:buClr>
                <a:schemeClr val="tx1"/>
              </a:buClr>
              <a:buSzPct val="100000"/>
              <a:buFont typeface="Wingdings" panose="05000000000000000000" pitchFamily="2" charset="2"/>
              <a:buChar char="ü"/>
            </a:pPr>
            <a:r>
              <a:rPr lang="en-US" dirty="0"/>
              <a:t>Approved revised bylaws</a:t>
            </a:r>
          </a:p>
          <a:p>
            <a:pPr>
              <a:buFont typeface="Wingdings" panose="05000000000000000000" pitchFamily="2" charset="2"/>
              <a:buChar char="ü"/>
            </a:pPr>
            <a:r>
              <a:rPr lang="en-US" dirty="0"/>
              <a:t>Established a formal Board of Directors</a:t>
            </a:r>
          </a:p>
          <a:p>
            <a:pPr>
              <a:buFont typeface="Wingdings" panose="05000000000000000000" pitchFamily="2" charset="2"/>
              <a:buChar char="ü"/>
            </a:pPr>
            <a:r>
              <a:rPr lang="en-US" dirty="0"/>
              <a:t>Built an initial statewide membership base bringing together individuals, nonprofits, government, and industry</a:t>
            </a:r>
          </a:p>
          <a:p>
            <a:pPr>
              <a:buFont typeface="Wingdings" panose="05000000000000000000" pitchFamily="2" charset="2"/>
              <a:buChar char="ü"/>
            </a:pPr>
            <a:r>
              <a:rPr lang="en-US" dirty="0"/>
              <a:t>Became affiliate members of the National Recycling Coalition, giving our members dual membership and providing access to nationwide benefits and connections</a:t>
            </a:r>
          </a:p>
          <a:p>
            <a:pPr>
              <a:buFont typeface="Wingdings" panose="05000000000000000000" pitchFamily="2" charset="2"/>
              <a:buChar char="ü"/>
            </a:pPr>
            <a:r>
              <a:rPr lang="en-US" dirty="0"/>
              <a:t>Constructed a new website allowing for digital donations, memberships, event registrations, and more</a:t>
            </a:r>
          </a:p>
          <a:p>
            <a:pPr>
              <a:buFont typeface="Wingdings" panose="05000000000000000000" pitchFamily="2" charset="2"/>
              <a:buChar char="ü"/>
            </a:pPr>
            <a:endParaRPr lang="en-US" dirty="0"/>
          </a:p>
          <a:p>
            <a:pPr marL="0" indent="0">
              <a:buNone/>
            </a:pPr>
            <a:r>
              <a:rPr lang="en-US" dirty="0"/>
              <a:t>This work has created organizational stability, pathways to leadership, and access to national resources and opportunities for connections and education. </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572382183"/>
      </p:ext>
    </p:extLst>
  </p:cSld>
  <p:clrMapOvr>
    <a:masterClrMapping/>
  </p:clrMapOvr>
</p:sld>
</file>

<file path=ppt/theme/theme1.xml><?xml version="1.0" encoding="utf-8"?>
<a:theme xmlns:a="http://schemas.openxmlformats.org/drawingml/2006/main" name="Gradient Circle">
  <a:themeElements>
    <a:clrScheme name="Custom 2">
      <a:dk1>
        <a:sysClr val="windowText" lastClr="000000"/>
      </a:dk1>
      <a:lt1>
        <a:sysClr val="window" lastClr="FFFFFF"/>
      </a:lt1>
      <a:dk2>
        <a:srgbClr val="2C3932"/>
      </a:dk2>
      <a:lt2>
        <a:srgbClr val="FDF6EA"/>
      </a:lt2>
      <a:accent1>
        <a:srgbClr val="F0D4DB"/>
      </a:accent1>
      <a:accent2>
        <a:srgbClr val="DBE7F5"/>
      </a:accent2>
      <a:accent3>
        <a:srgbClr val="C9E2D6"/>
      </a:accent3>
      <a:accent4>
        <a:srgbClr val="BABAD6"/>
      </a:accent4>
      <a:accent5>
        <a:srgbClr val="F0D2BF"/>
      </a:accent5>
      <a:accent6>
        <a:srgbClr val="F3E49A"/>
      </a:accent6>
      <a:hlink>
        <a:srgbClr val="7030A0"/>
      </a:hlink>
      <a:folHlink>
        <a:srgbClr val="107573"/>
      </a:folHlink>
    </a:clrScheme>
    <a:fontScheme name="Custom 10">
      <a:majorFont>
        <a:latin typeface="Lora"/>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 Circle_Keynote Presentation_win32_LW_V6" id="{670309C8-2C38-4CFF-82BA-AF197439C521}" vid="{43F42362-DC95-4CBA-A0A2-5C03B532E6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76F8FCD-0A1F-4F6A-8F55-15E9E87E2E4C}">
  <ds:schemaRefs>
    <ds:schemaRef ds:uri="http://schemas.microsoft.com/sharepoint/v3/contenttype/forms"/>
  </ds:schemaRefs>
</ds:datastoreItem>
</file>

<file path=customXml/itemProps2.xml><?xml version="1.0" encoding="utf-8"?>
<ds:datastoreItem xmlns:ds="http://schemas.openxmlformats.org/officeDocument/2006/customXml" ds:itemID="{83A9C388-2C06-4AF2-857C-74055069A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782DA7-86C0-4A84-A860-11A1E6E3FB6B}">
  <ds:schemaRefs>
    <ds:schemaRef ds:uri="http://purl.org/dc/elements/1.1/"/>
    <ds:schemaRef ds:uri="http://schemas.microsoft.com/office/2006/metadata/properties"/>
    <ds:schemaRef ds:uri="http://schemas.microsoft.com/sharepoint/v3"/>
    <ds:schemaRef ds:uri="230e9df3-be65-4c73-a93b-d1236ebd677e"/>
    <ds:schemaRef ds:uri="http://purl.org/dc/terms/"/>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71af3243-3dd4-4a8d-8c0d-dd76da1f02a5"/>
    <ds:schemaRef ds:uri="http://www.w3.org/XML/1998/namespace"/>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{60BA229B-4934-401B-891D-FABD731CF32B}f4c2fa09-5552-4190-875c-1979579583e2-TFc553d604-a3b6-4c52-b2ed-3a769335c0fd_win32</Template>
  <TotalTime>323</TotalTime>
  <Words>1048</Words>
  <Application>Microsoft Office PowerPoint</Application>
  <PresentationFormat>Widescreen</PresentationFormat>
  <Paragraphs>120</Paragraphs>
  <Slides>16</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Lora</vt:lpstr>
      <vt:lpstr>Playfair Display Black</vt:lpstr>
      <vt:lpstr>Poppins Light</vt:lpstr>
      <vt:lpstr>Wingdings</vt:lpstr>
      <vt:lpstr>Gradient Circle</vt:lpstr>
      <vt:lpstr>Recycling coalition of west virginia, inc. </vt:lpstr>
      <vt:lpstr>About us</vt:lpstr>
      <vt:lpstr>Our programs</vt:lpstr>
      <vt:lpstr>of prize money awarded to winners of our Youth Contests and Re-Fashion Show each year, promoting recycling and sustainable practices across schools and communities in our state. </vt:lpstr>
      <vt:lpstr>The re-fashion show</vt:lpstr>
      <vt:lpstr>Youth contests</vt:lpstr>
      <vt:lpstr>Recycling champions</vt:lpstr>
      <vt:lpstr>Where do we go from here?</vt:lpstr>
      <vt:lpstr>What rcwv is doing right now</vt:lpstr>
      <vt:lpstr>The recycling coalition of west virginia is steered and directed by a nine-person board of directors representing state agencies, west virginia nonprofits, county solid waste authorities, higher education, the west virginia manufacturers association, and waste and recycling private industry. The board is voted on by coalition members every November. The first official board will be nominated in October, elected in November, and begin serving in January 2027.    </vt:lpstr>
      <vt:lpstr>More about our memberships </vt:lpstr>
      <vt:lpstr>What are other states doing? </vt:lpstr>
      <vt:lpstr>Looking to the future: where rcwv goes from here</vt:lpstr>
      <vt:lpstr>PowerPoint Presentation</vt:lpstr>
      <vt:lpstr>Join us! </vt:lpstr>
      <vt:lpstr>Recycling in west virginia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McCoy, Isaiah</dc:creator>
  <cp:lastModifiedBy>McCoy, Isaiah</cp:lastModifiedBy>
  <cp:revision>6</cp:revision>
  <cp:lastPrinted>2026-04-15T18:04:54Z</cp:lastPrinted>
  <dcterms:created xsi:type="dcterms:W3CDTF">2026-04-14T17:44:58Z</dcterms:created>
  <dcterms:modified xsi:type="dcterms:W3CDTF">2026-04-22T12:53:17Z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