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7" autoAdjust="0"/>
    <p:restoredTop sz="94660"/>
  </p:normalViewPr>
  <p:slideViewPr>
    <p:cSldViewPr snapToGrid="0">
      <p:cViewPr varScale="1">
        <p:scale>
          <a:sx n="105" d="100"/>
          <a:sy n="105" d="100"/>
        </p:scale>
        <p:origin x="9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84527-4EC8-4342-8896-346C6A029599}" type="datetimeFigureOut">
              <a:rPr lang="en-US" smtClean="0"/>
              <a:t>4/19/2026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99012-2EDB-4995-9F13-B56C4CAC86E2}" type="slidenum">
              <a:rPr lang="en-US" smtClean="0"/>
              <a:t>‹#›</a:t>
            </a:fld>
            <a:endParaRPr lang="en-US"/>
          </a:p>
        </p:txBody>
      </p:sp>
    </p:spTree>
    <p:extLst>
      <p:ext uri="{BB962C8B-B14F-4D97-AF65-F5344CB8AC3E}">
        <p14:creationId xmlns:p14="http://schemas.microsoft.com/office/powerpoint/2010/main" val="1101974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Solid waste is one of the most dangerous public service jobs that most people never think about. When people think about risk, they think police, fire, construction… But what we do every day—handling unknown waste, operating heavy equipment, managing public traffic—it carries real risk.</a:t>
            </a:r>
          </a:p>
          <a:p>
            <a:r>
              <a:rPr lang="en-US" sz="1200" kern="1200" dirty="0">
                <a:solidFill>
                  <a:schemeClr val="tx1"/>
                </a:solidFill>
                <a:effectLst/>
                <a:latin typeface="+mn-lt"/>
                <a:ea typeface="+mn-ea"/>
                <a:cs typeface="+mn-cs"/>
              </a:rPr>
              <a:t>And here’s the important part—this isn’t just an operator issue.</a:t>
            </a:r>
          </a:p>
          <a:p>
            <a:pPr lvl="0"/>
            <a:r>
              <a:rPr lang="en-US" sz="1200" kern="1200" dirty="0">
                <a:solidFill>
                  <a:schemeClr val="tx1"/>
                </a:solidFill>
                <a:effectLst/>
                <a:latin typeface="+mn-lt"/>
                <a:ea typeface="+mn-ea"/>
                <a:cs typeface="+mn-cs"/>
              </a:rPr>
              <a:t>If you’re a </a:t>
            </a:r>
            <a:r>
              <a:rPr lang="en-US" sz="1200" b="1" kern="1200" dirty="0">
                <a:solidFill>
                  <a:schemeClr val="tx1"/>
                </a:solidFill>
                <a:effectLst/>
                <a:latin typeface="+mn-lt"/>
                <a:ea typeface="+mn-ea"/>
                <a:cs typeface="+mn-cs"/>
              </a:rPr>
              <a:t>board member</a:t>
            </a:r>
            <a:r>
              <a:rPr lang="en-US" sz="1200" kern="1200" dirty="0">
                <a:solidFill>
                  <a:schemeClr val="tx1"/>
                </a:solidFill>
                <a:effectLst/>
                <a:latin typeface="+mn-lt"/>
                <a:ea typeface="+mn-ea"/>
                <a:cs typeface="+mn-cs"/>
              </a:rPr>
              <a:t>, safety is part of your oversight responsibility. </a:t>
            </a:r>
          </a:p>
          <a:p>
            <a:pPr lvl="0"/>
            <a:r>
              <a:rPr lang="en-US" sz="1200" kern="1200" dirty="0">
                <a:solidFill>
                  <a:schemeClr val="tx1"/>
                </a:solidFill>
                <a:effectLst/>
                <a:latin typeface="+mn-lt"/>
                <a:ea typeface="+mn-ea"/>
                <a:cs typeface="+mn-cs"/>
              </a:rPr>
              <a:t>If you’re </a:t>
            </a:r>
            <a:r>
              <a:rPr lang="en-US" sz="1200" b="1" kern="1200" dirty="0">
                <a:solidFill>
                  <a:schemeClr val="tx1"/>
                </a:solidFill>
                <a:effectLst/>
                <a:latin typeface="+mn-lt"/>
                <a:ea typeface="+mn-ea"/>
                <a:cs typeface="+mn-cs"/>
              </a:rPr>
              <a:t>management</a:t>
            </a:r>
            <a:r>
              <a:rPr lang="en-US" sz="1200" kern="1200" dirty="0">
                <a:solidFill>
                  <a:schemeClr val="tx1"/>
                </a:solidFill>
                <a:effectLst/>
                <a:latin typeface="+mn-lt"/>
                <a:ea typeface="+mn-ea"/>
                <a:cs typeface="+mn-cs"/>
              </a:rPr>
              <a:t>, it’s your job to set expectations and enforce them. </a:t>
            </a:r>
          </a:p>
          <a:p>
            <a:pPr lvl="0"/>
            <a:r>
              <a:rPr lang="en-US" sz="1200" kern="1200" dirty="0">
                <a:solidFill>
                  <a:schemeClr val="tx1"/>
                </a:solidFill>
                <a:effectLst/>
                <a:latin typeface="+mn-lt"/>
                <a:ea typeface="+mn-ea"/>
                <a:cs typeface="+mn-cs"/>
              </a:rPr>
              <a:t>If you’re </a:t>
            </a:r>
            <a:r>
              <a:rPr lang="en-US" sz="1200" b="1" kern="1200" dirty="0">
                <a:solidFill>
                  <a:schemeClr val="tx1"/>
                </a:solidFill>
                <a:effectLst/>
                <a:latin typeface="+mn-lt"/>
                <a:ea typeface="+mn-ea"/>
                <a:cs typeface="+mn-cs"/>
              </a:rPr>
              <a:t>staff</a:t>
            </a:r>
            <a:r>
              <a:rPr lang="en-US" sz="1200" kern="1200" dirty="0">
                <a:solidFill>
                  <a:schemeClr val="tx1"/>
                </a:solidFill>
                <a:effectLst/>
                <a:latin typeface="+mn-lt"/>
                <a:ea typeface="+mn-ea"/>
                <a:cs typeface="+mn-cs"/>
              </a:rPr>
              <a:t>, you’re the ones exposed to it every single day. </a:t>
            </a:r>
          </a:p>
          <a:p>
            <a:r>
              <a:rPr lang="en-US" sz="1200" kern="1200" dirty="0">
                <a:solidFill>
                  <a:schemeClr val="tx1"/>
                </a:solidFill>
                <a:effectLst/>
                <a:latin typeface="+mn-lt"/>
                <a:ea typeface="+mn-ea"/>
                <a:cs typeface="+mn-cs"/>
              </a:rPr>
              <a:t>So today, we’re going to walk through:</a:t>
            </a:r>
          </a:p>
          <a:p>
            <a:pPr lvl="0"/>
            <a:r>
              <a:rPr lang="en-US" sz="1200" kern="1200" dirty="0">
                <a:solidFill>
                  <a:schemeClr val="tx1"/>
                </a:solidFill>
                <a:effectLst/>
                <a:latin typeface="+mn-lt"/>
                <a:ea typeface="+mn-ea"/>
                <a:cs typeface="+mn-cs"/>
              </a:rPr>
              <a:t>What the real risks are </a:t>
            </a:r>
          </a:p>
          <a:p>
            <a:pPr lvl="0"/>
            <a:r>
              <a:rPr lang="en-US" sz="1200" kern="1200" dirty="0">
                <a:solidFill>
                  <a:schemeClr val="tx1"/>
                </a:solidFill>
                <a:effectLst/>
                <a:latin typeface="+mn-lt"/>
                <a:ea typeface="+mn-ea"/>
                <a:cs typeface="+mn-cs"/>
              </a:rPr>
              <a:t>What the expectations are </a:t>
            </a:r>
          </a:p>
          <a:p>
            <a:pPr lvl="0"/>
            <a:r>
              <a:rPr lang="en-US" sz="1200" kern="1200" dirty="0">
                <a:solidFill>
                  <a:schemeClr val="tx1"/>
                </a:solidFill>
                <a:effectLst/>
                <a:latin typeface="+mn-lt"/>
                <a:ea typeface="+mn-ea"/>
                <a:cs typeface="+mn-cs"/>
              </a:rPr>
              <a:t>And how we build a culture where safety is just how we operate </a:t>
            </a:r>
          </a:p>
          <a:p>
            <a:r>
              <a:rPr lang="en-US" sz="1200" kern="1200" dirty="0">
                <a:solidFill>
                  <a:schemeClr val="tx1"/>
                </a:solidFill>
                <a:effectLst/>
                <a:latin typeface="+mn-lt"/>
                <a:ea typeface="+mn-ea"/>
                <a:cs typeface="+mn-cs"/>
              </a:rPr>
              <a:t>Because at the end of the day—</a:t>
            </a:r>
          </a:p>
          <a:p>
            <a:r>
              <a:rPr lang="en-US" sz="1200" kern="1200" dirty="0">
                <a:solidFill>
                  <a:schemeClr val="tx1"/>
                </a:solidFill>
                <a:effectLst/>
                <a:latin typeface="+mn-lt"/>
                <a:ea typeface="+mn-ea"/>
                <a:cs typeface="+mn-cs"/>
              </a:rPr>
              <a:t>👉 Safety is not one person’s job. It’s everyone’s responsibility.</a:t>
            </a: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a:t>
            </a:fld>
            <a:endParaRPr lang="en-US"/>
          </a:p>
        </p:txBody>
      </p:sp>
    </p:spTree>
    <p:extLst>
      <p:ext uri="{BB962C8B-B14F-4D97-AF65-F5344CB8AC3E}">
        <p14:creationId xmlns:p14="http://schemas.microsoft.com/office/powerpoint/2010/main" val="110666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one of the biggest ones.</a:t>
            </a:r>
          </a:p>
          <a:p>
            <a:r>
              <a:rPr lang="en-US" sz="1200" kern="1200" dirty="0">
                <a:solidFill>
                  <a:schemeClr val="tx1"/>
                </a:solidFill>
                <a:effectLst/>
                <a:latin typeface="+mn-lt"/>
                <a:ea typeface="+mn-ea"/>
                <a:cs typeface="+mn-cs"/>
              </a:rPr>
              <a:t>You should clearly have:</a:t>
            </a:r>
          </a:p>
          <a:p>
            <a:pPr lvl="0"/>
            <a:r>
              <a:rPr lang="en-US" sz="1200" kern="1200" dirty="0">
                <a:solidFill>
                  <a:schemeClr val="tx1"/>
                </a:solidFill>
                <a:effectLst/>
                <a:latin typeface="+mn-lt"/>
                <a:ea typeface="+mn-ea"/>
                <a:cs typeface="+mn-cs"/>
              </a:rPr>
              <a:t>Entry and exit points </a:t>
            </a:r>
          </a:p>
          <a:p>
            <a:pPr lvl="0"/>
            <a:r>
              <a:rPr lang="en-US" sz="1200" kern="1200" dirty="0">
                <a:solidFill>
                  <a:schemeClr val="tx1"/>
                </a:solidFill>
                <a:effectLst/>
                <a:latin typeface="+mn-lt"/>
                <a:ea typeface="+mn-ea"/>
                <a:cs typeface="+mn-cs"/>
              </a:rPr>
              <a:t>Equipment-only zones </a:t>
            </a:r>
          </a:p>
          <a:p>
            <a:pPr lvl="0"/>
            <a:r>
              <a:rPr lang="en-US" sz="1200" kern="1200" dirty="0">
                <a:solidFill>
                  <a:schemeClr val="tx1"/>
                </a:solidFill>
                <a:effectLst/>
                <a:latin typeface="+mn-lt"/>
                <a:ea typeface="+mn-ea"/>
                <a:cs typeface="+mn-cs"/>
              </a:rPr>
              <a:t>Public unloading areas </a:t>
            </a:r>
          </a:p>
          <a:p>
            <a:endParaRPr lang="en-US" dirty="0"/>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Interactive Moment: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someone pulled onto your site today for the first time—would they know exactly where to go without asking?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answer is no—that’s a risk.</a:t>
            </a: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10</a:t>
            </a:fld>
            <a:endParaRPr lang="en-US"/>
          </a:p>
        </p:txBody>
      </p:sp>
    </p:spTree>
    <p:extLst>
      <p:ext uri="{BB962C8B-B14F-4D97-AF65-F5344CB8AC3E}">
        <p14:creationId xmlns:p14="http://schemas.microsoft.com/office/powerpoint/2010/main" val="920279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Communication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Radios, spotters, hand signals—whatever system you use—</a:t>
            </a:r>
          </a:p>
          <a:p>
            <a:r>
              <a:rPr lang="en-US" sz="1200" kern="1200" dirty="0">
                <a:solidFill>
                  <a:schemeClr val="tx1"/>
                </a:solidFill>
                <a:effectLst/>
                <a:latin typeface="+mn-lt"/>
                <a:ea typeface="+mn-ea"/>
                <a:cs typeface="+mn-cs"/>
              </a:rPr>
              <a:t>It has to be consistent and understood by everyone.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11</a:t>
            </a:fld>
            <a:endParaRPr lang="en-US"/>
          </a:p>
        </p:txBody>
      </p:sp>
    </p:spTree>
    <p:extLst>
      <p:ext uri="{BB962C8B-B14F-4D97-AF65-F5344CB8AC3E}">
        <p14:creationId xmlns:p14="http://schemas.microsoft.com/office/powerpoint/2010/main" val="2059406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something we see more and more—hazardous materials.”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Common Hazards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Things that show up regularly:</a:t>
            </a:r>
          </a:p>
          <a:p>
            <a:pPr lvl="0"/>
            <a:r>
              <a:rPr lang="en-US" sz="1200" kern="1200" dirty="0">
                <a:solidFill>
                  <a:schemeClr val="tx1"/>
                </a:solidFill>
                <a:effectLst/>
                <a:latin typeface="+mn-lt"/>
                <a:ea typeface="+mn-ea"/>
                <a:cs typeface="+mn-cs"/>
              </a:rPr>
              <a:t>Propane tanks </a:t>
            </a:r>
          </a:p>
          <a:p>
            <a:pPr lvl="0"/>
            <a:r>
              <a:rPr lang="en-US" sz="1200" kern="1200" dirty="0">
                <a:solidFill>
                  <a:schemeClr val="tx1"/>
                </a:solidFill>
                <a:effectLst/>
                <a:latin typeface="+mn-lt"/>
                <a:ea typeface="+mn-ea"/>
                <a:cs typeface="+mn-cs"/>
              </a:rPr>
              <a:t>Lithium batteries </a:t>
            </a:r>
          </a:p>
          <a:p>
            <a:pPr lvl="0"/>
            <a:r>
              <a:rPr lang="en-US" sz="1200" kern="1200" dirty="0">
                <a:solidFill>
                  <a:schemeClr val="tx1"/>
                </a:solidFill>
                <a:effectLst/>
                <a:latin typeface="+mn-lt"/>
                <a:ea typeface="+mn-ea"/>
                <a:cs typeface="+mn-cs"/>
              </a:rPr>
              <a:t>Paints and chemicals </a:t>
            </a:r>
          </a:p>
          <a:p>
            <a:pPr lvl="0"/>
            <a:r>
              <a:rPr lang="en-US" sz="1200" kern="1200" dirty="0">
                <a:solidFill>
                  <a:schemeClr val="tx1"/>
                </a:solidFill>
                <a:effectLst/>
                <a:latin typeface="+mn-lt"/>
                <a:ea typeface="+mn-ea"/>
                <a:cs typeface="+mn-cs"/>
              </a:rPr>
              <a:t>Medical waste </a:t>
            </a:r>
          </a:p>
          <a:p>
            <a:r>
              <a:rPr lang="en-US" sz="1200" kern="1200" dirty="0">
                <a:solidFill>
                  <a:schemeClr val="tx1"/>
                </a:solidFill>
                <a:effectLst/>
                <a:latin typeface="+mn-lt"/>
                <a:ea typeface="+mn-ea"/>
                <a:cs typeface="+mn-cs"/>
              </a:rPr>
              <a:t>And sometimes they don’t look dangerous until they are</a:t>
            </a:r>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12</a:t>
            </a:fld>
            <a:endParaRPr lang="en-US"/>
          </a:p>
        </p:txBody>
      </p:sp>
    </p:spTree>
    <p:extLst>
      <p:ext uri="{BB962C8B-B14F-4D97-AF65-F5344CB8AC3E}">
        <p14:creationId xmlns:p14="http://schemas.microsoft.com/office/powerpoint/2010/main" val="822964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Watch for:</a:t>
            </a:r>
          </a:p>
          <a:p>
            <a:pPr lvl="0"/>
            <a:r>
              <a:rPr lang="en-US" sz="1200" kern="1200" dirty="0">
                <a:solidFill>
                  <a:schemeClr val="tx1"/>
                </a:solidFill>
                <a:effectLst/>
                <a:latin typeface="+mn-lt"/>
                <a:ea typeface="+mn-ea"/>
                <a:cs typeface="+mn-cs"/>
              </a:rPr>
              <a:t>Strange odors </a:t>
            </a:r>
          </a:p>
          <a:p>
            <a:pPr lvl="0"/>
            <a:r>
              <a:rPr lang="en-US" sz="1200" kern="1200" dirty="0">
                <a:solidFill>
                  <a:schemeClr val="tx1"/>
                </a:solidFill>
                <a:effectLst/>
                <a:latin typeface="+mn-lt"/>
                <a:ea typeface="+mn-ea"/>
                <a:cs typeface="+mn-cs"/>
              </a:rPr>
              <a:t>Leaking containers </a:t>
            </a:r>
          </a:p>
          <a:p>
            <a:pPr lvl="0"/>
            <a:r>
              <a:rPr lang="en-US" sz="1200" kern="1200" dirty="0">
                <a:solidFill>
                  <a:schemeClr val="tx1"/>
                </a:solidFill>
                <a:effectLst/>
                <a:latin typeface="+mn-lt"/>
                <a:ea typeface="+mn-ea"/>
                <a:cs typeface="+mn-cs"/>
              </a:rPr>
              <a:t>Labels or markings </a:t>
            </a:r>
          </a:p>
          <a:p>
            <a:r>
              <a:rPr lang="en-US" sz="1200" kern="1200" dirty="0">
                <a:solidFill>
                  <a:schemeClr val="tx1"/>
                </a:solidFill>
                <a:effectLst/>
                <a:latin typeface="+mn-lt"/>
                <a:ea typeface="+mn-ea"/>
                <a:cs typeface="+mn-cs"/>
              </a:rPr>
              <a:t>If something looks off—it probably is</a:t>
            </a:r>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13</a:t>
            </a:fld>
            <a:endParaRPr lang="en-US"/>
          </a:p>
        </p:txBody>
      </p:sp>
    </p:spTree>
    <p:extLst>
      <p:ext uri="{BB962C8B-B14F-4D97-AF65-F5344CB8AC3E}">
        <p14:creationId xmlns:p14="http://schemas.microsoft.com/office/powerpoint/2010/main" val="2231473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is critical:</a:t>
            </a:r>
          </a:p>
          <a:p>
            <a:r>
              <a:rPr lang="en-US" sz="1200" kern="1200" dirty="0">
                <a:solidFill>
                  <a:schemeClr val="tx1"/>
                </a:solidFill>
                <a:effectLst/>
                <a:latin typeface="+mn-lt"/>
                <a:ea typeface="+mn-ea"/>
                <a:cs typeface="+mn-cs"/>
              </a:rPr>
              <a:t>You are NOT expected to be hazmat responders.</a:t>
            </a:r>
          </a:p>
          <a:p>
            <a:r>
              <a:rPr lang="en-US" sz="1200" kern="1200" dirty="0">
                <a:solidFill>
                  <a:schemeClr val="tx1"/>
                </a:solidFill>
                <a:effectLst/>
                <a:latin typeface="+mn-lt"/>
                <a:ea typeface="+mn-ea"/>
                <a:cs typeface="+mn-cs"/>
              </a:rPr>
              <a:t>Your job is to:</a:t>
            </a:r>
          </a:p>
          <a:p>
            <a:pPr lvl="0"/>
            <a:r>
              <a:rPr lang="en-US" sz="1200" kern="1200" dirty="0">
                <a:solidFill>
                  <a:schemeClr val="tx1"/>
                </a:solidFill>
                <a:effectLst/>
                <a:latin typeface="+mn-lt"/>
                <a:ea typeface="+mn-ea"/>
                <a:cs typeface="+mn-cs"/>
              </a:rPr>
              <a:t>Stop </a:t>
            </a:r>
          </a:p>
          <a:p>
            <a:pPr lvl="0"/>
            <a:r>
              <a:rPr lang="en-US" sz="1200" kern="1200" dirty="0">
                <a:solidFill>
                  <a:schemeClr val="tx1"/>
                </a:solidFill>
                <a:effectLst/>
                <a:latin typeface="+mn-lt"/>
                <a:ea typeface="+mn-ea"/>
                <a:cs typeface="+mn-cs"/>
              </a:rPr>
              <a:t>Isolate </a:t>
            </a:r>
          </a:p>
          <a:p>
            <a:pPr lvl="0"/>
            <a:r>
              <a:rPr lang="en-US" sz="1200" kern="1200" dirty="0">
                <a:solidFill>
                  <a:schemeClr val="tx1"/>
                </a:solidFill>
                <a:effectLst/>
                <a:latin typeface="+mn-lt"/>
                <a:ea typeface="+mn-ea"/>
                <a:cs typeface="+mn-cs"/>
              </a:rPr>
              <a:t>Notify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Interactive Moment: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‘What’s the worst thing you can do if you suspect hazardous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Exactly—don’t touch it.”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14</a:t>
            </a:fld>
            <a:endParaRPr lang="en-US"/>
          </a:p>
        </p:txBody>
      </p:sp>
    </p:spTree>
    <p:extLst>
      <p:ext uri="{BB962C8B-B14F-4D97-AF65-F5344CB8AC3E}">
        <p14:creationId xmlns:p14="http://schemas.microsoft.com/office/powerpoint/2010/main" val="4155090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bring it back to the basics that apply every single day.”</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Hard hats, high-vis, boots, gloves, eye protection—</a:t>
            </a:r>
          </a:p>
          <a:p>
            <a:r>
              <a:rPr lang="en-US" sz="1200" kern="1200" dirty="0">
                <a:solidFill>
                  <a:schemeClr val="tx1"/>
                </a:solidFill>
                <a:effectLst/>
                <a:latin typeface="+mn-lt"/>
                <a:ea typeface="+mn-ea"/>
                <a:cs typeface="+mn-cs"/>
              </a:rPr>
              <a:t>Not optional. Ever.</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Situational Awareness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Head on a swivel.</a:t>
            </a:r>
          </a:p>
          <a:p>
            <a:r>
              <a:rPr lang="en-US" sz="1200" kern="1200" dirty="0">
                <a:solidFill>
                  <a:schemeClr val="tx1"/>
                </a:solidFill>
                <a:effectLst/>
                <a:latin typeface="+mn-lt"/>
                <a:ea typeface="+mn-ea"/>
                <a:cs typeface="+mn-cs"/>
              </a:rPr>
              <a:t>Always assume the equipment operator cannot see you.</a:t>
            </a:r>
          </a:p>
          <a:p>
            <a:r>
              <a:rPr lang="en-US" sz="1200" kern="1200" dirty="0">
                <a:solidFill>
                  <a:schemeClr val="tx1"/>
                </a:solidFill>
                <a:effectLst/>
                <a:latin typeface="+mn-lt"/>
                <a:ea typeface="+mn-ea"/>
                <a:cs typeface="+mn-cs"/>
              </a:rPr>
              <a:t>Because most of the time—they can’t.</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Slips, Trips, Falls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most common injuries—and one of the most preventable.</a:t>
            </a:r>
          </a:p>
          <a:p>
            <a:r>
              <a:rPr lang="en-US" sz="1200" kern="1200" dirty="0">
                <a:solidFill>
                  <a:schemeClr val="tx1"/>
                </a:solidFill>
                <a:effectLst/>
                <a:latin typeface="+mn-lt"/>
                <a:ea typeface="+mn-ea"/>
                <a:cs typeface="+mn-cs"/>
              </a:rPr>
              <a:t>Clean your area. Watch your footing.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Equipment Safety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trained operators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Pre-use inspections - No shortcuts</a:t>
            </a:r>
          </a:p>
          <a:p>
            <a:r>
              <a:rPr lang="en-US" sz="1200" kern="1200" dirty="0">
                <a:solidFill>
                  <a:schemeClr val="tx1"/>
                </a:solidFill>
                <a:effectLst/>
                <a:latin typeface="+mn-lt"/>
                <a:ea typeface="+mn-ea"/>
                <a:cs typeface="+mn-cs"/>
              </a:rPr>
              <a:t>👉 If something feels unsafe—it probably is.”</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15</a:t>
            </a:fld>
            <a:endParaRPr lang="en-US"/>
          </a:p>
        </p:txBody>
      </p:sp>
    </p:spTree>
    <p:extLst>
      <p:ext uri="{BB962C8B-B14F-4D97-AF65-F5344CB8AC3E}">
        <p14:creationId xmlns:p14="http://schemas.microsoft.com/office/powerpoint/2010/main" val="727852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where everything comes together.</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Leadership Responsibility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Safety starts at the top.</a:t>
            </a:r>
          </a:p>
          <a:p>
            <a:r>
              <a:rPr lang="en-US" sz="1200" kern="1200" dirty="0">
                <a:solidFill>
                  <a:schemeClr val="tx1"/>
                </a:solidFill>
                <a:effectLst/>
                <a:latin typeface="+mn-lt"/>
                <a:ea typeface="+mn-ea"/>
                <a:cs typeface="+mn-cs"/>
              </a:rPr>
              <a:t>If leadership doesn’t take it seriously—no one else will.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Accountability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“Clear expectations. Consistent enforcement.</a:t>
            </a:r>
          </a:p>
          <a:p>
            <a:r>
              <a:rPr lang="en-US" sz="1200" kern="1200" dirty="0">
                <a:solidFill>
                  <a:schemeClr val="tx1"/>
                </a:solidFill>
                <a:effectLst/>
                <a:latin typeface="+mn-lt"/>
                <a:ea typeface="+mn-ea"/>
                <a:cs typeface="+mn-cs"/>
              </a:rPr>
              <a:t>You can’t ignore it one day and enforce it the next.</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Training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Safety is not a one-time conversation.</a:t>
            </a:r>
          </a:p>
          <a:p>
            <a:r>
              <a:rPr lang="en-US" sz="1200" kern="1200" dirty="0">
                <a:solidFill>
                  <a:schemeClr val="tx1"/>
                </a:solidFill>
                <a:effectLst/>
                <a:latin typeface="+mn-lt"/>
                <a:ea typeface="+mn-ea"/>
                <a:cs typeface="+mn-cs"/>
              </a:rPr>
              <a:t>It has to be reinforced over and over.”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16</a:t>
            </a:fld>
            <a:endParaRPr lang="en-US"/>
          </a:p>
        </p:txBody>
      </p:sp>
    </p:spTree>
    <p:extLst>
      <p:ext uri="{BB962C8B-B14F-4D97-AF65-F5344CB8AC3E}">
        <p14:creationId xmlns:p14="http://schemas.microsoft.com/office/powerpoint/2010/main" val="1725433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Employees need to feel like they can:</a:t>
            </a:r>
          </a:p>
          <a:p>
            <a:pPr lvl="0"/>
            <a:r>
              <a:rPr lang="en-US" sz="1200" kern="1200" dirty="0">
                <a:solidFill>
                  <a:schemeClr val="tx1"/>
                </a:solidFill>
                <a:effectLst/>
                <a:latin typeface="+mn-lt"/>
                <a:ea typeface="+mn-ea"/>
                <a:cs typeface="+mn-cs"/>
              </a:rPr>
              <a:t>Speak up </a:t>
            </a:r>
          </a:p>
          <a:p>
            <a:pPr lvl="0"/>
            <a:r>
              <a:rPr lang="en-US" sz="1200" kern="1200" dirty="0">
                <a:solidFill>
                  <a:schemeClr val="tx1"/>
                </a:solidFill>
                <a:effectLst/>
                <a:latin typeface="+mn-lt"/>
                <a:ea typeface="+mn-ea"/>
                <a:cs typeface="+mn-cs"/>
              </a:rPr>
              <a:t>Report issues </a:t>
            </a:r>
          </a:p>
          <a:p>
            <a:pPr lvl="0"/>
            <a:r>
              <a:rPr lang="en-US" sz="1200" kern="1200" dirty="0">
                <a:solidFill>
                  <a:schemeClr val="tx1"/>
                </a:solidFill>
                <a:effectLst/>
                <a:latin typeface="+mn-lt"/>
                <a:ea typeface="+mn-ea"/>
                <a:cs typeface="+mn-cs"/>
              </a:rPr>
              <a:t>Stop unsafe work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Interactive Moment: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 someone on your team saw something unsafe—would they feel comfortable saying something?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 answer tells you a lot about your culture.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17</a:t>
            </a:fld>
            <a:endParaRPr lang="en-US"/>
          </a:p>
        </p:txBody>
      </p:sp>
    </p:spTree>
    <p:extLst>
      <p:ext uri="{BB962C8B-B14F-4D97-AF65-F5344CB8AC3E}">
        <p14:creationId xmlns:p14="http://schemas.microsoft.com/office/powerpoint/2010/main" val="2697664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to wrap this up—</a:t>
            </a:r>
          </a:p>
          <a:p>
            <a:r>
              <a:rPr lang="en-US" sz="1200" kern="1200" dirty="0">
                <a:solidFill>
                  <a:schemeClr val="tx1"/>
                </a:solidFill>
                <a:effectLst/>
                <a:latin typeface="+mn-lt"/>
                <a:ea typeface="+mn-ea"/>
                <a:cs typeface="+mn-cs"/>
              </a:rPr>
              <a:t>We talked about:</a:t>
            </a:r>
          </a:p>
          <a:p>
            <a:pPr lvl="0"/>
            <a:r>
              <a:rPr lang="en-US" sz="1200" kern="1200" dirty="0">
                <a:solidFill>
                  <a:schemeClr val="tx1"/>
                </a:solidFill>
                <a:effectLst/>
                <a:latin typeface="+mn-lt"/>
                <a:ea typeface="+mn-ea"/>
                <a:cs typeface="+mn-cs"/>
              </a:rPr>
              <a:t>The risks </a:t>
            </a:r>
          </a:p>
          <a:p>
            <a:pPr lvl="0"/>
            <a:r>
              <a:rPr lang="en-US" sz="1200" kern="1200" dirty="0">
                <a:solidFill>
                  <a:schemeClr val="tx1"/>
                </a:solidFill>
                <a:effectLst/>
                <a:latin typeface="+mn-lt"/>
                <a:ea typeface="+mn-ea"/>
                <a:cs typeface="+mn-cs"/>
              </a:rPr>
              <a:t>The requirements </a:t>
            </a:r>
          </a:p>
          <a:p>
            <a:pPr lvl="0"/>
            <a:r>
              <a:rPr lang="en-US" sz="1200" kern="1200" dirty="0">
                <a:solidFill>
                  <a:schemeClr val="tx1"/>
                </a:solidFill>
                <a:effectLst/>
                <a:latin typeface="+mn-lt"/>
                <a:ea typeface="+mn-ea"/>
                <a:cs typeface="+mn-cs"/>
              </a:rPr>
              <a:t>The best practices </a:t>
            </a:r>
          </a:p>
          <a:p>
            <a:pPr lvl="0"/>
            <a:r>
              <a:rPr lang="en-US" sz="1200" kern="1200" dirty="0">
                <a:solidFill>
                  <a:schemeClr val="tx1"/>
                </a:solidFill>
                <a:effectLst/>
                <a:latin typeface="+mn-lt"/>
                <a:ea typeface="+mn-ea"/>
                <a:cs typeface="+mn-cs"/>
              </a:rPr>
              <a:t>And the culture behind it all </a:t>
            </a:r>
          </a:p>
          <a:p>
            <a:r>
              <a:rPr lang="en-US" sz="1200" kern="1200" dirty="0">
                <a:solidFill>
                  <a:schemeClr val="tx1"/>
                </a:solidFill>
                <a:effectLst/>
                <a:latin typeface="+mn-lt"/>
                <a:ea typeface="+mn-ea"/>
                <a:cs typeface="+mn-cs"/>
              </a:rPr>
              <a:t>And the biggest takeaway is this:</a:t>
            </a:r>
          </a:p>
          <a:p>
            <a:r>
              <a:rPr lang="en-US" sz="1200" kern="1200" dirty="0">
                <a:solidFill>
                  <a:schemeClr val="tx1"/>
                </a:solidFill>
                <a:effectLst/>
                <a:latin typeface="+mn-lt"/>
                <a:ea typeface="+mn-ea"/>
                <a:cs typeface="+mn-cs"/>
              </a:rPr>
              <a:t>👉 Safety failures don’t stay in one department.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They impact everyone.</a:t>
            </a:r>
          </a:p>
          <a:p>
            <a:r>
              <a:rPr lang="en-US" sz="1200" kern="1200" dirty="0">
                <a:solidFill>
                  <a:schemeClr val="tx1"/>
                </a:solidFill>
                <a:effectLst/>
                <a:latin typeface="+mn-lt"/>
                <a:ea typeface="+mn-ea"/>
                <a:cs typeface="+mn-cs"/>
              </a:rPr>
              <a:t>The safest sites aren’t accident-free by chance—</a:t>
            </a:r>
          </a:p>
          <a:p>
            <a:r>
              <a:rPr lang="en-US" sz="1200" kern="1200" dirty="0">
                <a:solidFill>
                  <a:schemeClr val="tx1"/>
                </a:solidFill>
                <a:effectLst/>
                <a:latin typeface="+mn-lt"/>
                <a:ea typeface="+mn-ea"/>
                <a:cs typeface="+mn-cs"/>
              </a:rPr>
              <a:t>They’re built that way on purpose.</a:t>
            </a:r>
          </a:p>
          <a:p>
            <a:r>
              <a:rPr lang="en-US" sz="1200" kern="1200" dirty="0">
                <a:solidFill>
                  <a:schemeClr val="tx1"/>
                </a:solidFill>
                <a:effectLst/>
                <a:latin typeface="+mn-lt"/>
                <a:ea typeface="+mn-ea"/>
                <a:cs typeface="+mn-cs"/>
              </a:rPr>
              <a:t>And every single person in this room plays a role in that.</a:t>
            </a: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18</a:t>
            </a:fld>
            <a:endParaRPr lang="en-US"/>
          </a:p>
        </p:txBody>
      </p:sp>
    </p:spTree>
    <p:extLst>
      <p:ext uri="{BB962C8B-B14F-4D97-AF65-F5344CB8AC3E}">
        <p14:creationId xmlns:p14="http://schemas.microsoft.com/office/powerpoint/2010/main" val="243334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Unique Risks at Landfills &amp; Transfer Stations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talk about what makes our environment different.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Traffic &amp; Heavy Equipment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“You’ve got: Compactors, Dozers, Loaders, Haul trucks </a:t>
            </a:r>
          </a:p>
          <a:p>
            <a:pPr lvl="0"/>
            <a:r>
              <a:rPr lang="en-US" sz="1200" kern="1200" dirty="0">
                <a:solidFill>
                  <a:schemeClr val="tx1"/>
                </a:solidFill>
                <a:effectLst/>
                <a:latin typeface="+mn-lt"/>
                <a:ea typeface="+mn-ea"/>
                <a:cs typeface="+mn-cs"/>
              </a:rPr>
              <a:t>And then… the public driving through all of it </a:t>
            </a:r>
          </a:p>
          <a:p>
            <a:r>
              <a:rPr lang="en-US" sz="1200" kern="1200" dirty="0">
                <a:solidFill>
                  <a:schemeClr val="tx1"/>
                </a:solidFill>
                <a:effectLst/>
                <a:latin typeface="+mn-lt"/>
                <a:ea typeface="+mn-ea"/>
                <a:cs typeface="+mn-cs"/>
              </a:rPr>
              <a:t>That mix alone creates one of the biggest risks we have.</a:t>
            </a:r>
          </a:p>
          <a:p>
            <a:r>
              <a:rPr lang="en-US" sz="1200" kern="1200" dirty="0">
                <a:solidFill>
                  <a:schemeClr val="tx1"/>
                </a:solidFill>
                <a:effectLst/>
                <a:latin typeface="+mn-lt"/>
                <a:ea typeface="+mn-ea"/>
                <a:cs typeface="+mn-cs"/>
              </a:rPr>
              <a:t>Blind spots are real. Backing incidents are real.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Interactive Moment: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‘Show of hands—how many of you have either seen or experienced a near miss involving equipment or traffic?’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exactly why traffic control isn’t optional—it’s critical.</a:t>
            </a: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2</a:t>
            </a:fld>
            <a:endParaRPr lang="en-US"/>
          </a:p>
        </p:txBody>
      </p:sp>
    </p:spTree>
    <p:extLst>
      <p:ext uri="{BB962C8B-B14F-4D97-AF65-F5344CB8AC3E}">
        <p14:creationId xmlns:p14="http://schemas.microsoft.com/office/powerpoint/2010/main" val="242885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Waste Stream Uncertainty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deal with something most industries don’t—</a:t>
            </a:r>
          </a:p>
          <a:p>
            <a:r>
              <a:rPr lang="en-US" sz="1200" kern="1200" dirty="0">
                <a:solidFill>
                  <a:schemeClr val="tx1"/>
                </a:solidFill>
                <a:effectLst/>
                <a:latin typeface="+mn-lt"/>
                <a:ea typeface="+mn-ea"/>
                <a:cs typeface="+mn-cs"/>
              </a:rPr>
              <a:t>We don’t control what comes 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Inside that load could be: Sharps, Batteries, Pressurized tanks, Chemicals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mindset has to be:</a:t>
            </a:r>
          </a:p>
          <a:p>
            <a:r>
              <a:rPr lang="en-US" sz="1200" kern="1200" dirty="0">
                <a:solidFill>
                  <a:schemeClr val="tx1"/>
                </a:solidFill>
                <a:effectLst/>
                <a:latin typeface="+mn-lt"/>
                <a:ea typeface="+mn-ea"/>
                <a:cs typeface="+mn-cs"/>
              </a:rPr>
              <a:t>👉 If you don’t know what it is—treat it like it could hurt you.</a:t>
            </a:r>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3</a:t>
            </a:fld>
            <a:endParaRPr lang="en-US"/>
          </a:p>
        </p:txBody>
      </p:sp>
    </p:spTree>
    <p:extLst>
      <p:ext uri="{BB962C8B-B14F-4D97-AF65-F5344CB8AC3E}">
        <p14:creationId xmlns:p14="http://schemas.microsoft.com/office/powerpoint/2010/main" val="55196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Environmental &amp; Site Hazards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layer in: </a:t>
            </a:r>
          </a:p>
          <a:p>
            <a:r>
              <a:rPr lang="en-US" sz="1200" kern="1200" dirty="0">
                <a:solidFill>
                  <a:schemeClr val="tx1"/>
                </a:solidFill>
                <a:effectLst/>
                <a:latin typeface="+mn-lt"/>
                <a:ea typeface="+mn-ea"/>
                <a:cs typeface="+mn-cs"/>
              </a:rPr>
              <a:t>Mud  </a:t>
            </a:r>
          </a:p>
          <a:p>
            <a:r>
              <a:rPr lang="en-US" sz="1200" kern="1200" dirty="0">
                <a:solidFill>
                  <a:schemeClr val="tx1"/>
                </a:solidFill>
                <a:effectLst/>
                <a:latin typeface="+mn-lt"/>
                <a:ea typeface="+mn-ea"/>
                <a:cs typeface="+mn-cs"/>
              </a:rPr>
              <a:t>Ice  </a:t>
            </a:r>
          </a:p>
          <a:p>
            <a:r>
              <a:rPr lang="en-US" sz="1200" kern="1200" dirty="0">
                <a:solidFill>
                  <a:schemeClr val="tx1"/>
                </a:solidFill>
                <a:effectLst/>
                <a:latin typeface="+mn-lt"/>
                <a:ea typeface="+mn-ea"/>
                <a:cs typeface="+mn-cs"/>
              </a:rPr>
              <a:t>Uneven ground  </a:t>
            </a:r>
          </a:p>
          <a:p>
            <a:r>
              <a:rPr lang="en-US" sz="1200" kern="1200" dirty="0">
                <a:solidFill>
                  <a:schemeClr val="tx1"/>
                </a:solidFill>
                <a:effectLst/>
                <a:latin typeface="+mn-lt"/>
                <a:ea typeface="+mn-ea"/>
                <a:cs typeface="+mn-cs"/>
              </a:rPr>
              <a:t>Dust Leachate  </a:t>
            </a:r>
          </a:p>
          <a:p>
            <a:r>
              <a:rPr lang="en-US" sz="1200" kern="1200" dirty="0">
                <a:solidFill>
                  <a:schemeClr val="tx1"/>
                </a:solidFill>
                <a:effectLst/>
                <a:latin typeface="+mn-lt"/>
                <a:ea typeface="+mn-ea"/>
                <a:cs typeface="+mn-cs"/>
              </a:rPr>
              <a:t>Landfill gas like methane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not a controlled indoor environment—this is constantly changing conditions.</a:t>
            </a: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4</a:t>
            </a:fld>
            <a:endParaRPr lang="en-US"/>
          </a:p>
        </p:txBody>
      </p:sp>
    </p:spTree>
    <p:extLst>
      <p:ext uri="{BB962C8B-B14F-4D97-AF65-F5344CB8AC3E}">
        <p14:creationId xmlns:p14="http://schemas.microsoft.com/office/powerpoint/2010/main" val="231827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transfer stations, it’s a different type of risk:</a:t>
            </a:r>
          </a:p>
          <a:p>
            <a:pPr lvl="0"/>
            <a:r>
              <a:rPr lang="en-US" sz="1200" kern="1200" dirty="0">
                <a:solidFill>
                  <a:schemeClr val="tx1"/>
                </a:solidFill>
                <a:effectLst/>
                <a:latin typeface="+mn-lt"/>
                <a:ea typeface="+mn-ea"/>
                <a:cs typeface="+mn-cs"/>
              </a:rPr>
              <a:t>Congested tipping floors </a:t>
            </a:r>
          </a:p>
          <a:p>
            <a:pPr lvl="0"/>
            <a:r>
              <a:rPr lang="en-US" sz="1200" kern="1200" dirty="0">
                <a:solidFill>
                  <a:schemeClr val="tx1"/>
                </a:solidFill>
                <a:effectLst/>
                <a:latin typeface="+mn-lt"/>
                <a:ea typeface="+mn-ea"/>
                <a:cs typeface="+mn-cs"/>
              </a:rPr>
              <a:t>Loads shifting or falling </a:t>
            </a:r>
          </a:p>
          <a:p>
            <a:pPr lvl="0"/>
            <a:r>
              <a:rPr lang="en-US" sz="1200" kern="1200" dirty="0">
                <a:solidFill>
                  <a:schemeClr val="tx1"/>
                </a:solidFill>
                <a:effectLst/>
                <a:latin typeface="+mn-lt"/>
                <a:ea typeface="+mn-ea"/>
                <a:cs typeface="+mn-cs"/>
              </a:rPr>
              <a:t>Working around trailers and pits </a:t>
            </a:r>
          </a:p>
          <a:p>
            <a:pPr lvl="0"/>
            <a:endParaRPr lang="en-US" sz="1200" kern="1200" dirty="0">
              <a:solidFill>
                <a:schemeClr val="tx1"/>
              </a:solidFill>
              <a:effectLst/>
              <a:latin typeface="+mn-lt"/>
              <a:ea typeface="+mn-ea"/>
              <a:cs typeface="+mn-cs"/>
            </a:endParaRPr>
          </a:p>
          <a:p>
            <a:r>
              <a:rPr lang="en-US" dirty="0"/>
              <a:t>Things happen fast and when they do, you don’t always have time to react.  </a:t>
            </a:r>
          </a:p>
        </p:txBody>
      </p:sp>
      <p:sp>
        <p:nvSpPr>
          <p:cNvPr id="4" name="Slide Number Placeholder 3"/>
          <p:cNvSpPr>
            <a:spLocks noGrp="1"/>
          </p:cNvSpPr>
          <p:nvPr>
            <p:ph type="sldNum" sz="quarter" idx="5"/>
          </p:nvPr>
        </p:nvSpPr>
        <p:spPr/>
        <p:txBody>
          <a:bodyPr/>
          <a:lstStyle/>
          <a:p>
            <a:fld id="{75999012-2EDB-4995-9F13-B56C4CAC86E2}" type="slidenum">
              <a:rPr lang="en-US" smtClean="0"/>
              <a:t>5</a:t>
            </a:fld>
            <a:endParaRPr lang="en-US"/>
          </a:p>
        </p:txBody>
      </p:sp>
    </p:spTree>
    <p:extLst>
      <p:ext uri="{BB962C8B-B14F-4D97-AF65-F5344CB8AC3E}">
        <p14:creationId xmlns:p14="http://schemas.microsoft.com/office/powerpoint/2010/main" val="20248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what OSHA expects. While it is true </a:t>
            </a:r>
            <a:r>
              <a:rPr lang="en-US" dirty="0"/>
              <a:t>that public entities aren’t directly regulated by OSHA in West Virginia, those standards still serve as the benchmark for safe operations, and they are fully enforceable for private employers.  The SWMB uses these guidelines as metrics for our biennial performance reviews.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General Duty Clause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big one—OSHA’s General Duty Clause.</a:t>
            </a:r>
          </a:p>
          <a:p>
            <a:r>
              <a:rPr lang="en-US" sz="1200" kern="1200" dirty="0">
                <a:solidFill>
                  <a:schemeClr val="tx1"/>
                </a:solidFill>
                <a:effectLst/>
                <a:latin typeface="+mn-lt"/>
                <a:ea typeface="+mn-ea"/>
                <a:cs typeface="+mn-cs"/>
              </a:rPr>
              <a:t>It basically says:  👉 If there’s a recognized hazard—and you don’t address it—you’re responsible.  Plain and simple.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6</a:t>
            </a:fld>
            <a:endParaRPr lang="en-US"/>
          </a:p>
        </p:txBody>
      </p:sp>
    </p:spTree>
    <p:extLst>
      <p:ext uri="{BB962C8B-B14F-4D97-AF65-F5344CB8AC3E}">
        <p14:creationId xmlns:p14="http://schemas.microsoft.com/office/powerpoint/2010/main" val="1767828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OSHA Areas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our world, that typically includes:</a:t>
            </a:r>
          </a:p>
          <a:p>
            <a:pPr lvl="0"/>
            <a:r>
              <a:rPr lang="en-US" sz="1200" kern="1200" dirty="0">
                <a:solidFill>
                  <a:schemeClr val="tx1"/>
                </a:solidFill>
                <a:effectLst/>
                <a:latin typeface="+mn-lt"/>
                <a:ea typeface="+mn-ea"/>
                <a:cs typeface="+mn-cs"/>
              </a:rPr>
              <a:t>PPE </a:t>
            </a:r>
          </a:p>
          <a:p>
            <a:pPr lvl="0"/>
            <a:r>
              <a:rPr lang="en-US" sz="1200" kern="1200" dirty="0">
                <a:solidFill>
                  <a:schemeClr val="tx1"/>
                </a:solidFill>
                <a:effectLst/>
                <a:latin typeface="+mn-lt"/>
                <a:ea typeface="+mn-ea"/>
                <a:cs typeface="+mn-cs"/>
              </a:rPr>
              <a:t>Walking and working surfaces </a:t>
            </a:r>
          </a:p>
          <a:p>
            <a:pPr lvl="0"/>
            <a:r>
              <a:rPr lang="en-US" sz="1200" kern="1200" dirty="0">
                <a:solidFill>
                  <a:schemeClr val="tx1"/>
                </a:solidFill>
                <a:effectLst/>
                <a:latin typeface="+mn-lt"/>
                <a:ea typeface="+mn-ea"/>
                <a:cs typeface="+mn-cs"/>
              </a:rPr>
              <a:t>Lockout/Tagout </a:t>
            </a:r>
          </a:p>
          <a:p>
            <a:pPr lvl="0"/>
            <a:r>
              <a:rPr lang="en-US" sz="1200" kern="1200" dirty="0">
                <a:solidFill>
                  <a:schemeClr val="tx1"/>
                </a:solidFill>
                <a:effectLst/>
                <a:latin typeface="+mn-lt"/>
                <a:ea typeface="+mn-ea"/>
                <a:cs typeface="+mn-cs"/>
              </a:rPr>
              <a:t>Hazard Communication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aren’t optional—they’re baseline expectations</a:t>
            </a:r>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7</a:t>
            </a:fld>
            <a:endParaRPr lang="en-US"/>
          </a:p>
        </p:txBody>
      </p:sp>
    </p:spTree>
    <p:extLst>
      <p:ext uri="{BB962C8B-B14F-4D97-AF65-F5344CB8AC3E}">
        <p14:creationId xmlns:p14="http://schemas.microsoft.com/office/powerpoint/2010/main" val="828323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here’s where a lot of folks get tripped 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a:t>
            </a:r>
          </a:p>
          <a:p>
            <a:pPr lvl="0"/>
            <a:r>
              <a:rPr lang="en-US" sz="1200" kern="1200" dirty="0">
                <a:solidFill>
                  <a:schemeClr val="tx1"/>
                </a:solidFill>
                <a:effectLst/>
                <a:latin typeface="+mn-lt"/>
                <a:ea typeface="+mn-ea"/>
                <a:cs typeface="+mn-cs"/>
              </a:rPr>
              <a:t>Written safety programs </a:t>
            </a:r>
          </a:p>
          <a:p>
            <a:pPr lvl="0"/>
            <a:r>
              <a:rPr lang="en-US" sz="1200" kern="1200" dirty="0">
                <a:solidFill>
                  <a:schemeClr val="tx1"/>
                </a:solidFill>
                <a:effectLst/>
                <a:latin typeface="+mn-lt"/>
                <a:ea typeface="+mn-ea"/>
                <a:cs typeface="+mn-cs"/>
              </a:rPr>
              <a:t>Documented training </a:t>
            </a:r>
          </a:p>
          <a:p>
            <a:pPr lvl="0"/>
            <a:r>
              <a:rPr lang="en-US" sz="1200" kern="1200" dirty="0">
                <a:solidFill>
                  <a:schemeClr val="tx1"/>
                </a:solidFill>
                <a:effectLst/>
                <a:latin typeface="+mn-lt"/>
                <a:ea typeface="+mn-ea"/>
                <a:cs typeface="+mn-cs"/>
              </a:rPr>
              <a:t>Incident reporting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from an audit or legal standpoint—</a:t>
            </a:r>
          </a:p>
          <a:p>
            <a:r>
              <a:rPr lang="en-US" sz="1200" kern="1200" dirty="0">
                <a:solidFill>
                  <a:schemeClr val="tx1"/>
                </a:solidFill>
                <a:effectLst/>
                <a:latin typeface="+mn-lt"/>
                <a:ea typeface="+mn-ea"/>
                <a:cs typeface="+mn-cs"/>
              </a:rPr>
              <a:t>👉 If it’s not documented, it didn’t happen.</a:t>
            </a:r>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8</a:t>
            </a:fld>
            <a:endParaRPr lang="en-US"/>
          </a:p>
        </p:txBody>
      </p:sp>
    </p:spTree>
    <p:extLst>
      <p:ext uri="{BB962C8B-B14F-4D97-AF65-F5344CB8AC3E}">
        <p14:creationId xmlns:p14="http://schemas.microsoft.com/office/powerpoint/2010/main" val="3014447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about what best practice looks like in our industry.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Daily Operations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a MOLO standpoint:</a:t>
            </a:r>
          </a:p>
          <a:p>
            <a:pPr lvl="0"/>
            <a:r>
              <a:rPr lang="en-US" sz="1200" kern="1200" dirty="0">
                <a:solidFill>
                  <a:schemeClr val="tx1"/>
                </a:solidFill>
                <a:effectLst/>
                <a:latin typeface="+mn-lt"/>
                <a:ea typeface="+mn-ea"/>
                <a:cs typeface="+mn-cs"/>
              </a:rPr>
              <a:t>Daily inspections </a:t>
            </a:r>
          </a:p>
          <a:p>
            <a:pPr lvl="0"/>
            <a:r>
              <a:rPr lang="en-US" sz="1200" kern="1200" dirty="0">
                <a:solidFill>
                  <a:schemeClr val="tx1"/>
                </a:solidFill>
                <a:effectLst/>
                <a:latin typeface="+mn-lt"/>
                <a:ea typeface="+mn-ea"/>
                <a:cs typeface="+mn-cs"/>
              </a:rPr>
              <a:t>Defined tipping areas </a:t>
            </a:r>
          </a:p>
          <a:p>
            <a:pPr lvl="0"/>
            <a:r>
              <a:rPr lang="en-US" sz="1200" kern="1200" dirty="0">
                <a:solidFill>
                  <a:schemeClr val="tx1"/>
                </a:solidFill>
                <a:effectLst/>
                <a:latin typeface="+mn-lt"/>
                <a:ea typeface="+mn-ea"/>
                <a:cs typeface="+mn-cs"/>
              </a:rPr>
              <a:t>Separation between public and equipment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the foundation.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999012-2EDB-4995-9F13-B56C4CAC86E2}" type="slidenum">
              <a:rPr lang="en-US" smtClean="0"/>
              <a:t>9</a:t>
            </a:fld>
            <a:endParaRPr lang="en-US"/>
          </a:p>
        </p:txBody>
      </p:sp>
    </p:spTree>
    <p:extLst>
      <p:ext uri="{BB962C8B-B14F-4D97-AF65-F5344CB8AC3E}">
        <p14:creationId xmlns:p14="http://schemas.microsoft.com/office/powerpoint/2010/main" val="1604691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CB629-CB00-FC13-DA29-ED7CC8EFE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785EF1-B972-218F-9F75-0EF87E9A1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25B049-0D99-9E93-71D2-A921261D4343}"/>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6A305A74-A422-2E33-616E-AE0935CA1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AAB03-927C-891D-00D6-7232585AB278}"/>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142380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37D4-FE1D-BF8C-62E3-1BDABF101B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D11C60-E98A-52BC-8882-E03F08FF4C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0E141-FEDE-95E1-8EAD-159F8D9FF535}"/>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501FF9DE-F277-64BD-EB59-5D55739A63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69477-EE81-A912-BAED-8926A1D01AA6}"/>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2791385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95583-385C-568E-3A9F-6E98B5C5B1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A7CE0C-D93C-3FB0-1FF1-29F4E82F20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E89C-46E1-213B-02D6-02BC2C648AAF}"/>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BDD54AB9-2721-BF28-3091-2D5844240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3CD83-6A1F-846C-EA48-EF274E687891}"/>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159529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0357-98B1-0375-FFDA-6D4E89C927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2CEC7-E388-A3B6-79D6-15BEE5460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CA88-ECE4-CC8D-F416-2D9BA1FED518}"/>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F06C9057-2067-66A8-24DB-54F703E0B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672C5-5D85-3FE7-22D8-C50599B6D038}"/>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3880017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92AE-6BB6-BDB9-21B1-365674B227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6628E2-2A36-52D6-6794-4BE87D1474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190849-88F5-78C1-F6AC-E6D2EC511217}"/>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13FBC84F-5978-F5FF-9FCE-743CA7DA8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0D5AA-2FB8-3C2E-079F-D332E9D9DC48}"/>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1878573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A449-83BD-1B80-1B1E-5BAC72337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9B887-9CBD-3E3E-CE9C-49EDFFFFCF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62E87C-A0BF-01AB-6167-FB59DE800F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A5D9A4-B1B4-EA22-4F1E-3AA749FBD1D1}"/>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6" name="Footer Placeholder 5">
            <a:extLst>
              <a:ext uri="{FF2B5EF4-FFF2-40B4-BE49-F238E27FC236}">
                <a16:creationId xmlns:a16="http://schemas.microsoft.com/office/drawing/2014/main" id="{B2AFBA0A-8BB9-B6DC-8EDB-D3D152DDD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CE7AEF-2A08-9AC1-8F0D-B5A860126C68}"/>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1871734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C7B-ABCE-25B3-FCD1-82C7F0800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DF075D-E809-6D11-D753-9D29D7381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AE6D47-A5C9-607A-4611-C03C15CFCA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85B3CC-5B60-3FC6-26A3-3BD43FB456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C9C4B7-D106-96B4-D240-A7292A39A8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EE4C50-01B5-A20E-7794-FE80DF4578FB}"/>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8" name="Footer Placeholder 7">
            <a:extLst>
              <a:ext uri="{FF2B5EF4-FFF2-40B4-BE49-F238E27FC236}">
                <a16:creationId xmlns:a16="http://schemas.microsoft.com/office/drawing/2014/main" id="{142D06AA-1B6F-0685-B3DB-20FCA088AE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89A9D4-7F06-7538-656B-F70783A38664}"/>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687949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3BDE-AA93-3DAF-DDBF-175BED210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A5A826-2F44-3587-C70E-2A056B450F4A}"/>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4" name="Footer Placeholder 3">
            <a:extLst>
              <a:ext uri="{FF2B5EF4-FFF2-40B4-BE49-F238E27FC236}">
                <a16:creationId xmlns:a16="http://schemas.microsoft.com/office/drawing/2014/main" id="{FB18EE6E-D0AF-84E4-0A46-934CB0AB37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440947-3889-7DA5-DE21-19AEE15E4E68}"/>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62715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6D349-B6F0-C977-3CF0-45686AA43695}"/>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3" name="Footer Placeholder 2">
            <a:extLst>
              <a:ext uri="{FF2B5EF4-FFF2-40B4-BE49-F238E27FC236}">
                <a16:creationId xmlns:a16="http://schemas.microsoft.com/office/drawing/2014/main" id="{2AE28DE9-48FB-30E9-7C48-5C7DF1A5D3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37E33-26EF-3AB2-CE67-9B67E41FDEAC}"/>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174591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DBEF9-E8B0-896B-90A0-B8E174DE4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2DDBA3-7831-727E-4419-E6C943F77F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41D3FB-35EE-F66D-5630-888FE09EF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A828F-60D3-09D2-860E-D5338CB776C1}"/>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6" name="Footer Placeholder 5">
            <a:extLst>
              <a:ext uri="{FF2B5EF4-FFF2-40B4-BE49-F238E27FC236}">
                <a16:creationId xmlns:a16="http://schemas.microsoft.com/office/drawing/2014/main" id="{D522CA94-D4ED-B9DC-23BD-730408ECF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B74325-F178-392F-057F-9B63A9EA2F1E}"/>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411702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B9F2-E72A-D016-9EA0-86C6F2307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1FEDD0-2B78-5176-B934-F25914ADAC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BAD5A9-2BF0-F1BC-8DC8-9F4AA3285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0684C-65D5-B516-9302-A6FD998DFB21}"/>
              </a:ext>
            </a:extLst>
          </p:cNvPr>
          <p:cNvSpPr>
            <a:spLocks noGrp="1"/>
          </p:cNvSpPr>
          <p:nvPr>
            <p:ph type="dt" sz="half" idx="10"/>
          </p:nvPr>
        </p:nvSpPr>
        <p:spPr/>
        <p:txBody>
          <a:bodyPr/>
          <a:lstStyle/>
          <a:p>
            <a:fld id="{9B7FA975-E2A6-47A6-BDA7-1143ABD8D59E}" type="datetimeFigureOut">
              <a:rPr lang="en-US" smtClean="0"/>
              <a:t>4/19/2026</a:t>
            </a:fld>
            <a:endParaRPr lang="en-US"/>
          </a:p>
        </p:txBody>
      </p:sp>
      <p:sp>
        <p:nvSpPr>
          <p:cNvPr id="6" name="Footer Placeholder 5">
            <a:extLst>
              <a:ext uri="{FF2B5EF4-FFF2-40B4-BE49-F238E27FC236}">
                <a16:creationId xmlns:a16="http://schemas.microsoft.com/office/drawing/2014/main" id="{83B7C007-67A6-58DB-BCE4-CED296BE3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F0FEA-5F4F-8772-09C2-36843C1AEF50}"/>
              </a:ext>
            </a:extLst>
          </p:cNvPr>
          <p:cNvSpPr>
            <a:spLocks noGrp="1"/>
          </p:cNvSpPr>
          <p:nvPr>
            <p:ph type="sldNum" sz="quarter" idx="12"/>
          </p:nvPr>
        </p:nvSpPr>
        <p:spPr/>
        <p:txBody>
          <a:bodyPr/>
          <a:lstStyle/>
          <a:p>
            <a:fld id="{35EB4046-7313-4743-96D0-079DBADCDD4E}" type="slidenum">
              <a:rPr lang="en-US" smtClean="0"/>
              <a:t>‹#›</a:t>
            </a:fld>
            <a:endParaRPr lang="en-US"/>
          </a:p>
        </p:txBody>
      </p:sp>
    </p:spTree>
    <p:extLst>
      <p:ext uri="{BB962C8B-B14F-4D97-AF65-F5344CB8AC3E}">
        <p14:creationId xmlns:p14="http://schemas.microsoft.com/office/powerpoint/2010/main" val="268699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F5F5E5-8D03-5FE0-41AB-1B5557C252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0BA14-9114-F3DD-4B66-F4FA4A8E8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DA40C-2B9A-2CD8-B11E-D1C84C419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7FA975-E2A6-47A6-BDA7-1143ABD8D59E}" type="datetimeFigureOut">
              <a:rPr lang="en-US" smtClean="0"/>
              <a:t>4/19/2026</a:t>
            </a:fld>
            <a:endParaRPr lang="en-US"/>
          </a:p>
        </p:txBody>
      </p:sp>
      <p:sp>
        <p:nvSpPr>
          <p:cNvPr id="5" name="Footer Placeholder 4">
            <a:extLst>
              <a:ext uri="{FF2B5EF4-FFF2-40B4-BE49-F238E27FC236}">
                <a16:creationId xmlns:a16="http://schemas.microsoft.com/office/drawing/2014/main" id="{9747E293-2483-9CE2-71BC-9401BD1CDE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F87446-72A7-5256-37BF-091411739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EB4046-7313-4743-96D0-079DBADCDD4E}" type="slidenum">
              <a:rPr lang="en-US" smtClean="0"/>
              <a:t>‹#›</a:t>
            </a:fld>
            <a:endParaRPr lang="en-US"/>
          </a:p>
        </p:txBody>
      </p:sp>
    </p:spTree>
    <p:extLst>
      <p:ext uri="{BB962C8B-B14F-4D97-AF65-F5344CB8AC3E}">
        <p14:creationId xmlns:p14="http://schemas.microsoft.com/office/powerpoint/2010/main" val="3757973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0D2F9-AEB4-B2D9-7A43-EAA8E2833F74}"/>
              </a:ext>
            </a:extLst>
          </p:cNvPr>
          <p:cNvPicPr>
            <a:picLocks noChangeAspect="1"/>
          </p:cNvPicPr>
          <p:nvPr/>
        </p:nvPicPr>
        <p:blipFill>
          <a:blip r:embed="rId3"/>
          <a:stretch>
            <a:fillRect/>
          </a:stretch>
        </p:blipFill>
        <p:spPr>
          <a:xfrm>
            <a:off x="0" y="-1001486"/>
            <a:ext cx="12192000" cy="8349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9710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EA936-161D-F529-CC27-7CFB3CA616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552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65EF18-0FD5-D837-0441-9053B3C521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6606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A708DD-0F66-B022-FBB9-E03608DBA1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6382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4812C-4D55-80C6-AC85-A0180E9DA74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48947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BC24D3-2A79-67B9-F41F-1046E8EE787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62704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2E47C6-77F9-56BB-E1BF-977ADAFCA6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3869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ABCA8A-E47B-23E7-64D4-4E42FB56FC7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129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7D1A55-2B25-3974-AFDA-77068DA93318}"/>
              </a:ext>
            </a:extLst>
          </p:cNvPr>
          <p:cNvPicPr>
            <a:picLocks noChangeAspect="1"/>
          </p:cNvPicPr>
          <p:nvPr/>
        </p:nvPicPr>
        <p:blipFill>
          <a:blip r:embed="rId3"/>
          <a:stretch>
            <a:fillRect/>
          </a:stretch>
        </p:blipFill>
        <p:spPr>
          <a:xfrm>
            <a:off x="-87086" y="0"/>
            <a:ext cx="12279086" cy="6858000"/>
          </a:xfrm>
          <a:prstGeom prst="rect">
            <a:avLst/>
          </a:prstGeom>
        </p:spPr>
      </p:pic>
    </p:spTree>
    <p:extLst>
      <p:ext uri="{BB962C8B-B14F-4D97-AF65-F5344CB8AC3E}">
        <p14:creationId xmlns:p14="http://schemas.microsoft.com/office/powerpoint/2010/main" val="264452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2710E-15B7-5D8A-87D2-E004508886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1358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0C2A5-35D6-E1AD-BC57-39B5912E0952}"/>
              </a:ext>
            </a:extLst>
          </p:cNvPr>
          <p:cNvPicPr>
            <a:picLocks noChangeAspect="1"/>
          </p:cNvPicPr>
          <p:nvPr/>
        </p:nvPicPr>
        <p:blipFill>
          <a:blip r:embed="rId3"/>
          <a:stretch>
            <a:fillRect/>
          </a:stretch>
        </p:blipFill>
        <p:spPr>
          <a:xfrm>
            <a:off x="-261257" y="0"/>
            <a:ext cx="12670971" cy="6858000"/>
          </a:xfrm>
          <a:prstGeom prst="rect">
            <a:avLst/>
          </a:prstGeom>
        </p:spPr>
      </p:pic>
    </p:spTree>
    <p:extLst>
      <p:ext uri="{BB962C8B-B14F-4D97-AF65-F5344CB8AC3E}">
        <p14:creationId xmlns:p14="http://schemas.microsoft.com/office/powerpoint/2010/main" val="40325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5B6619-30A5-0455-13F0-927386623A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62095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30CF1-002D-3948-5265-E93AFCE37C2C}"/>
              </a:ext>
            </a:extLst>
          </p:cNvPr>
          <p:cNvPicPr>
            <a:picLocks noChangeAspect="1"/>
          </p:cNvPicPr>
          <p:nvPr/>
        </p:nvPicPr>
        <p:blipFill>
          <a:blip r:embed="rId3"/>
          <a:stretch>
            <a:fillRect/>
          </a:stretch>
        </p:blipFill>
        <p:spPr>
          <a:xfrm>
            <a:off x="-130629" y="0"/>
            <a:ext cx="12496800" cy="6858000"/>
          </a:xfrm>
          <a:prstGeom prst="rect">
            <a:avLst/>
          </a:prstGeom>
        </p:spPr>
      </p:pic>
    </p:spTree>
    <p:extLst>
      <p:ext uri="{BB962C8B-B14F-4D97-AF65-F5344CB8AC3E}">
        <p14:creationId xmlns:p14="http://schemas.microsoft.com/office/powerpoint/2010/main" val="3178161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1DA92-9606-B226-452B-515F35905F6F}"/>
              </a:ext>
            </a:extLst>
          </p:cNvPr>
          <p:cNvPicPr>
            <a:picLocks noChangeAspect="1"/>
          </p:cNvPicPr>
          <p:nvPr/>
        </p:nvPicPr>
        <p:blipFill>
          <a:blip r:embed="rId3"/>
          <a:stretch>
            <a:fillRect/>
          </a:stretch>
        </p:blipFill>
        <p:spPr>
          <a:xfrm>
            <a:off x="-87086" y="0"/>
            <a:ext cx="12279086" cy="6858000"/>
          </a:xfrm>
          <a:prstGeom prst="rect">
            <a:avLst/>
          </a:prstGeom>
        </p:spPr>
      </p:pic>
    </p:spTree>
    <p:extLst>
      <p:ext uri="{BB962C8B-B14F-4D97-AF65-F5344CB8AC3E}">
        <p14:creationId xmlns:p14="http://schemas.microsoft.com/office/powerpoint/2010/main" val="743431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Generated image: Understanding OSHA's General Duty Clause">
            <a:extLst>
              <a:ext uri="{FF2B5EF4-FFF2-40B4-BE49-F238E27FC236}">
                <a16:creationId xmlns:a16="http://schemas.microsoft.com/office/drawing/2014/main" id="{32C2061F-F38C-7BA4-A128-4084F87A64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CE66CD5-0C4C-4B8A-5036-25BBA5FEA0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3777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C0B361-B9C6-D689-73DB-9699221F6EE1}"/>
              </a:ext>
            </a:extLst>
          </p:cNvPr>
          <p:cNvPicPr>
            <a:picLocks noChangeAspect="1"/>
          </p:cNvPicPr>
          <p:nvPr/>
        </p:nvPicPr>
        <p:blipFill>
          <a:blip r:embed="rId3"/>
          <a:stretch>
            <a:fillRect/>
          </a:stretch>
        </p:blipFill>
        <p:spPr>
          <a:xfrm>
            <a:off x="0" y="-1"/>
            <a:ext cx="12333514" cy="8577944"/>
          </a:xfrm>
          <a:prstGeom prst="rect">
            <a:avLst/>
          </a:prstGeom>
        </p:spPr>
      </p:pic>
    </p:spTree>
    <p:extLst>
      <p:ext uri="{BB962C8B-B14F-4D97-AF65-F5344CB8AC3E}">
        <p14:creationId xmlns:p14="http://schemas.microsoft.com/office/powerpoint/2010/main" val="370859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7E2057-3E2A-286D-80C1-30CD0297C81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49341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E38CD-0908-FD3E-60F8-346E55A3987B}"/>
              </a:ext>
            </a:extLst>
          </p:cNvPr>
          <p:cNvPicPr>
            <a:picLocks noChangeAspect="1"/>
          </p:cNvPicPr>
          <p:nvPr/>
        </p:nvPicPr>
        <p:blipFill>
          <a:blip r:embed="rId3"/>
          <a:stretch>
            <a:fillRect/>
          </a:stretch>
        </p:blipFill>
        <p:spPr>
          <a:xfrm>
            <a:off x="-141514" y="0"/>
            <a:ext cx="12333514" cy="6858000"/>
          </a:xfrm>
          <a:prstGeom prst="rect">
            <a:avLst/>
          </a:prstGeom>
        </p:spPr>
      </p:pic>
    </p:spTree>
    <p:extLst>
      <p:ext uri="{BB962C8B-B14F-4D97-AF65-F5344CB8AC3E}">
        <p14:creationId xmlns:p14="http://schemas.microsoft.com/office/powerpoint/2010/main" val="226744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616</TotalTime>
  <Words>1096</Words>
  <Application>Microsoft Office PowerPoint</Application>
  <PresentationFormat>Widescreen</PresentationFormat>
  <Paragraphs>184</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Vickers, Kelly K</dc:creator>
  <cp:lastModifiedBy>Vickers, Kelly K</cp:lastModifiedBy>
  <cp:revision>64</cp:revision>
  <dcterms:created xsi:type="dcterms:W3CDTF">2026-04-13T19:13:54Z</dcterms:created>
  <dcterms:modified xsi:type="dcterms:W3CDTF">2026-04-19T19:25:14Z</dcterms:modified>
</cp:coreProperties>
</file>