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Roboto" panose="020000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7C93"/>
    <a:srgbClr val="CBD3EB"/>
    <a:srgbClr val="8E3E57"/>
    <a:srgbClr val="5E7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78E1-3795-4494-AF39-DB8EECD73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87BBB-F078-453A-A9F3-580BF61E0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B0C88-67B9-4128-A7E2-31C6864A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66B2-A0A6-4C6B-B792-55B5B08D5FE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E423E-F0A4-4E5C-ACD1-A4B00B8F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B52E1-6688-444D-A68F-33D38F51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D161-AE45-44B7-A782-F188DC57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6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7E6E5-E37A-4C1A-829E-226C855A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C9D32-1DAE-4A4C-BD98-8C43CB54A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5DEA2-2439-46EE-AE12-5A58B927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66B2-A0A6-4C6B-B792-55B5B08D5FE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F5D22-595D-4E44-8194-3CC3C386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22A0D-8135-45FF-BD18-244ACC54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D161-AE45-44B7-A782-F188DC57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6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59BC6A-C502-4247-A612-F34935F12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E25A6-CB53-433E-B740-CC7347E93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59562-FEAF-4DB4-B869-0D1DB906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66B2-A0A6-4C6B-B792-55B5B08D5FE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AB644-36B2-4B87-BCA8-0E1115BF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CAF09-A428-4D16-861E-80311CE7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D161-AE45-44B7-A782-F188DC57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DD81-F686-4E23-9EF4-33925F4F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2C0A2-9CF9-40DE-AFDE-9FDBEFEE7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32919-0DE7-4B87-AA89-379F4ECD9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66B2-A0A6-4C6B-B792-55B5B08D5FE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29125-6492-4612-885F-F945B9F9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CDF15-88DE-4EE8-96EB-DA0C8FA4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D161-AE45-44B7-A782-F188DC57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0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1BD74-63A7-46A3-9E87-8B44A766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7F15D-8E88-40CC-8F66-30CC17E76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DCEFC-7B7F-4E63-AF4D-1E67BA13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66B2-A0A6-4C6B-B792-55B5B08D5FE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63A80-40F9-41BE-878C-F70A753D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02D1C-B711-4920-A336-784FE27C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D161-AE45-44B7-A782-F188DC57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5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261D-4798-46C9-B996-AEEDCA5A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4ECDD-95AD-4D6E-A1AA-43E59C664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98425-2729-4AD1-999F-CDD9707A0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8BDE9-3D37-4816-9AFD-E5D7CC5C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66B2-A0A6-4C6B-B792-55B5B08D5FE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41B4E-F2FD-4026-A2C5-C2FA715B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C9E38-394D-4074-A63B-D9C07E71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D161-AE45-44B7-A782-F188DC57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3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4304-C855-4E23-BFFB-6F6B4B19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647E5-48D6-4EB8-B22E-3F9B5DED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5F3AD-0D06-4670-A291-CE5997340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2C4FC-0F54-4BE4-91D6-58606A96D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F62C3-7D71-4C4D-BBF5-B887C0C22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383001-BF0E-45FD-86D0-30EEB8AE7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66B2-A0A6-4C6B-B792-55B5B08D5FE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01EBA-71B6-4251-ABB2-4E1A65DF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0A4D34-D738-46E7-980B-9E068073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D161-AE45-44B7-A782-F188DC57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8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642F-2F67-48F6-85B0-031EF387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EB8042-9FD7-40D1-B217-BADC7E6A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66B2-A0A6-4C6B-B792-55B5B08D5FE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285C2-86CD-466F-9971-92F2BA504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B943E-7A31-45F8-9526-B261646E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D161-AE45-44B7-A782-F188DC57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0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015D3-CF36-4756-88E7-16C1FF70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66B2-A0A6-4C6B-B792-55B5B08D5FE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3A50FB-0012-4831-AA11-E622EA52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E9425-4918-4C17-AB39-BF6A3AAB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D161-AE45-44B7-A782-F188DC57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9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34C92-E7AF-4316-9C9B-721DB8D0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DDFB-27AF-4531-B30E-7411955A2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AE4AB-A11D-42EC-B8E3-682D7BAB9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2B5E3-6F64-4306-9C74-3995609B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66B2-A0A6-4C6B-B792-55B5B08D5FE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8FAAD-9F97-42A5-B25C-4CE6EB35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FC712-1F4C-414D-98A0-E8B1D000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D161-AE45-44B7-A782-F188DC57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1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02AF-9816-4717-BAF5-3FD8F2AF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EFFFB6-1EFE-4B6A-A565-401B0DF02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D984F-53B0-411B-8AA7-972F7C806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EABA4-1B6D-4644-8543-987E882F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66B2-A0A6-4C6B-B792-55B5B08D5FE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B216F-1704-45C3-95EF-189725E3B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00778-285D-49FA-8565-3A419371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D161-AE45-44B7-A782-F188DC57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1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tx2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31870-107C-4A7D-A1D0-04A2F259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B710A-3650-4DD0-9312-E77AA7D4C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014F5-8B9F-4166-B2FB-E1C193516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F66B2-A0A6-4C6B-B792-55B5B08D5FE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28E1D-97F1-45A0-9F1C-181FC4E3D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5BB37-2F17-4EA5-9A89-84EDA2DAE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DD161-AE45-44B7-A782-F188DC57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9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CC769.79BE996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51ABE1-E139-4A94-8BE6-BF11F9018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9162" y="1939731"/>
            <a:ext cx="3793671" cy="39598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54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F0BB5A-7077-4DF8-ABA9-D30BB9BB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510553"/>
            <a:ext cx="9144000" cy="107778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Who Regulates What?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50F6B5-313C-430B-AB06-770C920FB9AD}"/>
              </a:ext>
            </a:extLst>
          </p:cNvPr>
          <p:cNvSpPr/>
          <p:nvPr/>
        </p:nvSpPr>
        <p:spPr>
          <a:xfrm>
            <a:off x="0" y="6649557"/>
            <a:ext cx="12192000" cy="772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478875-6422-4B4D-B160-CAFB1AABA3CD}"/>
              </a:ext>
            </a:extLst>
          </p:cNvPr>
          <p:cNvSpPr/>
          <p:nvPr/>
        </p:nvSpPr>
        <p:spPr>
          <a:xfrm>
            <a:off x="0" y="6421554"/>
            <a:ext cx="12192000" cy="77276"/>
          </a:xfrm>
          <a:prstGeom prst="rect">
            <a:avLst/>
          </a:prstGeom>
          <a:solidFill>
            <a:srgbClr val="C67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137E73-9F3E-44C8-A560-AB38F6AFF066}"/>
              </a:ext>
            </a:extLst>
          </p:cNvPr>
          <p:cNvSpPr/>
          <p:nvPr/>
        </p:nvSpPr>
        <p:spPr>
          <a:xfrm>
            <a:off x="-2" y="-19438"/>
            <a:ext cx="12192000" cy="772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9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C834-EA2E-44C2-A456-EF0AF895E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is the West Virginia Public Service Commission’s (PSC) role in the state’s solid waste industry?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4AC12-4FA4-44C6-9156-86071DB78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1722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Landfills and Transfer Stations</a:t>
            </a:r>
          </a:p>
          <a:p>
            <a:pPr marL="0" indent="0">
              <a:buNone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Trash Haulers</a:t>
            </a: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Interactions with Other Agencies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781A7B-83CA-4797-A553-6F6EDA3E1F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12882" y="1814554"/>
            <a:ext cx="3124200" cy="1501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54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9CA5FE-CAEA-497B-B444-55BF866F1D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375772" y="3506562"/>
            <a:ext cx="2598420" cy="1470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5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0D86A5-8BEC-463E-A526-5E7E7E50C10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75772" y="5168090"/>
            <a:ext cx="2537460" cy="1493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54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8C944C-E882-406B-95D1-B0525E135273}"/>
              </a:ext>
            </a:extLst>
          </p:cNvPr>
          <p:cNvSpPr/>
          <p:nvPr/>
        </p:nvSpPr>
        <p:spPr>
          <a:xfrm>
            <a:off x="0" y="0"/>
            <a:ext cx="12192000" cy="77276"/>
          </a:xfrm>
          <a:prstGeom prst="rect">
            <a:avLst/>
          </a:prstGeom>
          <a:solidFill>
            <a:srgbClr val="8E3E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A83D85-0CCA-4C9A-B9B5-3652B76C06E7}"/>
              </a:ext>
            </a:extLst>
          </p:cNvPr>
          <p:cNvSpPr/>
          <p:nvPr/>
        </p:nvSpPr>
        <p:spPr>
          <a:xfrm>
            <a:off x="0" y="6780724"/>
            <a:ext cx="12192000" cy="772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1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50CB-8BCC-4754-9132-09050D40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Landfills and Transfer 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0EA41-5F0F-4FF2-85A5-6957CD7E4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Certificate of Need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Rate Cases – How rates, fees, and service pricing are established or reviewed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Operating Tariffs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Escrow Requirements and Tracking</a:t>
            </a:r>
          </a:p>
          <a:p>
            <a:pPr lvl="1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Memorandum of Understanding (MOU) with the DEP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Closure, post-closure costs are built into the Rate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Assessment fees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43E79-3DCB-4D9E-A3DF-4401D2C9A2AD}"/>
              </a:ext>
            </a:extLst>
          </p:cNvPr>
          <p:cNvSpPr/>
          <p:nvPr/>
        </p:nvSpPr>
        <p:spPr>
          <a:xfrm>
            <a:off x="0" y="0"/>
            <a:ext cx="12192000" cy="77276"/>
          </a:xfrm>
          <a:prstGeom prst="rect">
            <a:avLst/>
          </a:prstGeom>
          <a:solidFill>
            <a:srgbClr val="8E3E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0744D5-CBAF-4FD6-8521-F001BD632A57}"/>
              </a:ext>
            </a:extLst>
          </p:cNvPr>
          <p:cNvSpPr/>
          <p:nvPr/>
        </p:nvSpPr>
        <p:spPr>
          <a:xfrm>
            <a:off x="0" y="6780724"/>
            <a:ext cx="12192000" cy="772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B1E2-9B3E-45D2-9597-FF16D0B26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Trash Haulers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B4127-C856-4C07-994F-CBAF01D25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Certificates of Convenience and Necessity (WV Code 24A-2-5)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Rate Cases – How rates, fees, and service pricing are established or reviewed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Operating Tariffs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Common areas of dispute between haulers, authorities, and customers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 territories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PSC’s role in handling complaints, enforcement, and compliance expectations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aspects are regulated versus unregulated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203D4-3799-4C16-9585-A1C65F98CE15}"/>
              </a:ext>
            </a:extLst>
          </p:cNvPr>
          <p:cNvSpPr/>
          <p:nvPr/>
        </p:nvSpPr>
        <p:spPr>
          <a:xfrm>
            <a:off x="0" y="0"/>
            <a:ext cx="12192000" cy="77276"/>
          </a:xfrm>
          <a:prstGeom prst="rect">
            <a:avLst/>
          </a:prstGeom>
          <a:solidFill>
            <a:srgbClr val="8E3E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FB2E34-714C-449A-A9EC-99E16847F54A}"/>
              </a:ext>
            </a:extLst>
          </p:cNvPr>
          <p:cNvSpPr/>
          <p:nvPr/>
        </p:nvSpPr>
        <p:spPr>
          <a:xfrm>
            <a:off x="0" y="6780724"/>
            <a:ext cx="12192000" cy="772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5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DAAF-9808-4B15-AB0F-6A9EE07B5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Interactions with Other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82DB0-8319-49D3-8266-1646740FF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Solid Waste Management Board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County Solid Waste Authorities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Department of Environmental Protection (DEP)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2EA680-FFC8-4FDD-A072-46A9A6B4E6F2}"/>
              </a:ext>
            </a:extLst>
          </p:cNvPr>
          <p:cNvSpPr/>
          <p:nvPr/>
        </p:nvSpPr>
        <p:spPr>
          <a:xfrm>
            <a:off x="0" y="0"/>
            <a:ext cx="12192000" cy="77276"/>
          </a:xfrm>
          <a:prstGeom prst="rect">
            <a:avLst/>
          </a:prstGeom>
          <a:solidFill>
            <a:srgbClr val="8E3E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CC137C-FCF2-4261-9530-C5E30A54417C}"/>
              </a:ext>
            </a:extLst>
          </p:cNvPr>
          <p:cNvSpPr/>
          <p:nvPr/>
        </p:nvSpPr>
        <p:spPr>
          <a:xfrm>
            <a:off x="0" y="6780724"/>
            <a:ext cx="12192000" cy="772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1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637F7-39E1-4618-A839-04EF2B2E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to Subscribe to an Open Case with the WV PSC</a:t>
            </a:r>
          </a:p>
        </p:txBody>
      </p:sp>
      <p:pic>
        <p:nvPicPr>
          <p:cNvPr id="4" name="Picture 3" descr="cid:image001.png@01DCC769.79BE9960">
            <a:extLst>
              <a:ext uri="{FF2B5EF4-FFF2-40B4-BE49-F238E27FC236}">
                <a16:creationId xmlns:a16="http://schemas.microsoft.com/office/drawing/2014/main" id="{A0483858-690D-450B-AAD8-5F5A30F34AA6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25563"/>
            <a:ext cx="5943600" cy="52470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54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A16033-E9A4-4C58-BB10-ADD72DEDF0D7}"/>
              </a:ext>
            </a:extLst>
          </p:cNvPr>
          <p:cNvSpPr/>
          <p:nvPr/>
        </p:nvSpPr>
        <p:spPr>
          <a:xfrm>
            <a:off x="0" y="0"/>
            <a:ext cx="12192000" cy="77276"/>
          </a:xfrm>
          <a:prstGeom prst="rect">
            <a:avLst/>
          </a:prstGeom>
          <a:solidFill>
            <a:srgbClr val="8E3E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4B228-CF25-4A02-B3AD-EEE31BE5530D}"/>
              </a:ext>
            </a:extLst>
          </p:cNvPr>
          <p:cNvSpPr/>
          <p:nvPr/>
        </p:nvSpPr>
        <p:spPr>
          <a:xfrm>
            <a:off x="0" y="6780724"/>
            <a:ext cx="12192000" cy="772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9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</TotalTime>
  <Words>171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Roboto</vt:lpstr>
      <vt:lpstr>Calibri Light</vt:lpstr>
      <vt:lpstr>Calibri</vt:lpstr>
      <vt:lpstr>Arial</vt:lpstr>
      <vt:lpstr>Office Theme</vt:lpstr>
      <vt:lpstr>Who Regulates What?</vt:lpstr>
      <vt:lpstr>What is the West Virginia Public Service Commission’s (PSC) role in the state’s solid waste industry?</vt:lpstr>
      <vt:lpstr>Landfills and Transfer Stations</vt:lpstr>
      <vt:lpstr>Trash Haulers</vt:lpstr>
      <vt:lpstr>Interactions with Other Agencies</vt:lpstr>
      <vt:lpstr>How to Subscribe to an Open Case with the WV PSC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Regulates What?</dc:title>
  <dc:creator>Copley, Cedric</dc:creator>
  <cp:lastModifiedBy>Vickers, Kelly K</cp:lastModifiedBy>
  <cp:revision>7</cp:revision>
  <dcterms:created xsi:type="dcterms:W3CDTF">2026-04-28T17:59:08Z</dcterms:created>
  <dcterms:modified xsi:type="dcterms:W3CDTF">2026-04-29T11:50:43Z</dcterms:modified>
</cp:coreProperties>
</file>