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9" r:id="rId4"/>
    <p:sldId id="279" r:id="rId5"/>
    <p:sldId id="261" r:id="rId6"/>
    <p:sldId id="262" r:id="rId7"/>
    <p:sldId id="263" r:id="rId8"/>
    <p:sldId id="264" r:id="rId9"/>
    <p:sldId id="278" r:id="rId10"/>
    <p:sldId id="267" r:id="rId11"/>
    <p:sldId id="280" r:id="rId12"/>
    <p:sldId id="268" r:id="rId13"/>
    <p:sldId id="269" r:id="rId14"/>
    <p:sldId id="270" r:id="rId15"/>
    <p:sldId id="271" r:id="rId16"/>
    <p:sldId id="273" r:id="rId17"/>
  </p:sldIdLst>
  <p:sldSz cx="9144000" cy="5143500" type="screen16x9"/>
  <p:notesSz cx="7102475" cy="9388475"/>
  <p:embeddedFontLst>
    <p:embeddedFont>
      <p:font typeface="Nunito" pitchFamily="2" charset="0"/>
      <p:regular r:id="rId19"/>
      <p:bold r:id="rId20"/>
      <p:italic r:id="rId21"/>
      <p:boldItalic r:id="rId22"/>
    </p:embeddedFont>
    <p:embeddedFont>
      <p:font typeface="Trebuchet MS" panose="020B0603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gvZfilfFGJb+8YH9b117OgUTR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3" autoAdjust="0"/>
    <p:restoredTop sz="89563" autoAdjust="0"/>
  </p:normalViewPr>
  <p:slideViewPr>
    <p:cSldViewPr snapToGrid="0">
      <p:cViewPr varScale="1">
        <p:scale>
          <a:sx n="131" d="100"/>
          <a:sy n="131" d="100"/>
        </p:scale>
        <p:origin x="672"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1: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5: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EFD44B7C-151E-B345-9256-ECD41F81C6D5}"/>
            </a:ext>
          </a:extLst>
        </p:cNvPr>
        <p:cNvGrpSpPr/>
        <p:nvPr/>
      </p:nvGrpSpPr>
      <p:grpSpPr>
        <a:xfrm>
          <a:off x="0" y="0"/>
          <a:ext cx="0" cy="0"/>
          <a:chOff x="0" y="0"/>
          <a:chExt cx="0" cy="0"/>
        </a:xfrm>
      </p:grpSpPr>
      <p:sp>
        <p:nvSpPr>
          <p:cNvPr id="214" name="Google Shape;214;p15:notes">
            <a:extLst>
              <a:ext uri="{FF2B5EF4-FFF2-40B4-BE49-F238E27FC236}">
                <a16:creationId xmlns:a16="http://schemas.microsoft.com/office/drawing/2014/main" id="{54EC9656-E8BD-6A34-E46F-DD6C32D640AA}"/>
              </a:ext>
            </a:extLst>
          </p:cNvPr>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5:notes">
            <a:extLst>
              <a:ext uri="{FF2B5EF4-FFF2-40B4-BE49-F238E27FC236}">
                <a16:creationId xmlns:a16="http://schemas.microsoft.com/office/drawing/2014/main" id="{CB3A91C3-4002-5B96-24EB-8584E0EFBB6F}"/>
              </a:ext>
            </a:extLst>
          </p:cNvPr>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865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6: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
              <a:t>Most counties have both plans due at the same time, some on different schedules.  You can do use the same public hearings to do both plans.</a:t>
            </a:r>
            <a:endParaRPr dirty="0"/>
          </a:p>
          <a:p>
            <a:pPr marL="0" lvl="0" indent="0" algn="l" rtl="0">
              <a:lnSpc>
                <a:spcPct val="100000"/>
              </a:lnSpc>
              <a:spcBef>
                <a:spcPts val="0"/>
              </a:spcBef>
              <a:spcAft>
                <a:spcPts val="0"/>
              </a:spcAft>
              <a:buSzPts val="1100"/>
              <a:buNone/>
            </a:pPr>
            <a:r>
              <a:rPr lang="en"/>
              <a:t>These are minimum public hearings required.  Some go ahead and include the siting plan on both public hearings as well.</a:t>
            </a:r>
            <a:endParaRPr dirty="0"/>
          </a:p>
          <a:p>
            <a:pPr marL="0" lvl="0" indent="0" algn="l" rtl="0">
              <a:lnSpc>
                <a:spcPct val="100000"/>
              </a:lnSpc>
              <a:spcBef>
                <a:spcPts val="0"/>
              </a:spcBef>
              <a:spcAft>
                <a:spcPts val="0"/>
              </a:spcAft>
              <a:buSzPts val="1100"/>
              <a:buNone/>
            </a:pPr>
            <a:r>
              <a:rPr lang="en"/>
              <a:t>5 years is a minimum- you can update them as frequently as necessary even if you want to do one of the plans early to get it on the same schedule to share public hearings.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7: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8: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9: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21: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710248" y="4459526"/>
            <a:ext cx="5681980" cy="4224814"/>
          </a:xfrm>
          <a:prstGeom prst="rect">
            <a:avLst/>
          </a:prstGeom>
        </p:spPr>
        <p:txBody>
          <a:bodyPr spcFirstLastPara="1" wrap="square" lIns="94200" tIns="94200" rIns="94200" bIns="94200" anchor="t" anchorCtr="0">
            <a:noAutofit/>
          </a:bodyPr>
          <a:lstStyle/>
          <a:p>
            <a:pPr marL="0" lvl="0" indent="0" algn="l" rtl="0">
              <a:spcBef>
                <a:spcPts val="0"/>
              </a:spcBef>
              <a:spcAft>
                <a:spcPts val="0"/>
              </a:spcAft>
              <a:buNone/>
            </a:pPr>
            <a:r>
              <a:rPr lang="en-US" dirty="0"/>
              <a:t>Chapter 22C Article 4 is titled County and Regional Solid Waste Authorities.</a:t>
            </a: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Established SWAs</a:t>
            </a:r>
          </a:p>
          <a:p>
            <a:pPr marL="171450" lvl="0" indent="-171450" algn="l" rtl="0">
              <a:spcBef>
                <a:spcPts val="0"/>
              </a:spcBef>
              <a:spcAft>
                <a:spcPts val="0"/>
              </a:spcAft>
            </a:pPr>
            <a:r>
              <a:rPr lang="en-US" dirty="0"/>
              <a:t>Purpose of the Legislature to protect the public health and welfare as it relates to solid waste collection, processing, recycling and disposal</a:t>
            </a:r>
          </a:p>
        </p:txBody>
      </p:sp>
      <p:sp>
        <p:nvSpPr>
          <p:cNvPr id="136" name="Google Shape;136;p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862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710248" y="4459526"/>
            <a:ext cx="5681980" cy="4224814"/>
          </a:xfrm>
          <a:prstGeom prst="rect">
            <a:avLst/>
          </a:prstGeom>
        </p:spPr>
        <p:txBody>
          <a:bodyPr spcFirstLastPara="1" wrap="square" lIns="94200" tIns="94200" rIns="94200" bIns="94200" anchor="t" anchorCtr="0">
            <a:noAutofit/>
          </a:bodyPr>
          <a:lstStyle/>
          <a:p>
            <a:pPr marL="0" lvl="0" indent="0" algn="l" rtl="0">
              <a:spcBef>
                <a:spcPts val="0"/>
              </a:spcBef>
              <a:spcAft>
                <a:spcPts val="0"/>
              </a:spcAft>
              <a:buNone/>
            </a:pPr>
            <a:endParaRPr dirty="0"/>
          </a:p>
        </p:txBody>
      </p:sp>
      <p:sp>
        <p:nvSpPr>
          <p:cNvPr id="157" name="Google Shape;157;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50000"/>
              </a:lnSpc>
              <a:spcBef>
                <a:spcPts val="0"/>
              </a:spcBef>
              <a:spcAft>
                <a:spcPts val="0"/>
              </a:spcAft>
              <a:buSzPts val="1100"/>
              <a:buNone/>
            </a:pPr>
            <a:endParaRPr sz="1200" b="1" dirty="0">
              <a:solidFill>
                <a:srgbClr val="233A44"/>
              </a:solidFill>
              <a:latin typeface="Calibri"/>
              <a:ea typeface="Calibri"/>
              <a:cs typeface="Calibri"/>
              <a:sym typeface="Calibri"/>
            </a:endParaRPr>
          </a:p>
          <a:p>
            <a:pPr marL="0" lvl="0" indent="0" algn="l" rtl="0">
              <a:lnSpc>
                <a:spcPct val="100000"/>
              </a:lnSpc>
              <a:spcBef>
                <a:spcPts val="1237"/>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317500" algn="l" rtl="0">
              <a:lnSpc>
                <a:spcPct val="115000"/>
              </a:lnSpc>
              <a:spcBef>
                <a:spcPts val="0"/>
              </a:spcBef>
              <a:spcAft>
                <a:spcPts val="0"/>
              </a:spcAft>
              <a:buClr>
                <a:srgbClr val="233A44"/>
              </a:buClr>
              <a:buSzPts val="1400"/>
              <a:buFont typeface="Calibri"/>
              <a:buChar char="●"/>
            </a:pPr>
            <a:r>
              <a:rPr lang="en" sz="1400" dirty="0">
                <a:solidFill>
                  <a:srgbClr val="233A44"/>
                </a:solidFill>
                <a:latin typeface="Calibri"/>
                <a:ea typeface="Calibri"/>
                <a:cs typeface="Calibri"/>
                <a:sym typeface="Calibri"/>
              </a:rPr>
              <a:t>An assessment of litter and solid waste problems in the county or region</a:t>
            </a:r>
            <a:endParaRPr sz="1400" dirty="0">
              <a:solidFill>
                <a:srgbClr val="233A44"/>
              </a:solidFill>
              <a:latin typeface="Calibri"/>
              <a:ea typeface="Calibri"/>
              <a:cs typeface="Calibri"/>
              <a:sym typeface="Calibri"/>
            </a:endParaRPr>
          </a:p>
          <a:p>
            <a:pPr marL="914400" lvl="1" indent="-304800" algn="l" rtl="0">
              <a:lnSpc>
                <a:spcPct val="115000"/>
              </a:lnSpc>
              <a:spcBef>
                <a:spcPts val="0"/>
              </a:spcBef>
              <a:spcAft>
                <a:spcPts val="0"/>
              </a:spcAft>
              <a:buClr>
                <a:srgbClr val="233A44"/>
              </a:buClr>
              <a:buSzPts val="1200"/>
              <a:buFont typeface="Calibri"/>
              <a:buChar char="○"/>
            </a:pPr>
            <a:r>
              <a:rPr lang="en" sz="1200" dirty="0">
                <a:solidFill>
                  <a:srgbClr val="233A44"/>
                </a:solidFill>
                <a:latin typeface="Calibri"/>
                <a:ea typeface="Calibri"/>
                <a:cs typeface="Calibri"/>
                <a:sym typeface="Calibri"/>
              </a:rPr>
              <a:t>Open and unpermitted dumps</a:t>
            </a:r>
            <a:endParaRPr sz="1200" dirty="0">
              <a:solidFill>
                <a:srgbClr val="233A44"/>
              </a:solidFill>
              <a:latin typeface="Calibri"/>
              <a:ea typeface="Calibri"/>
              <a:cs typeface="Calibri"/>
              <a:sym typeface="Calibri"/>
            </a:endParaRPr>
          </a:p>
          <a:p>
            <a:pPr marL="914400" lvl="1" indent="-304800" algn="l" rtl="0">
              <a:lnSpc>
                <a:spcPct val="115000"/>
              </a:lnSpc>
              <a:spcBef>
                <a:spcPts val="0"/>
              </a:spcBef>
              <a:spcAft>
                <a:spcPts val="0"/>
              </a:spcAft>
              <a:buClr>
                <a:srgbClr val="233A44"/>
              </a:buClr>
              <a:buSzPts val="1200"/>
              <a:buFont typeface="Calibri"/>
              <a:buChar char="○"/>
            </a:pPr>
            <a:r>
              <a:rPr lang="en" sz="1200" dirty="0">
                <a:solidFill>
                  <a:srgbClr val="233A44"/>
                </a:solidFill>
                <a:latin typeface="Calibri"/>
                <a:ea typeface="Calibri"/>
                <a:cs typeface="Calibri"/>
                <a:sym typeface="Calibri"/>
              </a:rPr>
              <a:t>Waste tire piles</a:t>
            </a:r>
            <a:endParaRPr sz="1200" dirty="0">
              <a:solidFill>
                <a:srgbClr val="233A44"/>
              </a:solidFill>
              <a:latin typeface="Calibri"/>
              <a:ea typeface="Calibri"/>
              <a:cs typeface="Calibri"/>
              <a:sym typeface="Calibri"/>
            </a:endParaRPr>
          </a:p>
          <a:p>
            <a:pPr marL="914400" lvl="1" indent="-304800" algn="l" rtl="0">
              <a:lnSpc>
                <a:spcPct val="115000"/>
              </a:lnSpc>
              <a:spcBef>
                <a:spcPts val="0"/>
              </a:spcBef>
              <a:spcAft>
                <a:spcPts val="0"/>
              </a:spcAft>
              <a:buClr>
                <a:srgbClr val="233A44"/>
              </a:buClr>
              <a:buSzPts val="1200"/>
              <a:buFont typeface="Calibri"/>
              <a:buChar char="○"/>
            </a:pPr>
            <a:r>
              <a:rPr lang="en" sz="1200" dirty="0">
                <a:solidFill>
                  <a:srgbClr val="233A44"/>
                </a:solidFill>
                <a:latin typeface="Calibri"/>
                <a:ea typeface="Calibri"/>
                <a:cs typeface="Calibri"/>
                <a:sym typeface="Calibri"/>
              </a:rPr>
              <a:t>Litter</a:t>
            </a:r>
            <a:endParaRPr sz="1200" dirty="0">
              <a:solidFill>
                <a:srgbClr val="233A44"/>
              </a:solidFill>
              <a:latin typeface="Calibri"/>
              <a:ea typeface="Calibri"/>
              <a:cs typeface="Calibri"/>
              <a:sym typeface="Calibri"/>
            </a:endParaRPr>
          </a:p>
          <a:p>
            <a:pPr marL="457200" lvl="0" indent="-317500" algn="l" rtl="0">
              <a:lnSpc>
                <a:spcPct val="115000"/>
              </a:lnSpc>
              <a:spcBef>
                <a:spcPts val="0"/>
              </a:spcBef>
              <a:spcAft>
                <a:spcPts val="0"/>
              </a:spcAft>
              <a:buClr>
                <a:srgbClr val="233A44"/>
              </a:buClr>
              <a:buSzPts val="1400"/>
              <a:buFont typeface="Calibri"/>
              <a:buChar char="●"/>
            </a:pPr>
            <a:r>
              <a:rPr lang="en" sz="1400" dirty="0">
                <a:solidFill>
                  <a:srgbClr val="233A44"/>
                </a:solidFill>
                <a:latin typeface="Calibri"/>
                <a:ea typeface="Calibri"/>
                <a:cs typeface="Calibri"/>
                <a:sym typeface="Calibri"/>
              </a:rPr>
              <a:t>An evaluation of existing solid waste collection and disposal services for all county or regional residents. </a:t>
            </a:r>
            <a:r>
              <a:rPr lang="en-US" sz="1400" dirty="0">
                <a:solidFill>
                  <a:srgbClr val="233A44"/>
                </a:solidFill>
                <a:latin typeface="Calibri"/>
                <a:ea typeface="Calibri"/>
                <a:cs typeface="Calibri"/>
                <a:sym typeface="Calibri"/>
              </a:rPr>
              <a:t>(20 year projections, </a:t>
            </a:r>
            <a:r>
              <a:rPr lang="en-US" sz="1400" dirty="0" err="1">
                <a:solidFill>
                  <a:srgbClr val="233A44"/>
                </a:solidFill>
                <a:latin typeface="Calibri"/>
                <a:ea typeface="Calibri"/>
                <a:cs typeface="Calibri"/>
                <a:sym typeface="Calibri"/>
              </a:rPr>
              <a:t>demographics,transportation</a:t>
            </a:r>
            <a:r>
              <a:rPr lang="en-US" sz="1400" dirty="0">
                <a:solidFill>
                  <a:srgbClr val="233A44"/>
                </a:solidFill>
                <a:latin typeface="Calibri"/>
                <a:ea typeface="Calibri"/>
                <a:cs typeface="Calibri"/>
                <a:sym typeface="Calibri"/>
              </a:rPr>
              <a:t> methods, maps)</a:t>
            </a:r>
          </a:p>
          <a:p>
            <a:pPr marL="457200" lvl="0" indent="-317500" algn="l" rtl="0">
              <a:lnSpc>
                <a:spcPct val="115000"/>
              </a:lnSpc>
              <a:spcBef>
                <a:spcPts val="0"/>
              </a:spcBef>
              <a:spcAft>
                <a:spcPts val="0"/>
              </a:spcAft>
              <a:buClr>
                <a:srgbClr val="233A44"/>
              </a:buClr>
              <a:buSzPts val="1400"/>
              <a:buFont typeface="Calibri"/>
              <a:buChar char="●"/>
            </a:pPr>
            <a:endParaRPr sz="1400" dirty="0">
              <a:solidFill>
                <a:srgbClr val="233A44"/>
              </a:solidFill>
              <a:latin typeface="Calibri"/>
              <a:ea typeface="Calibri"/>
              <a:cs typeface="Calibri"/>
              <a:sym typeface="Calibri"/>
            </a:endParaRPr>
          </a:p>
          <a:p>
            <a:pPr marL="914400" lvl="1" indent="-304800" algn="l" rtl="0">
              <a:lnSpc>
                <a:spcPct val="115000"/>
              </a:lnSpc>
              <a:spcBef>
                <a:spcPts val="0"/>
              </a:spcBef>
              <a:spcAft>
                <a:spcPts val="0"/>
              </a:spcAft>
              <a:buClr>
                <a:srgbClr val="233A44"/>
              </a:buClr>
              <a:buSzPts val="1200"/>
              <a:buFont typeface="Calibri"/>
              <a:buChar char="○"/>
            </a:pPr>
            <a:r>
              <a:rPr lang="en" sz="1200" dirty="0">
                <a:solidFill>
                  <a:srgbClr val="233A44"/>
                </a:solidFill>
                <a:latin typeface="Calibri"/>
                <a:ea typeface="Calibri"/>
                <a:cs typeface="Calibri"/>
                <a:sym typeface="Calibri"/>
              </a:rPr>
              <a:t>Maps - highways, collection, treatment, transportation, disposal, recycling, facilities, and haulers.</a:t>
            </a:r>
            <a:endParaRPr sz="1200" dirty="0">
              <a:solidFill>
                <a:srgbClr val="233A44"/>
              </a:solidFill>
              <a:latin typeface="Calibri"/>
              <a:ea typeface="Calibri"/>
              <a:cs typeface="Calibri"/>
              <a:sym typeface="Calibri"/>
            </a:endParaRPr>
          </a:p>
          <a:p>
            <a:pPr marL="914400" lvl="1" indent="-304800" algn="l" rtl="0">
              <a:lnSpc>
                <a:spcPct val="115000"/>
              </a:lnSpc>
              <a:spcBef>
                <a:spcPts val="0"/>
              </a:spcBef>
              <a:spcAft>
                <a:spcPts val="0"/>
              </a:spcAft>
              <a:buClr>
                <a:srgbClr val="233A44"/>
              </a:buClr>
              <a:buSzPts val="1200"/>
              <a:buFont typeface="Calibri"/>
              <a:buChar char="○"/>
            </a:pPr>
            <a:r>
              <a:rPr lang="en" sz="1200" dirty="0">
                <a:solidFill>
                  <a:srgbClr val="233A44"/>
                </a:solidFill>
                <a:latin typeface="Calibri"/>
                <a:ea typeface="Calibri"/>
                <a:cs typeface="Calibri"/>
                <a:sym typeface="Calibri"/>
              </a:rPr>
              <a:t>Demographic projections for the next 20 years</a:t>
            </a:r>
            <a:endParaRPr sz="1200" dirty="0">
              <a:solidFill>
                <a:srgbClr val="233A44"/>
              </a:solidFill>
              <a:latin typeface="Calibri"/>
              <a:ea typeface="Calibri"/>
              <a:cs typeface="Calibri"/>
              <a:sym typeface="Calibri"/>
            </a:endParaRPr>
          </a:p>
          <a:p>
            <a:pPr marL="914400" lvl="1" indent="-304800" algn="l" rtl="0">
              <a:lnSpc>
                <a:spcPct val="115000"/>
              </a:lnSpc>
              <a:spcBef>
                <a:spcPts val="0"/>
              </a:spcBef>
              <a:spcAft>
                <a:spcPts val="0"/>
              </a:spcAft>
              <a:buClr>
                <a:srgbClr val="233A44"/>
              </a:buClr>
              <a:buSzPts val="1200"/>
              <a:buFont typeface="Calibri"/>
              <a:buChar char="○"/>
            </a:pPr>
            <a:r>
              <a:rPr lang="en" sz="1200" dirty="0">
                <a:solidFill>
                  <a:srgbClr val="233A44"/>
                </a:solidFill>
                <a:latin typeface="Calibri"/>
                <a:ea typeface="Calibri"/>
                <a:cs typeface="Calibri"/>
                <a:sym typeface="Calibri"/>
              </a:rPr>
              <a:t>Areas of urban concentration / areas with potential for urbanization</a:t>
            </a:r>
            <a:endParaRPr sz="1200" dirty="0">
              <a:solidFill>
                <a:srgbClr val="233A44"/>
              </a:solidFill>
              <a:latin typeface="Calibri"/>
              <a:ea typeface="Calibri"/>
              <a:cs typeface="Calibri"/>
              <a:sym typeface="Calibri"/>
            </a:endParaRPr>
          </a:p>
          <a:p>
            <a:pPr marL="914400" lvl="1" indent="-304800" algn="l" rtl="0">
              <a:lnSpc>
                <a:spcPct val="115000"/>
              </a:lnSpc>
              <a:spcBef>
                <a:spcPts val="0"/>
              </a:spcBef>
              <a:spcAft>
                <a:spcPts val="0"/>
              </a:spcAft>
              <a:buClr>
                <a:srgbClr val="233A44"/>
              </a:buClr>
              <a:buSzPts val="1200"/>
              <a:buFont typeface="Calibri"/>
              <a:buChar char="○"/>
            </a:pPr>
            <a:r>
              <a:rPr lang="en" sz="1200" dirty="0">
                <a:solidFill>
                  <a:srgbClr val="233A44"/>
                </a:solidFill>
                <a:latin typeface="Calibri"/>
                <a:ea typeface="Calibri"/>
                <a:cs typeface="Calibri"/>
                <a:sym typeface="Calibri"/>
              </a:rPr>
              <a:t>General description of geographic features</a:t>
            </a:r>
            <a:endParaRPr sz="1200" dirty="0">
              <a:solidFill>
                <a:srgbClr val="233A44"/>
              </a:solidFill>
              <a:latin typeface="Calibri"/>
              <a:ea typeface="Calibri"/>
              <a:cs typeface="Calibri"/>
              <a:sym typeface="Calibri"/>
            </a:endParaRPr>
          </a:p>
          <a:p>
            <a:pPr marL="914400" lvl="1" indent="-304800" algn="l" rtl="0">
              <a:lnSpc>
                <a:spcPct val="115000"/>
              </a:lnSpc>
              <a:spcBef>
                <a:spcPts val="0"/>
              </a:spcBef>
              <a:spcAft>
                <a:spcPts val="0"/>
              </a:spcAft>
              <a:buClr>
                <a:srgbClr val="233A44"/>
              </a:buClr>
              <a:buSzPts val="1200"/>
              <a:buFont typeface="Calibri"/>
              <a:buChar char="○"/>
            </a:pPr>
            <a:r>
              <a:rPr lang="en" sz="1200" dirty="0">
                <a:solidFill>
                  <a:srgbClr val="233A44"/>
                </a:solidFill>
                <a:latin typeface="Calibri"/>
                <a:ea typeface="Calibri"/>
                <a:cs typeface="Calibri"/>
                <a:sym typeface="Calibri"/>
              </a:rPr>
              <a:t>Identify major highways, rail or river routes used in the transportation of solid waste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25D86BE8-221F-8A99-7E0A-3EB34434AA48}"/>
            </a:ext>
          </a:extLst>
        </p:cNvPr>
        <p:cNvGrpSpPr/>
        <p:nvPr/>
      </p:nvGrpSpPr>
      <p:grpSpPr>
        <a:xfrm>
          <a:off x="0" y="0"/>
          <a:ext cx="0" cy="0"/>
          <a:chOff x="0" y="0"/>
          <a:chExt cx="0" cy="0"/>
        </a:xfrm>
      </p:grpSpPr>
      <p:sp>
        <p:nvSpPr>
          <p:cNvPr id="214" name="Google Shape;214;p15:notes">
            <a:extLst>
              <a:ext uri="{FF2B5EF4-FFF2-40B4-BE49-F238E27FC236}">
                <a16:creationId xmlns:a16="http://schemas.microsoft.com/office/drawing/2014/main" id="{9DBC54A1-F9F9-AF5F-DA5D-6F8B21332DA5}"/>
              </a:ext>
            </a:extLst>
          </p:cNvPr>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5:notes">
            <a:extLst>
              <a:ext uri="{FF2B5EF4-FFF2-40B4-BE49-F238E27FC236}">
                <a16:creationId xmlns:a16="http://schemas.microsoft.com/office/drawing/2014/main" id="{6706958A-82BF-25F9-EF7E-4FF4B6A01BC0}"/>
              </a:ext>
            </a:extLst>
          </p:cNvPr>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46664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5"/>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11;p25"/>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25"/>
          <p:cNvSpPr/>
          <p:nvPr/>
        </p:nvSpPr>
        <p:spPr>
          <a:xfrm rot="10800000">
            <a:off x="5058906"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Google Shape;13;p25"/>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4" name="Google Shape;14;p25"/>
          <p:cNvGrpSpPr/>
          <p:nvPr/>
        </p:nvGrpSpPr>
        <p:grpSpPr>
          <a:xfrm>
            <a:off x="255201" y="592"/>
            <a:ext cx="2250363" cy="1044300"/>
            <a:chOff x="255200" y="592"/>
            <a:chExt cx="2250363" cy="1044300"/>
          </a:xfrm>
        </p:grpSpPr>
        <p:sp>
          <p:nvSpPr>
            <p:cNvPr id="15" name="Google Shape;15;p2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 name="Google Shape;16;p25"/>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 name="Google Shape;17;p25"/>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18" name="Google Shape;18;p25"/>
          <p:cNvGrpSpPr/>
          <p:nvPr/>
        </p:nvGrpSpPr>
        <p:grpSpPr>
          <a:xfrm>
            <a:off x="905396" y="592"/>
            <a:ext cx="2250363" cy="1044300"/>
            <a:chOff x="905395" y="592"/>
            <a:chExt cx="2250363" cy="1044300"/>
          </a:xfrm>
        </p:grpSpPr>
        <p:sp>
          <p:nvSpPr>
            <p:cNvPr id="19" name="Google Shape;19;p25"/>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 name="Google Shape;20;p25"/>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 name="Google Shape;21;p25"/>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22" name="Google Shape;22;p25"/>
          <p:cNvGrpSpPr/>
          <p:nvPr/>
        </p:nvGrpSpPr>
        <p:grpSpPr>
          <a:xfrm>
            <a:off x="7057468" y="5088"/>
            <a:ext cx="1851282" cy="752108"/>
            <a:chOff x="6917201" y="0"/>
            <a:chExt cx="2227776" cy="863400"/>
          </a:xfrm>
        </p:grpSpPr>
        <p:sp>
          <p:nvSpPr>
            <p:cNvPr id="23" name="Google Shape;23;p25"/>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 name="Google Shape;24;p2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 name="Google Shape;25;p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26" name="Google Shape;26;p25"/>
          <p:cNvGrpSpPr/>
          <p:nvPr/>
        </p:nvGrpSpPr>
        <p:grpSpPr>
          <a:xfrm>
            <a:off x="6553033" y="4217854"/>
            <a:ext cx="2389067" cy="925737"/>
            <a:chOff x="6917201" y="0"/>
            <a:chExt cx="2227776" cy="863400"/>
          </a:xfrm>
        </p:grpSpPr>
        <p:sp>
          <p:nvSpPr>
            <p:cNvPr id="27" name="Google Shape;27;p25"/>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 name="Google Shape;28;p25"/>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29;p25"/>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30" name="Google Shape;30;p25"/>
          <p:cNvGrpSpPr/>
          <p:nvPr/>
        </p:nvGrpSpPr>
        <p:grpSpPr>
          <a:xfrm>
            <a:off x="199150" y="4055652"/>
            <a:ext cx="2795414" cy="1083308"/>
            <a:chOff x="6917201" y="0"/>
            <a:chExt cx="2227776" cy="863400"/>
          </a:xfrm>
        </p:grpSpPr>
        <p:sp>
          <p:nvSpPr>
            <p:cNvPr id="31" name="Google Shape;31;p25"/>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 name="Google Shape;32;p25"/>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 name="Google Shape;33;p25"/>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34" name="Google Shape;34;p25"/>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35" name="Google Shape;35;p25"/>
          <p:cNvSpPr txBox="1">
            <a:spLocks noGrp="1"/>
          </p:cNvSpPr>
          <p:nvPr>
            <p:ph type="subTitle" idx="1"/>
          </p:nvPr>
        </p:nvSpPr>
        <p:spPr>
          <a:xfrm>
            <a:off x="1858701" y="3413158"/>
            <a:ext cx="5361300" cy="52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5"/>
          <p:cNvSpPr txBox="1">
            <a:spLocks noGrp="1"/>
          </p:cNvSpPr>
          <p:nvPr>
            <p:ph type="sldNum" idx="12"/>
          </p:nvPr>
        </p:nvSpPr>
        <p:spPr>
          <a:xfrm>
            <a:off x="8390735" y="4543668"/>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1pPr>
            <a:lvl2pPr marL="0" lvl="1"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2pPr>
            <a:lvl3pPr marL="0" lvl="2"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3pPr>
            <a:lvl4pPr marL="0" lvl="3"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4pPr>
            <a:lvl5pPr marL="0" lvl="4"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5pPr>
            <a:lvl6pPr marL="0" lvl="5"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6pPr>
            <a:lvl7pPr marL="0" lvl="6"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7pPr>
            <a:lvl8pPr marL="0" lvl="7"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8pPr>
            <a:lvl9pPr marL="0" lvl="8"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sp>
        <p:nvSpPr>
          <p:cNvPr id="38" name="Google Shape;38;p2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 name="Google Shape;39;p2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 name="Google Shape;40;p26"/>
          <p:cNvSpPr/>
          <p:nvPr/>
        </p:nvSpPr>
        <p:spPr>
          <a:xfrm>
            <a:off x="203226"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1" name="Google Shape;41;p26"/>
          <p:cNvSpPr txBox="1">
            <a:spLocks noGrp="1"/>
          </p:cNvSpPr>
          <p:nvPr>
            <p:ph type="title"/>
          </p:nvPr>
        </p:nvSpPr>
        <p:spPr>
          <a:xfrm>
            <a:off x="819151"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2" name="Google Shape;42;p26"/>
          <p:cNvSpPr txBox="1">
            <a:spLocks noGrp="1"/>
          </p:cNvSpPr>
          <p:nvPr>
            <p:ph type="body" idx="1"/>
          </p:nvPr>
        </p:nvSpPr>
        <p:spPr>
          <a:xfrm>
            <a:off x="819151" y="1990725"/>
            <a:ext cx="75057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3" name="Google Shape;43;p26"/>
          <p:cNvSpPr txBox="1">
            <a:spLocks noGrp="1"/>
          </p:cNvSpPr>
          <p:nvPr>
            <p:ph type="sldNum" idx="12"/>
          </p:nvPr>
        </p:nvSpPr>
        <p:spPr>
          <a:xfrm>
            <a:off x="8390735" y="4543668"/>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1pPr>
            <a:lvl2pPr marL="0" lvl="1"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2pPr>
            <a:lvl3pPr marL="0" lvl="2"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3pPr>
            <a:lvl4pPr marL="0" lvl="3"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4pPr>
            <a:lvl5pPr marL="0" lvl="4"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5pPr>
            <a:lvl6pPr marL="0" lvl="5"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6pPr>
            <a:lvl7pPr marL="0" lvl="6"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7pPr>
            <a:lvl8pPr marL="0" lvl="7"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8pPr>
            <a:lvl9pPr marL="0" lvl="8"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2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 name="Google Shape;46;p2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 name="Google Shape;47;p27"/>
          <p:cNvSpPr/>
          <p:nvPr/>
        </p:nvSpPr>
        <p:spPr>
          <a:xfrm>
            <a:off x="203226"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8" name="Google Shape;48;p27"/>
          <p:cNvSpPr txBox="1">
            <a:spLocks noGrp="1"/>
          </p:cNvSpPr>
          <p:nvPr>
            <p:ph type="title"/>
          </p:nvPr>
        </p:nvSpPr>
        <p:spPr>
          <a:xfrm>
            <a:off x="819151"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9" name="Google Shape;49;p27"/>
          <p:cNvSpPr txBox="1">
            <a:spLocks noGrp="1"/>
          </p:cNvSpPr>
          <p:nvPr>
            <p:ph type="body" idx="1"/>
          </p:nvPr>
        </p:nvSpPr>
        <p:spPr>
          <a:xfrm>
            <a:off x="819151"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50" name="Google Shape;50;p27"/>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51" name="Google Shape;51;p27"/>
          <p:cNvSpPr txBox="1">
            <a:spLocks noGrp="1"/>
          </p:cNvSpPr>
          <p:nvPr>
            <p:ph type="sldNum" idx="12"/>
          </p:nvPr>
        </p:nvSpPr>
        <p:spPr>
          <a:xfrm>
            <a:off x="8390735" y="4543668"/>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1pPr>
            <a:lvl2pPr marL="0" lvl="1"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2pPr>
            <a:lvl3pPr marL="0" lvl="2"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3pPr>
            <a:lvl4pPr marL="0" lvl="3"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4pPr>
            <a:lvl5pPr marL="0" lvl="4"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5pPr>
            <a:lvl6pPr marL="0" lvl="5"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6pPr>
            <a:lvl7pPr marL="0" lvl="6"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7pPr>
            <a:lvl8pPr marL="0" lvl="7"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8pPr>
            <a:lvl9pPr marL="0" lvl="8"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28"/>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4" name="Google Shape;54;p2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5" name="Google Shape;55;p28"/>
          <p:cNvSpPr/>
          <p:nvPr/>
        </p:nvSpPr>
        <p:spPr>
          <a:xfrm>
            <a:off x="203226"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 name="Google Shape;56;p28"/>
          <p:cNvSpPr txBox="1">
            <a:spLocks noGrp="1"/>
          </p:cNvSpPr>
          <p:nvPr>
            <p:ph type="title"/>
          </p:nvPr>
        </p:nvSpPr>
        <p:spPr>
          <a:xfrm>
            <a:off x="819151"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7" name="Google Shape;57;p28"/>
          <p:cNvSpPr txBox="1">
            <a:spLocks noGrp="1"/>
          </p:cNvSpPr>
          <p:nvPr>
            <p:ph type="sldNum" idx="12"/>
          </p:nvPr>
        </p:nvSpPr>
        <p:spPr>
          <a:xfrm>
            <a:off x="8390735" y="4543668"/>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1pPr>
            <a:lvl2pPr marL="0" lvl="1"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2pPr>
            <a:lvl3pPr marL="0" lvl="2"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3pPr>
            <a:lvl4pPr marL="0" lvl="3"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4pPr>
            <a:lvl5pPr marL="0" lvl="4"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5pPr>
            <a:lvl6pPr marL="0" lvl="5"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6pPr>
            <a:lvl7pPr marL="0" lvl="6"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7pPr>
            <a:lvl8pPr marL="0" lvl="7"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8pPr>
            <a:lvl9pPr marL="0" lvl="8"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
        <p:cNvGrpSpPr/>
        <p:nvPr/>
      </p:nvGrpSpPr>
      <p:grpSpPr>
        <a:xfrm>
          <a:off x="0" y="0"/>
          <a:ext cx="0" cy="0"/>
          <a:chOff x="0" y="0"/>
          <a:chExt cx="0" cy="0"/>
        </a:xfrm>
      </p:grpSpPr>
      <p:sp>
        <p:nvSpPr>
          <p:cNvPr id="59" name="Google Shape;59;p2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 name="Google Shape;60;p29"/>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 name="Google Shape;61;p29"/>
          <p:cNvSpPr/>
          <p:nvPr/>
        </p:nvSpPr>
        <p:spPr>
          <a:xfrm>
            <a:off x="203226"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 name="Google Shape;62;p29"/>
          <p:cNvSpPr txBox="1">
            <a:spLocks noGrp="1"/>
          </p:cNvSpPr>
          <p:nvPr>
            <p:ph type="title"/>
          </p:nvPr>
        </p:nvSpPr>
        <p:spPr>
          <a:xfrm>
            <a:off x="819151" y="845600"/>
            <a:ext cx="3709200" cy="1383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3" name="Google Shape;63;p29"/>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4" name="Google Shape;64;p29"/>
          <p:cNvSpPr txBox="1">
            <a:spLocks noGrp="1"/>
          </p:cNvSpPr>
          <p:nvPr>
            <p:ph type="sldNum" idx="12"/>
          </p:nvPr>
        </p:nvSpPr>
        <p:spPr>
          <a:xfrm>
            <a:off x="8390735" y="4543668"/>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1pPr>
            <a:lvl2pPr marL="0" lvl="1"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2pPr>
            <a:lvl3pPr marL="0" lvl="2"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3pPr>
            <a:lvl4pPr marL="0" lvl="3"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4pPr>
            <a:lvl5pPr marL="0" lvl="4"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5pPr>
            <a:lvl6pPr marL="0" lvl="5"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6pPr>
            <a:lvl7pPr marL="0" lvl="6"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7pPr>
            <a:lvl8pPr marL="0" lvl="7"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8pPr>
            <a:lvl9pPr marL="0" lvl="8"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
        <p:cNvGrpSpPr/>
        <p:nvPr/>
      </p:nvGrpSpPr>
      <p:grpSpPr>
        <a:xfrm>
          <a:off x="0" y="0"/>
          <a:ext cx="0" cy="0"/>
          <a:chOff x="0" y="0"/>
          <a:chExt cx="0" cy="0"/>
        </a:xfrm>
      </p:grpSpPr>
      <p:sp>
        <p:nvSpPr>
          <p:cNvPr id="66" name="Google Shape;66;p30"/>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7" name="Google Shape;67;p30"/>
          <p:cNvSpPr/>
          <p:nvPr/>
        </p:nvSpPr>
        <p:spPr>
          <a:xfrm flipH="1">
            <a:off x="3583211"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68" name="Google Shape;68;p30"/>
          <p:cNvGrpSpPr/>
          <p:nvPr/>
        </p:nvGrpSpPr>
        <p:grpSpPr>
          <a:xfrm>
            <a:off x="255992" y="-118"/>
            <a:ext cx="2251347" cy="1043408"/>
            <a:chOff x="3961956" y="4383950"/>
            <a:chExt cx="1160548" cy="548700"/>
          </a:xfrm>
        </p:grpSpPr>
        <p:sp>
          <p:nvSpPr>
            <p:cNvPr id="69" name="Google Shape;69;p30"/>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0" name="Google Shape;70;p30"/>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1" name="Google Shape;71;p30"/>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72" name="Google Shape;72;p30"/>
          <p:cNvSpPr/>
          <p:nvPr/>
        </p:nvSpPr>
        <p:spPr>
          <a:xfrm>
            <a:off x="203226"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73" name="Google Shape;73;p30"/>
          <p:cNvGrpSpPr/>
          <p:nvPr/>
        </p:nvGrpSpPr>
        <p:grpSpPr>
          <a:xfrm>
            <a:off x="34933" y="4522125"/>
            <a:ext cx="1593306" cy="617072"/>
            <a:chOff x="6917201" y="0"/>
            <a:chExt cx="2227776" cy="863400"/>
          </a:xfrm>
        </p:grpSpPr>
        <p:sp>
          <p:nvSpPr>
            <p:cNvPr id="74" name="Google Shape;74;p30"/>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5" name="Google Shape;75;p30"/>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6" name="Google Shape;76;p30"/>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77" name="Google Shape;77;p30"/>
          <p:cNvGrpSpPr/>
          <p:nvPr/>
        </p:nvGrpSpPr>
        <p:grpSpPr>
          <a:xfrm>
            <a:off x="5886354" y="1243"/>
            <a:ext cx="3257454" cy="1261514"/>
            <a:chOff x="6917201" y="0"/>
            <a:chExt cx="2227776" cy="863400"/>
          </a:xfrm>
        </p:grpSpPr>
        <p:sp>
          <p:nvSpPr>
            <p:cNvPr id="78" name="Google Shape;78;p3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9" name="Google Shape;79;p30"/>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0" name="Google Shape;80;p30"/>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81" name="Google Shape;81;p30"/>
          <p:cNvSpPr txBox="1">
            <a:spLocks noGrp="1"/>
          </p:cNvSpPr>
          <p:nvPr>
            <p:ph type="title"/>
          </p:nvPr>
        </p:nvSpPr>
        <p:spPr>
          <a:xfrm>
            <a:off x="1393930" y="1301146"/>
            <a:ext cx="6366900" cy="253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82" name="Google Shape;82;p30"/>
          <p:cNvSpPr txBox="1">
            <a:spLocks noGrp="1"/>
          </p:cNvSpPr>
          <p:nvPr>
            <p:ph type="sldNum" idx="12"/>
          </p:nvPr>
        </p:nvSpPr>
        <p:spPr>
          <a:xfrm>
            <a:off x="8390735" y="4543668"/>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1pPr>
            <a:lvl2pPr marL="0" lvl="1"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2pPr>
            <a:lvl3pPr marL="0" lvl="2"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3pPr>
            <a:lvl4pPr marL="0" lvl="3"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4pPr>
            <a:lvl5pPr marL="0" lvl="4"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5pPr>
            <a:lvl6pPr marL="0" lvl="5"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6pPr>
            <a:lvl7pPr marL="0" lvl="6"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7pPr>
            <a:lvl8pPr marL="0" lvl="7"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8pPr>
            <a:lvl9pPr marL="0" lvl="8"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3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5" name="Google Shape;85;p3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6" name="Google Shape;86;p31"/>
          <p:cNvSpPr/>
          <p:nvPr/>
        </p:nvSpPr>
        <p:spPr>
          <a:xfrm>
            <a:off x="203226"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7" name="Google Shape;87;p31"/>
          <p:cNvSpPr txBox="1">
            <a:spLocks noGrp="1"/>
          </p:cNvSpPr>
          <p:nvPr>
            <p:ph type="title"/>
          </p:nvPr>
        </p:nvSpPr>
        <p:spPr>
          <a:xfrm>
            <a:off x="819151" y="845600"/>
            <a:ext cx="6424200" cy="70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88" name="Google Shape;88;p31"/>
          <p:cNvSpPr txBox="1">
            <a:spLocks noGrp="1"/>
          </p:cNvSpPr>
          <p:nvPr>
            <p:ph type="subTitle" idx="1"/>
          </p:nvPr>
        </p:nvSpPr>
        <p:spPr>
          <a:xfrm>
            <a:off x="819151" y="1550700"/>
            <a:ext cx="58599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89" name="Google Shape;89;p31"/>
          <p:cNvSpPr txBox="1">
            <a:spLocks noGrp="1"/>
          </p:cNvSpPr>
          <p:nvPr>
            <p:ph type="body" idx="2"/>
          </p:nvPr>
        </p:nvSpPr>
        <p:spPr>
          <a:xfrm>
            <a:off x="819151" y="2467050"/>
            <a:ext cx="5859900" cy="209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90" name="Google Shape;90;p31"/>
          <p:cNvSpPr txBox="1">
            <a:spLocks noGrp="1"/>
          </p:cNvSpPr>
          <p:nvPr>
            <p:ph type="sldNum" idx="12"/>
          </p:nvPr>
        </p:nvSpPr>
        <p:spPr>
          <a:xfrm>
            <a:off x="8390735" y="4543668"/>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1pPr>
            <a:lvl2pPr marL="0" lvl="1"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2pPr>
            <a:lvl3pPr marL="0" lvl="2"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3pPr>
            <a:lvl4pPr marL="0" lvl="3"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4pPr>
            <a:lvl5pPr marL="0" lvl="4"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5pPr>
            <a:lvl6pPr marL="0" lvl="5"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6pPr>
            <a:lvl7pPr marL="0" lvl="6"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7pPr>
            <a:lvl8pPr marL="0" lvl="7"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8pPr>
            <a:lvl9pPr marL="0" lvl="8"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
        <p:cNvGrpSpPr/>
        <p:nvPr/>
      </p:nvGrpSpPr>
      <p:grpSpPr>
        <a:xfrm>
          <a:off x="0" y="0"/>
          <a:ext cx="0" cy="0"/>
          <a:chOff x="0" y="0"/>
          <a:chExt cx="0" cy="0"/>
        </a:xfrm>
      </p:grpSpPr>
      <p:sp>
        <p:nvSpPr>
          <p:cNvPr id="92" name="Google Shape;92;p32"/>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3" name="Google Shape;93;p32"/>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4" name="Google Shape;94;p32"/>
          <p:cNvSpPr/>
          <p:nvPr/>
        </p:nvSpPr>
        <p:spPr>
          <a:xfrm>
            <a:off x="203226"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5" name="Google Shape;95;p32"/>
          <p:cNvSpPr txBox="1">
            <a:spLocks noGrp="1"/>
          </p:cNvSpPr>
          <p:nvPr>
            <p:ph type="body" idx="1"/>
          </p:nvPr>
        </p:nvSpPr>
        <p:spPr>
          <a:xfrm>
            <a:off x="328026" y="4163500"/>
            <a:ext cx="7415100" cy="605100"/>
          </a:xfrm>
          <a:prstGeom prst="rect">
            <a:avLst/>
          </a:prstGeom>
          <a:noFill/>
          <a:ln>
            <a:noFill/>
          </a:ln>
        </p:spPr>
        <p:txBody>
          <a:bodyPr spcFirstLastPara="1" wrap="square" lIns="91425" tIns="91425" rIns="91425" bIns="91425" anchor="b"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96" name="Google Shape;96;p32"/>
          <p:cNvSpPr txBox="1">
            <a:spLocks noGrp="1"/>
          </p:cNvSpPr>
          <p:nvPr>
            <p:ph type="sldNum" idx="12"/>
          </p:nvPr>
        </p:nvSpPr>
        <p:spPr>
          <a:xfrm>
            <a:off x="8390735" y="4543668"/>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1pPr>
            <a:lvl2pPr marL="0" lvl="1"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2pPr>
            <a:lvl3pPr marL="0" lvl="2"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3pPr>
            <a:lvl4pPr marL="0" lvl="3"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4pPr>
            <a:lvl5pPr marL="0" lvl="4"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5pPr>
            <a:lvl6pPr marL="0" lvl="5"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6pPr>
            <a:lvl7pPr marL="0" lvl="6"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7pPr>
            <a:lvl8pPr marL="0" lvl="7"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8pPr>
            <a:lvl9pPr marL="0" lvl="8"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33"/>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99" name="Google Shape;99;p33"/>
          <p:cNvGrpSpPr/>
          <p:nvPr/>
        </p:nvGrpSpPr>
        <p:grpSpPr>
          <a:xfrm>
            <a:off x="5959223" y="4119578"/>
            <a:ext cx="2520951" cy="1024165"/>
            <a:chOff x="6917201" y="0"/>
            <a:chExt cx="2227776" cy="863400"/>
          </a:xfrm>
        </p:grpSpPr>
        <p:sp>
          <p:nvSpPr>
            <p:cNvPr id="100" name="Google Shape;100;p3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1" name="Google Shape;101;p3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2" name="Google Shape;102;p3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103" name="Google Shape;103;p33"/>
          <p:cNvGrpSpPr/>
          <p:nvPr/>
        </p:nvGrpSpPr>
        <p:grpSpPr>
          <a:xfrm>
            <a:off x="199150" y="2"/>
            <a:ext cx="2795414" cy="1083308"/>
            <a:chOff x="6917201" y="0"/>
            <a:chExt cx="2227776" cy="863400"/>
          </a:xfrm>
        </p:grpSpPr>
        <p:sp>
          <p:nvSpPr>
            <p:cNvPr id="104" name="Google Shape;104;p3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5" name="Google Shape;105;p3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6" name="Google Shape;106;p3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07" name="Google Shape;107;p33"/>
          <p:cNvSpPr txBox="1">
            <a:spLocks noGrp="1"/>
          </p:cNvSpPr>
          <p:nvPr>
            <p:ph type="title" hasCustomPrompt="1"/>
          </p:nvPr>
        </p:nvSpPr>
        <p:spPr>
          <a:xfrm>
            <a:off x="1385851" y="1383850"/>
            <a:ext cx="6372300" cy="1379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08" name="Google Shape;108;p33"/>
          <p:cNvSpPr txBox="1">
            <a:spLocks noGrp="1"/>
          </p:cNvSpPr>
          <p:nvPr>
            <p:ph type="body" idx="1"/>
          </p:nvPr>
        </p:nvSpPr>
        <p:spPr>
          <a:xfrm>
            <a:off x="1385851" y="2863850"/>
            <a:ext cx="6372300" cy="641100"/>
          </a:xfrm>
          <a:prstGeom prst="rect">
            <a:avLst/>
          </a:prstGeom>
          <a:noFill/>
          <a:ln>
            <a:noFill/>
          </a:ln>
        </p:spPr>
        <p:txBody>
          <a:bodyPr spcFirstLastPara="1" wrap="square" lIns="91425" tIns="91425" rIns="91425" bIns="91425" anchor="t" anchorCtr="0">
            <a:normAutofit/>
          </a:bodyPr>
          <a:lstStyle>
            <a:lvl1pPr marL="457200" lvl="0" indent="-311150" algn="ctr">
              <a:lnSpc>
                <a:spcPct val="115000"/>
              </a:lnSpc>
              <a:spcBef>
                <a:spcPts val="0"/>
              </a:spcBef>
              <a:spcAft>
                <a:spcPts val="0"/>
              </a:spcAft>
              <a:buSzPts val="13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109" name="Google Shape;109;p33"/>
          <p:cNvSpPr txBox="1">
            <a:spLocks noGrp="1"/>
          </p:cNvSpPr>
          <p:nvPr>
            <p:ph type="sldNum" idx="12"/>
          </p:nvPr>
        </p:nvSpPr>
        <p:spPr>
          <a:xfrm>
            <a:off x="8390735" y="4543668"/>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1pPr>
            <a:lvl2pPr marL="0" lvl="1"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2pPr>
            <a:lvl3pPr marL="0" lvl="2"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3pPr>
            <a:lvl4pPr marL="0" lvl="3"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4pPr>
            <a:lvl5pPr marL="0" lvl="4"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5pPr>
            <a:lvl6pPr marL="0" lvl="5"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6pPr>
            <a:lvl7pPr marL="0" lvl="6"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7pPr>
            <a:lvl8pPr marL="0" lvl="7"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8pPr>
            <a:lvl9pPr marL="0" lvl="8" indent="0" algn="r">
              <a:lnSpc>
                <a:spcPct val="100000"/>
              </a:lnSpc>
              <a:spcBef>
                <a:spcPts val="0"/>
              </a:spcBef>
              <a:spcAft>
                <a:spcPts val="0"/>
              </a:spcAft>
              <a:buSzPts val="1000"/>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no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24"/>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24"/>
          <p:cNvSpPr txBox="1">
            <a:spLocks noGrp="1"/>
          </p:cNvSpPr>
          <p:nvPr>
            <p:ph type="sldNum" idx="12"/>
          </p:nvPr>
        </p:nvSpPr>
        <p:spPr>
          <a:xfrm>
            <a:off x="8390735"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WMBplanning@wv.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mailto:Niki.N.Davis@wv.gov"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txBox="1">
            <a:spLocks noGrp="1"/>
          </p:cNvSpPr>
          <p:nvPr>
            <p:ph type="ctrTitle"/>
          </p:nvPr>
        </p:nvSpPr>
        <p:spPr>
          <a:xfrm>
            <a:off x="2867328" y="1364125"/>
            <a:ext cx="5602800" cy="18069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chemeClr val="dk1"/>
              </a:buClr>
              <a:buSzPts val="990"/>
              <a:buNone/>
            </a:pPr>
            <a:r>
              <a:rPr lang="en" sz="3300" b="1" dirty="0">
                <a:solidFill>
                  <a:schemeClr val="accent1"/>
                </a:solidFill>
                <a:latin typeface="Trebuchet MS"/>
                <a:ea typeface="Trebuchet MS"/>
                <a:cs typeface="Trebuchet MS"/>
                <a:sym typeface="Trebuchet MS"/>
              </a:rPr>
              <a:t>Solid Waste Authority </a:t>
            </a:r>
            <a:endParaRPr sz="960" dirty="0">
              <a:solidFill>
                <a:schemeClr val="accent1"/>
              </a:solidFill>
            </a:endParaRPr>
          </a:p>
          <a:p>
            <a:pPr marL="0" lvl="0" indent="0" algn="ctr" rtl="0">
              <a:lnSpc>
                <a:spcPct val="100000"/>
              </a:lnSpc>
              <a:spcBef>
                <a:spcPts val="0"/>
              </a:spcBef>
              <a:spcAft>
                <a:spcPts val="0"/>
              </a:spcAft>
              <a:buClr>
                <a:schemeClr val="dk1"/>
              </a:buClr>
              <a:buSzPts val="990"/>
              <a:buNone/>
            </a:pPr>
            <a:r>
              <a:rPr lang="en" sz="3300" b="1" dirty="0">
                <a:solidFill>
                  <a:schemeClr val="accent1"/>
                </a:solidFill>
                <a:latin typeface="Trebuchet MS"/>
                <a:ea typeface="Trebuchet MS"/>
                <a:cs typeface="Trebuchet MS"/>
                <a:sym typeface="Trebuchet MS"/>
              </a:rPr>
              <a:t>Board Member &amp; Staff Training</a:t>
            </a:r>
            <a:endParaRPr sz="3120" dirty="0">
              <a:solidFill>
                <a:schemeClr val="accent1"/>
              </a:solidFill>
            </a:endParaRPr>
          </a:p>
        </p:txBody>
      </p:sp>
      <p:sp>
        <p:nvSpPr>
          <p:cNvPr id="117" name="Google Shape;117;p1"/>
          <p:cNvSpPr txBox="1"/>
          <p:nvPr/>
        </p:nvSpPr>
        <p:spPr>
          <a:xfrm>
            <a:off x="3026475" y="3171025"/>
            <a:ext cx="5284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800" b="1" i="0" u="none" strike="noStrike" cap="none">
                <a:solidFill>
                  <a:schemeClr val="accent6"/>
                </a:solidFill>
                <a:latin typeface="Calibri"/>
                <a:ea typeface="Calibri"/>
                <a:cs typeface="Calibri"/>
                <a:sym typeface="Calibri"/>
              </a:rPr>
              <a:t>Comprehensive and Siting Plans: </a:t>
            </a:r>
            <a:endParaRPr sz="1800" b="1" i="0" u="none" strike="noStrike" cap="none" dirty="0">
              <a:solidFill>
                <a:schemeClr val="accent6"/>
              </a:solidFill>
              <a:latin typeface="Calibri"/>
              <a:ea typeface="Calibri"/>
              <a:cs typeface="Calibri"/>
              <a:sym typeface="Calibri"/>
            </a:endParaRPr>
          </a:p>
          <a:p>
            <a:pPr marL="0" marR="0" lvl="0" indent="0" algn="ctr" rtl="0">
              <a:lnSpc>
                <a:spcPct val="100000"/>
              </a:lnSpc>
              <a:spcBef>
                <a:spcPts val="0"/>
              </a:spcBef>
              <a:spcAft>
                <a:spcPts val="0"/>
              </a:spcAft>
              <a:buNone/>
            </a:pPr>
            <a:r>
              <a:rPr lang="en" sz="1800" b="1" i="0" u="none" strike="noStrike" cap="none">
                <a:solidFill>
                  <a:schemeClr val="accent6"/>
                </a:solidFill>
                <a:latin typeface="Calibri"/>
                <a:ea typeface="Calibri"/>
                <a:cs typeface="Calibri"/>
                <a:sym typeface="Calibri"/>
              </a:rPr>
              <a:t>Regulatory Requirements and Sustainable Planning</a:t>
            </a:r>
            <a:endParaRPr sz="1800" b="1" i="0" u="none" strike="noStrike" cap="none" dirty="0">
              <a:solidFill>
                <a:schemeClr val="accent6"/>
              </a:solidFill>
              <a:latin typeface="Calibri"/>
              <a:ea typeface="Calibri"/>
              <a:cs typeface="Calibri"/>
              <a:sym typeface="Calibri"/>
            </a:endParaRPr>
          </a:p>
        </p:txBody>
      </p:sp>
      <p:sp>
        <p:nvSpPr>
          <p:cNvPr id="118" name="Google Shape;11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a:t>
            </a:fld>
            <a:endParaRPr dirty="0"/>
          </a:p>
        </p:txBody>
      </p:sp>
      <p:pic>
        <p:nvPicPr>
          <p:cNvPr id="119" name="Google Shape;119;p1"/>
          <p:cNvPicPr preferRelativeResize="0"/>
          <p:nvPr/>
        </p:nvPicPr>
        <p:blipFill>
          <a:blip r:embed="rId3">
            <a:alphaModFix/>
          </a:blip>
          <a:stretch>
            <a:fillRect/>
          </a:stretch>
        </p:blipFill>
        <p:spPr>
          <a:xfrm>
            <a:off x="503925" y="1283488"/>
            <a:ext cx="2562528" cy="22989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819150" y="387400"/>
            <a:ext cx="7505700" cy="1164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ct val="128205"/>
              <a:buNone/>
            </a:pPr>
            <a:r>
              <a:rPr lang="en" sz="2600" dirty="0"/>
              <a:t>Commercial Solid Waste Facility Siting Plan</a:t>
            </a:r>
            <a:endParaRPr sz="2600" dirty="0"/>
          </a:p>
          <a:p>
            <a:pPr marL="0" lvl="0" indent="0" algn="ctr" rtl="0">
              <a:lnSpc>
                <a:spcPct val="100000"/>
              </a:lnSpc>
              <a:spcBef>
                <a:spcPts val="0"/>
              </a:spcBef>
              <a:spcAft>
                <a:spcPts val="0"/>
              </a:spcAft>
              <a:buSzPct val="128205"/>
              <a:buNone/>
            </a:pPr>
            <a:r>
              <a:rPr lang="en" sz="2600" dirty="0">
                <a:solidFill>
                  <a:schemeClr val="accent6"/>
                </a:solidFill>
              </a:rPr>
              <a:t>-Content of Plan-</a:t>
            </a:r>
            <a:endParaRPr sz="2600" dirty="0">
              <a:solidFill>
                <a:schemeClr val="accent6"/>
              </a:solidFill>
            </a:endParaRPr>
          </a:p>
          <a:p>
            <a:pPr marL="0" lvl="0" indent="0" algn="l" rtl="0">
              <a:lnSpc>
                <a:spcPct val="100000"/>
              </a:lnSpc>
              <a:spcBef>
                <a:spcPts val="0"/>
              </a:spcBef>
              <a:spcAft>
                <a:spcPts val="0"/>
              </a:spcAft>
              <a:buSzPct val="128205"/>
              <a:buNone/>
            </a:pPr>
            <a:endParaRPr sz="2600" dirty="0">
              <a:solidFill>
                <a:schemeClr val="accent6"/>
              </a:solidFill>
            </a:endParaRPr>
          </a:p>
        </p:txBody>
      </p:sp>
      <p:sp>
        <p:nvSpPr>
          <p:cNvPr id="218" name="Google Shape;218;p15"/>
          <p:cNvSpPr txBox="1">
            <a:spLocks noGrp="1"/>
          </p:cNvSpPr>
          <p:nvPr>
            <p:ph type="body" idx="1"/>
          </p:nvPr>
        </p:nvSpPr>
        <p:spPr>
          <a:xfrm>
            <a:off x="4572000" y="1416845"/>
            <a:ext cx="3714033" cy="3318018"/>
          </a:xfrm>
          <a:prstGeom prst="rect">
            <a:avLst/>
          </a:prstGeom>
          <a:solidFill>
            <a:schemeClr val="dk1"/>
          </a:solidFill>
          <a:ln>
            <a:noFill/>
          </a:ln>
        </p:spPr>
        <p:txBody>
          <a:bodyPr spcFirstLastPara="1" wrap="square" lIns="91425" tIns="91425" rIns="91425" bIns="91425" anchor="t" anchorCtr="0">
            <a:normAutofit lnSpcReduction="10000"/>
          </a:bodyPr>
          <a:lstStyle/>
          <a:p>
            <a:pPr marL="146050" lvl="0" indent="0" algn="ctr">
              <a:buNone/>
            </a:pPr>
            <a:r>
              <a:rPr lang="en" sz="1400" dirty="0">
                <a:solidFill>
                  <a:schemeClr val="accent2"/>
                </a:solidFill>
              </a:rPr>
              <a:t>Rationale for Establishing Siting Zones </a:t>
            </a:r>
          </a:p>
          <a:p>
            <a:pPr marL="146050" lvl="0" indent="0" algn="ctr">
              <a:buNone/>
            </a:pPr>
            <a:r>
              <a:rPr lang="en" sz="1400" dirty="0">
                <a:solidFill>
                  <a:schemeClr val="accent2"/>
                </a:solidFill>
              </a:rPr>
              <a:t>(10 Criteria)</a:t>
            </a:r>
          </a:p>
          <a:p>
            <a:pPr marL="146050" lvl="0" indent="0">
              <a:buNone/>
            </a:pPr>
            <a:endParaRPr lang="en" dirty="0"/>
          </a:p>
          <a:p>
            <a:pPr marL="457200" lvl="0" indent="-311150" algn="l" rtl="0">
              <a:lnSpc>
                <a:spcPct val="115000"/>
              </a:lnSpc>
              <a:spcBef>
                <a:spcPts val="0"/>
              </a:spcBef>
              <a:spcAft>
                <a:spcPts val="0"/>
              </a:spcAft>
              <a:buSzPts val="1300"/>
              <a:buChar char="●"/>
            </a:pPr>
            <a:r>
              <a:rPr lang="en-US" dirty="0"/>
              <a:t>Efficient collection, transfer, and disposal</a:t>
            </a:r>
          </a:p>
          <a:p>
            <a:pPr marL="457200" lvl="0" indent="-311150" algn="l" rtl="0">
              <a:lnSpc>
                <a:spcPct val="115000"/>
              </a:lnSpc>
              <a:spcBef>
                <a:spcPts val="0"/>
              </a:spcBef>
              <a:spcAft>
                <a:spcPts val="0"/>
              </a:spcAft>
              <a:buSzPts val="1300"/>
              <a:buChar char="●"/>
            </a:pPr>
            <a:r>
              <a:rPr lang="en-US" dirty="0"/>
              <a:t>Economic Development</a:t>
            </a:r>
          </a:p>
          <a:p>
            <a:pPr marL="457200" lvl="0" indent="-311150" algn="l" rtl="0">
              <a:lnSpc>
                <a:spcPct val="115000"/>
              </a:lnSpc>
              <a:spcBef>
                <a:spcPts val="0"/>
              </a:spcBef>
              <a:spcAft>
                <a:spcPts val="0"/>
              </a:spcAft>
              <a:buSzPts val="1300"/>
              <a:buChar char="●"/>
            </a:pPr>
            <a:r>
              <a:rPr lang="en-US" dirty="0"/>
              <a:t>Transportation Infrastructure</a:t>
            </a:r>
          </a:p>
          <a:p>
            <a:pPr marL="457200" lvl="0" indent="-311150" algn="l" rtl="0">
              <a:lnSpc>
                <a:spcPct val="115000"/>
              </a:lnSpc>
              <a:spcBef>
                <a:spcPts val="0"/>
              </a:spcBef>
              <a:spcAft>
                <a:spcPts val="0"/>
              </a:spcAft>
              <a:buSzPts val="1300"/>
              <a:buChar char="●"/>
            </a:pPr>
            <a:r>
              <a:rPr lang="en-US" dirty="0"/>
              <a:t>Property Values</a:t>
            </a:r>
          </a:p>
          <a:p>
            <a:pPr marL="457200" lvl="0" indent="-311150" algn="l" rtl="0">
              <a:lnSpc>
                <a:spcPct val="115000"/>
              </a:lnSpc>
              <a:spcBef>
                <a:spcPts val="0"/>
              </a:spcBef>
              <a:spcAft>
                <a:spcPts val="0"/>
              </a:spcAft>
              <a:buSzPts val="1300"/>
              <a:buChar char="●"/>
            </a:pPr>
            <a:r>
              <a:rPr lang="en-US" dirty="0"/>
              <a:t>Groundwater and surface waters</a:t>
            </a:r>
          </a:p>
          <a:p>
            <a:pPr marL="457200" lvl="0" indent="-311150" algn="l" rtl="0">
              <a:lnSpc>
                <a:spcPct val="115000"/>
              </a:lnSpc>
              <a:spcBef>
                <a:spcPts val="0"/>
              </a:spcBef>
              <a:spcAft>
                <a:spcPts val="0"/>
              </a:spcAft>
              <a:buSzPts val="1300"/>
              <a:buChar char="●"/>
            </a:pPr>
            <a:r>
              <a:rPr lang="en-US" dirty="0"/>
              <a:t>Geological and Hydrological Conditions</a:t>
            </a:r>
          </a:p>
          <a:p>
            <a:pPr marL="457200" lvl="0" indent="-311150" algn="l" rtl="0">
              <a:lnSpc>
                <a:spcPct val="115000"/>
              </a:lnSpc>
              <a:spcBef>
                <a:spcPts val="0"/>
              </a:spcBef>
              <a:spcAft>
                <a:spcPts val="0"/>
              </a:spcAft>
              <a:buSzPts val="1300"/>
              <a:buChar char="●"/>
            </a:pPr>
            <a:r>
              <a:rPr lang="en-US" dirty="0"/>
              <a:t>Aesthetic and Environmental Quality</a:t>
            </a:r>
          </a:p>
          <a:p>
            <a:pPr marL="457200" lvl="0" indent="-311150" algn="l" rtl="0">
              <a:lnSpc>
                <a:spcPct val="115000"/>
              </a:lnSpc>
              <a:spcBef>
                <a:spcPts val="0"/>
              </a:spcBef>
              <a:spcAft>
                <a:spcPts val="0"/>
              </a:spcAft>
              <a:buSzPts val="1300"/>
              <a:buChar char="●"/>
            </a:pPr>
            <a:r>
              <a:rPr lang="en-US" dirty="0"/>
              <a:t>Historical and Cultural Resources</a:t>
            </a:r>
          </a:p>
          <a:p>
            <a:pPr marL="457200" lvl="0" indent="-311150" algn="l" rtl="0">
              <a:lnSpc>
                <a:spcPct val="115000"/>
              </a:lnSpc>
              <a:spcBef>
                <a:spcPts val="0"/>
              </a:spcBef>
              <a:spcAft>
                <a:spcPts val="0"/>
              </a:spcAft>
              <a:buSzPts val="1300"/>
              <a:buChar char="●"/>
            </a:pPr>
            <a:r>
              <a:rPr lang="en-US" dirty="0"/>
              <a:t>Existing &amp; Potential Land Uses</a:t>
            </a:r>
          </a:p>
          <a:p>
            <a:pPr marL="457200" lvl="0" indent="-311150" algn="l" rtl="0">
              <a:lnSpc>
                <a:spcPct val="115000"/>
              </a:lnSpc>
              <a:spcBef>
                <a:spcPts val="0"/>
              </a:spcBef>
              <a:spcAft>
                <a:spcPts val="0"/>
              </a:spcAft>
              <a:buSzPts val="1300"/>
              <a:buChar char="●"/>
            </a:pPr>
            <a:r>
              <a:rPr lang="en-US" dirty="0"/>
              <a:t>The Public Health, Welfare, and Convenience</a:t>
            </a:r>
          </a:p>
          <a:p>
            <a:pPr marL="603250" lvl="1" indent="0">
              <a:buSzPts val="1300"/>
              <a:buNone/>
            </a:pPr>
            <a:r>
              <a:rPr lang="en-US" dirty="0">
                <a:highlight>
                  <a:srgbClr val="00FFFF"/>
                </a:highlight>
              </a:rPr>
              <a:t>(Additional restrictions found in 54CSR4…)</a:t>
            </a:r>
          </a:p>
          <a:p>
            <a:pPr marL="457200" lvl="0" indent="-311150" algn="l" rtl="0">
              <a:lnSpc>
                <a:spcPct val="115000"/>
              </a:lnSpc>
              <a:spcBef>
                <a:spcPts val="0"/>
              </a:spcBef>
              <a:spcAft>
                <a:spcPts val="0"/>
              </a:spcAft>
              <a:buSzPts val="1300"/>
              <a:buChar char="●"/>
            </a:pPr>
            <a:endParaRPr dirty="0"/>
          </a:p>
        </p:txBody>
      </p:sp>
      <p:sp>
        <p:nvSpPr>
          <p:cNvPr id="219" name="Google Shape;219;p1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10</a:t>
            </a:fld>
            <a:endParaRPr dirty="0"/>
          </a:p>
        </p:txBody>
      </p:sp>
      <p:sp>
        <p:nvSpPr>
          <p:cNvPr id="2" name="Google Shape;218;p15">
            <a:extLst>
              <a:ext uri="{FF2B5EF4-FFF2-40B4-BE49-F238E27FC236}">
                <a16:creationId xmlns:a16="http://schemas.microsoft.com/office/drawing/2014/main" id="{513D26D0-D4A2-E83A-3F01-E1EA9B9D1C24}"/>
              </a:ext>
            </a:extLst>
          </p:cNvPr>
          <p:cNvSpPr txBox="1">
            <a:spLocks/>
          </p:cNvSpPr>
          <p:nvPr/>
        </p:nvSpPr>
        <p:spPr>
          <a:xfrm>
            <a:off x="327389" y="1496747"/>
            <a:ext cx="3982166" cy="3158213"/>
          </a:xfrm>
          <a:prstGeom prst="rect">
            <a:avLst/>
          </a:prstGeom>
          <a:solidFill>
            <a:schemeClr val="dk1"/>
          </a:solid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marL="146050" indent="0" algn="ctr">
              <a:buNone/>
            </a:pPr>
            <a:r>
              <a:rPr lang="en-US" sz="1400" dirty="0">
                <a:solidFill>
                  <a:schemeClr val="accent2"/>
                </a:solidFill>
              </a:rPr>
              <a:t>Siting Zones</a:t>
            </a:r>
          </a:p>
          <a:p>
            <a:pPr marL="146050" indent="0" algn="ctr">
              <a:buNone/>
            </a:pPr>
            <a:r>
              <a:rPr lang="en-US" sz="1400" dirty="0">
                <a:solidFill>
                  <a:schemeClr val="accent2"/>
                </a:solidFill>
              </a:rPr>
              <a:t>(readily available information)</a:t>
            </a:r>
          </a:p>
          <a:p>
            <a:pPr marL="146050" indent="0" algn="ctr">
              <a:buNone/>
            </a:pPr>
            <a:endParaRPr lang="en-US" dirty="0"/>
          </a:p>
          <a:p>
            <a:pPr marL="146050" indent="0" algn="ctr">
              <a:buNone/>
            </a:pPr>
            <a:r>
              <a:rPr lang="en-US" sz="1400" b="1" dirty="0">
                <a:highlight>
                  <a:srgbClr val="00FF00"/>
                </a:highlight>
              </a:rPr>
              <a:t>AUTHORIZE</a:t>
            </a:r>
          </a:p>
          <a:p>
            <a:pPr marL="146050" indent="0" algn="ctr">
              <a:buNone/>
            </a:pPr>
            <a:r>
              <a:rPr lang="en-US" sz="1200" dirty="0"/>
              <a:t>Consideration of ALL criteria</a:t>
            </a:r>
          </a:p>
          <a:p>
            <a:pPr marL="146050" indent="0" algn="ctr">
              <a:buNone/>
            </a:pPr>
            <a:endParaRPr lang="en-US" sz="1400" dirty="0"/>
          </a:p>
          <a:p>
            <a:pPr marL="146050" indent="0" algn="ctr">
              <a:buNone/>
            </a:pPr>
            <a:r>
              <a:rPr lang="en-US" sz="1400" b="1" dirty="0">
                <a:highlight>
                  <a:srgbClr val="FF0000"/>
                </a:highlight>
              </a:rPr>
              <a:t>PROHIBIT</a:t>
            </a:r>
          </a:p>
          <a:p>
            <a:pPr marL="158750" indent="0" algn="ctr">
              <a:buNone/>
            </a:pPr>
            <a:r>
              <a:rPr lang="en-US" sz="1200" dirty="0"/>
              <a:t>One or more criteria</a:t>
            </a:r>
          </a:p>
          <a:p>
            <a:pPr marL="615950" lvl="1" indent="0" algn="ctr">
              <a:buNone/>
            </a:pPr>
            <a:endParaRPr lang="en-US" sz="1400" i="1" dirty="0"/>
          </a:p>
          <a:p>
            <a:pPr marL="158750" indent="0" algn="ctr">
              <a:buNone/>
            </a:pPr>
            <a:r>
              <a:rPr lang="en-US" sz="1400" b="1" dirty="0">
                <a:highlight>
                  <a:srgbClr val="FFFF00"/>
                </a:highlight>
              </a:rPr>
              <a:t>TENTATIVELY PROHIBIT</a:t>
            </a:r>
          </a:p>
          <a:p>
            <a:pPr marL="158750" indent="0" algn="ctr">
              <a:buNone/>
            </a:pPr>
            <a:r>
              <a:rPr lang="en-US" sz="1200" dirty="0"/>
              <a:t>Areas not clearly established or reviewed</a:t>
            </a:r>
          </a:p>
          <a:p>
            <a:pPr marL="146050" indent="0" algn="ctr">
              <a:buNone/>
            </a:pPr>
            <a:endParaRPr lang="en-US" dirty="0"/>
          </a:p>
          <a:p>
            <a:pPr marL="146050" indent="0" algn="ct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331AFF3C-3373-8502-B3AF-DA0F605B9E9A}"/>
            </a:ext>
          </a:extLst>
        </p:cNvPr>
        <p:cNvGrpSpPr/>
        <p:nvPr/>
      </p:nvGrpSpPr>
      <p:grpSpPr>
        <a:xfrm>
          <a:off x="0" y="0"/>
          <a:ext cx="0" cy="0"/>
          <a:chOff x="0" y="0"/>
          <a:chExt cx="0" cy="0"/>
        </a:xfrm>
      </p:grpSpPr>
      <p:sp>
        <p:nvSpPr>
          <p:cNvPr id="217" name="Google Shape;217;p15">
            <a:extLst>
              <a:ext uri="{FF2B5EF4-FFF2-40B4-BE49-F238E27FC236}">
                <a16:creationId xmlns:a16="http://schemas.microsoft.com/office/drawing/2014/main" id="{06CF6F32-799F-4DBE-C334-2972FAC748DD}"/>
              </a:ext>
            </a:extLst>
          </p:cNvPr>
          <p:cNvSpPr txBox="1">
            <a:spLocks noGrp="1"/>
          </p:cNvSpPr>
          <p:nvPr>
            <p:ph type="title"/>
          </p:nvPr>
        </p:nvSpPr>
        <p:spPr>
          <a:xfrm>
            <a:off x="819150" y="387400"/>
            <a:ext cx="7505700" cy="1164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28205"/>
              <a:buNone/>
            </a:pPr>
            <a:r>
              <a:rPr lang="en" sz="2600" dirty="0"/>
              <a:t>Commercial Solid Waste Facility Siting Plan</a:t>
            </a:r>
            <a:endParaRPr sz="2600" dirty="0"/>
          </a:p>
          <a:p>
            <a:pPr marL="0" lvl="0" indent="0" algn="ctr" rtl="0">
              <a:lnSpc>
                <a:spcPct val="100000"/>
              </a:lnSpc>
              <a:spcBef>
                <a:spcPts val="0"/>
              </a:spcBef>
              <a:spcAft>
                <a:spcPts val="0"/>
              </a:spcAft>
              <a:buSzPct val="128205"/>
              <a:buNone/>
            </a:pPr>
            <a:r>
              <a:rPr lang="en" sz="2000" dirty="0">
                <a:solidFill>
                  <a:schemeClr val="accent6"/>
                </a:solidFill>
              </a:rPr>
              <a:t>Applications for Requesting Redesignation of Zones</a:t>
            </a:r>
            <a:br>
              <a:rPr lang="en" sz="2000" dirty="0">
                <a:solidFill>
                  <a:schemeClr val="accent6"/>
                </a:solidFill>
              </a:rPr>
            </a:br>
            <a:r>
              <a:rPr lang="en" sz="2000" dirty="0">
                <a:solidFill>
                  <a:schemeClr val="accent6"/>
                </a:solidFill>
              </a:rPr>
              <a:t>Proposal of New SWFs</a:t>
            </a:r>
            <a:endParaRPr sz="2000" dirty="0">
              <a:solidFill>
                <a:schemeClr val="accent6"/>
              </a:solidFill>
            </a:endParaRPr>
          </a:p>
        </p:txBody>
      </p:sp>
      <p:sp>
        <p:nvSpPr>
          <p:cNvPr id="219" name="Google Shape;219;p15">
            <a:extLst>
              <a:ext uri="{FF2B5EF4-FFF2-40B4-BE49-F238E27FC236}">
                <a16:creationId xmlns:a16="http://schemas.microsoft.com/office/drawing/2014/main" id="{6ADAF578-0541-9736-8B2F-93D9854CA833}"/>
              </a:ext>
            </a:extLst>
          </p:cNvPr>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11</a:t>
            </a:fld>
            <a:endParaRPr dirty="0"/>
          </a:p>
        </p:txBody>
      </p:sp>
      <p:sp>
        <p:nvSpPr>
          <p:cNvPr id="4" name="Text Placeholder 3">
            <a:extLst>
              <a:ext uri="{FF2B5EF4-FFF2-40B4-BE49-F238E27FC236}">
                <a16:creationId xmlns:a16="http://schemas.microsoft.com/office/drawing/2014/main" id="{13DDF953-93CA-ADC8-508A-961DC693157E}"/>
              </a:ext>
            </a:extLst>
          </p:cNvPr>
          <p:cNvSpPr>
            <a:spLocks noGrp="1"/>
          </p:cNvSpPr>
          <p:nvPr>
            <p:ph type="body" idx="1"/>
          </p:nvPr>
        </p:nvSpPr>
        <p:spPr>
          <a:xfrm>
            <a:off x="819151" y="1489586"/>
            <a:ext cx="7505700" cy="3266514"/>
          </a:xfrm>
        </p:spPr>
        <p:txBody>
          <a:bodyPr>
            <a:normAutofit/>
          </a:bodyPr>
          <a:lstStyle/>
          <a:p>
            <a:r>
              <a:rPr lang="en-US" sz="1400" dirty="0"/>
              <a:t>SWA receives copy of pre-siting notice filed with DEP</a:t>
            </a:r>
          </a:p>
          <a:p>
            <a:r>
              <a:rPr lang="en-US" sz="1400" dirty="0"/>
              <a:t>Review of current Siting Plan.  Proposed site not in an “Authorized” Zone?</a:t>
            </a:r>
          </a:p>
          <a:p>
            <a:r>
              <a:rPr lang="en-US" sz="1400" dirty="0"/>
              <a:t>Application to amend the Siting Plan to redesignate a zone.</a:t>
            </a:r>
          </a:p>
          <a:p>
            <a:r>
              <a:rPr lang="en-US" sz="1400" dirty="0"/>
              <a:t>Follow Siting Plan Update Procedures in 54CSR4</a:t>
            </a:r>
          </a:p>
          <a:p>
            <a:pPr lvl="1"/>
            <a:r>
              <a:rPr lang="en-US" sz="1400" dirty="0"/>
              <a:t>Applicant must affirmatively demonstrate the required criteria</a:t>
            </a:r>
          </a:p>
          <a:p>
            <a:pPr lvl="1"/>
            <a:r>
              <a:rPr lang="en-US" sz="1400" dirty="0"/>
              <a:t>Public input and hearing process</a:t>
            </a:r>
          </a:p>
          <a:p>
            <a:pPr lvl="1"/>
            <a:r>
              <a:rPr lang="en-US" sz="1400" dirty="0"/>
              <a:t>Approval by WV Solid Waste Management Board before becoming effective.</a:t>
            </a:r>
          </a:p>
          <a:p>
            <a:r>
              <a:rPr lang="en-US" sz="1400" dirty="0"/>
              <a:t>The person seeking new facility needs to have applied for and obtained approval from the PSC for a Certificate of Need before…</a:t>
            </a:r>
          </a:p>
          <a:p>
            <a:r>
              <a:rPr lang="en-US" sz="1400" dirty="0"/>
              <a:t>Application for Certificate of Site Approval from the SWA</a:t>
            </a:r>
          </a:p>
          <a:p>
            <a:r>
              <a:rPr lang="en-US" sz="1400" dirty="0"/>
              <a:t>New Class A facilities: additional process outlined in §22C-4A – County Referendum</a:t>
            </a:r>
          </a:p>
        </p:txBody>
      </p:sp>
    </p:spTree>
    <p:extLst>
      <p:ext uri="{BB962C8B-B14F-4D97-AF65-F5344CB8AC3E}">
        <p14:creationId xmlns:p14="http://schemas.microsoft.com/office/powerpoint/2010/main" val="48013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6"/>
          <p:cNvSpPr txBox="1">
            <a:spLocks noGrp="1"/>
          </p:cNvSpPr>
          <p:nvPr>
            <p:ph type="title"/>
          </p:nvPr>
        </p:nvSpPr>
        <p:spPr>
          <a:xfrm>
            <a:off x="320000" y="378925"/>
            <a:ext cx="8316000" cy="567225"/>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 Plan Update Process: Public Participation</a:t>
            </a:r>
            <a:endParaRPr dirty="0"/>
          </a:p>
        </p:txBody>
      </p:sp>
      <p:sp>
        <p:nvSpPr>
          <p:cNvPr id="225" name="Google Shape;225;p16"/>
          <p:cNvSpPr txBox="1">
            <a:spLocks noGrp="1"/>
          </p:cNvSpPr>
          <p:nvPr>
            <p:ph type="body" idx="1"/>
          </p:nvPr>
        </p:nvSpPr>
        <p:spPr>
          <a:xfrm>
            <a:off x="319999" y="1094613"/>
            <a:ext cx="7260672" cy="3964084"/>
          </a:xfrm>
          <a:prstGeom prst="rect">
            <a:avLst/>
          </a:prstGeom>
          <a:noFill/>
          <a:ln>
            <a:noFill/>
          </a:ln>
        </p:spPr>
        <p:txBody>
          <a:bodyPr spcFirstLastPara="1" wrap="square" lIns="91425" tIns="91425" rIns="91425" bIns="91425" anchor="t" anchorCtr="0">
            <a:normAutofit fontScale="92500" lnSpcReduction="10000"/>
          </a:bodyPr>
          <a:lstStyle/>
          <a:p>
            <a:pPr marL="488950" lvl="0" indent="-342900" algn="l" rtl="0">
              <a:lnSpc>
                <a:spcPct val="115000"/>
              </a:lnSpc>
              <a:spcBef>
                <a:spcPts val="0"/>
              </a:spcBef>
              <a:spcAft>
                <a:spcPts val="0"/>
              </a:spcAft>
              <a:buSzPct val="117647"/>
              <a:buFont typeface="Arial"/>
              <a:buAutoNum type="arabicPeriod"/>
            </a:pPr>
            <a:r>
              <a:rPr lang="en" dirty="0"/>
              <a:t>Public Hearing: Solicit public ideas, opinion, and comments on development of the draft plan (Comp Plan)</a:t>
            </a:r>
            <a:endParaRPr dirty="0"/>
          </a:p>
          <a:p>
            <a:pPr marL="946150" lvl="1" indent="-342900" algn="l" rtl="0">
              <a:lnSpc>
                <a:spcPct val="115000"/>
              </a:lnSpc>
              <a:spcBef>
                <a:spcPts val="0"/>
              </a:spcBef>
              <a:spcAft>
                <a:spcPts val="0"/>
              </a:spcAft>
              <a:buSzPct val="117647"/>
              <a:buChar char="○"/>
            </a:pPr>
            <a:r>
              <a:rPr lang="en" dirty="0"/>
              <a:t>Publish notice of Public hearing (Class I Legal Ad) AT LEAST 30 days in advance.  Legal ad to include: date, time, location of the meeting, and locations of where a copy of existing plan may be viewed.</a:t>
            </a:r>
            <a:endParaRPr dirty="0"/>
          </a:p>
          <a:p>
            <a:pPr marL="946150" lvl="1" indent="-342900" algn="l" rtl="0">
              <a:lnSpc>
                <a:spcPct val="115000"/>
              </a:lnSpc>
              <a:spcBef>
                <a:spcPts val="0"/>
              </a:spcBef>
              <a:spcAft>
                <a:spcPts val="0"/>
              </a:spcAft>
              <a:buSzPct val="117647"/>
              <a:buChar char="○"/>
            </a:pPr>
            <a:r>
              <a:rPr lang="en" dirty="0"/>
              <a:t>Record proceedings of hearing by mechanical means.</a:t>
            </a:r>
            <a:endParaRPr dirty="0"/>
          </a:p>
          <a:p>
            <a:pPr marL="946150" lvl="1" indent="-342900" algn="l" rtl="0">
              <a:lnSpc>
                <a:spcPct val="115000"/>
              </a:lnSpc>
              <a:spcBef>
                <a:spcPts val="0"/>
              </a:spcBef>
              <a:spcAft>
                <a:spcPts val="0"/>
              </a:spcAft>
              <a:buSzPct val="117647"/>
              <a:buChar char="○"/>
            </a:pPr>
            <a:r>
              <a:rPr lang="en" dirty="0"/>
              <a:t>Record and summarize all written comments and proceedings.</a:t>
            </a:r>
            <a:endParaRPr dirty="0"/>
          </a:p>
          <a:p>
            <a:pPr marL="488950" lvl="0" indent="-342900" algn="l" rtl="0">
              <a:lnSpc>
                <a:spcPct val="115000"/>
              </a:lnSpc>
              <a:spcBef>
                <a:spcPts val="0"/>
              </a:spcBef>
              <a:spcAft>
                <a:spcPts val="0"/>
              </a:spcAft>
              <a:buSzPct val="117647"/>
              <a:buFont typeface="Arial"/>
              <a:buAutoNum type="arabicPeriod"/>
            </a:pPr>
            <a:r>
              <a:rPr lang="en" dirty="0"/>
              <a:t>Draft update of plan: consideration of public input (Comprehensive Plan) or affirmative demonstration of zone redesignation (Siting Plan) with strikes/underlines.</a:t>
            </a:r>
            <a:endParaRPr dirty="0"/>
          </a:p>
          <a:p>
            <a:pPr marL="488950" lvl="0" indent="-342900" algn="l" rtl="0">
              <a:lnSpc>
                <a:spcPct val="115000"/>
              </a:lnSpc>
              <a:spcBef>
                <a:spcPts val="0"/>
              </a:spcBef>
              <a:spcAft>
                <a:spcPts val="0"/>
              </a:spcAft>
              <a:buSzPct val="117647"/>
              <a:buFont typeface="Arial"/>
              <a:buAutoNum type="arabicPeriod"/>
            </a:pPr>
            <a:r>
              <a:rPr lang="en" dirty="0"/>
              <a:t>Provide a copy of the draft updated plan (with strikes/underlines) to </a:t>
            </a:r>
            <a:r>
              <a:rPr lang="en" u="sng" dirty="0">
                <a:solidFill>
                  <a:schemeClr val="hlink"/>
                </a:solidFill>
                <a:hlinkClick r:id="rId3"/>
              </a:rPr>
              <a:t>SWMBplanning@wv.gov</a:t>
            </a:r>
            <a:r>
              <a:rPr lang="en" dirty="0"/>
              <a:t>.</a:t>
            </a:r>
            <a:endParaRPr dirty="0"/>
          </a:p>
          <a:p>
            <a:pPr marL="488950" lvl="0" indent="-342900" algn="l" rtl="0">
              <a:lnSpc>
                <a:spcPct val="115000"/>
              </a:lnSpc>
              <a:spcBef>
                <a:spcPts val="0"/>
              </a:spcBef>
              <a:spcAft>
                <a:spcPts val="0"/>
              </a:spcAft>
              <a:buSzPct val="117647"/>
              <a:buFont typeface="Arial"/>
              <a:buAutoNum type="arabicPeriod"/>
            </a:pPr>
            <a:r>
              <a:rPr lang="en" dirty="0"/>
              <a:t>Public Hearing: Solicit public ideas, opinion, and comments concerning the draft plan (in each county affected)</a:t>
            </a:r>
            <a:endParaRPr dirty="0"/>
          </a:p>
          <a:p>
            <a:pPr marL="946150" lvl="1" indent="-342900" algn="l" rtl="0">
              <a:lnSpc>
                <a:spcPct val="115000"/>
              </a:lnSpc>
              <a:spcBef>
                <a:spcPts val="0"/>
              </a:spcBef>
              <a:spcAft>
                <a:spcPts val="0"/>
              </a:spcAft>
              <a:buSzPct val="117647"/>
              <a:buChar char="○"/>
            </a:pPr>
            <a:r>
              <a:rPr lang="en" dirty="0"/>
              <a:t>Place draft plan out for public review at:</a:t>
            </a:r>
            <a:endParaRPr dirty="0"/>
          </a:p>
          <a:p>
            <a:pPr marL="1403350" lvl="2" indent="-342900" algn="l" rtl="0">
              <a:lnSpc>
                <a:spcPct val="115000"/>
              </a:lnSpc>
              <a:spcBef>
                <a:spcPts val="0"/>
              </a:spcBef>
              <a:spcAft>
                <a:spcPts val="0"/>
              </a:spcAft>
              <a:buSzPct val="117647"/>
              <a:buFont typeface="Arial"/>
              <a:buChar char="•"/>
            </a:pPr>
            <a:r>
              <a:rPr lang="en" dirty="0"/>
              <a:t>the county clerk’s office(s), </a:t>
            </a:r>
            <a:endParaRPr dirty="0"/>
          </a:p>
          <a:p>
            <a:pPr marL="1403350" lvl="2" indent="-342900" algn="l" rtl="0">
              <a:lnSpc>
                <a:spcPct val="115000"/>
              </a:lnSpc>
              <a:spcBef>
                <a:spcPts val="0"/>
              </a:spcBef>
              <a:spcAft>
                <a:spcPts val="0"/>
              </a:spcAft>
              <a:buSzPct val="117647"/>
              <a:buFont typeface="Arial"/>
              <a:buChar char="•"/>
            </a:pPr>
            <a:r>
              <a:rPr lang="en" dirty="0"/>
              <a:t>at all public/branch libraries</a:t>
            </a:r>
            <a:endParaRPr dirty="0"/>
          </a:p>
          <a:p>
            <a:pPr marL="1403350" lvl="2" indent="-342900" algn="l" rtl="0">
              <a:lnSpc>
                <a:spcPct val="115000"/>
              </a:lnSpc>
              <a:spcBef>
                <a:spcPts val="0"/>
              </a:spcBef>
              <a:spcAft>
                <a:spcPts val="0"/>
              </a:spcAft>
              <a:buSzPct val="117647"/>
              <a:buFont typeface="Arial"/>
              <a:buChar char="•"/>
            </a:pPr>
            <a:r>
              <a:rPr lang="en" dirty="0"/>
              <a:t>appropriate regional planning and development council</a:t>
            </a:r>
            <a:endParaRPr dirty="0"/>
          </a:p>
          <a:p>
            <a:pPr marL="946150" lvl="1" indent="-342900" algn="l" rtl="0">
              <a:lnSpc>
                <a:spcPct val="115000"/>
              </a:lnSpc>
              <a:spcBef>
                <a:spcPts val="0"/>
              </a:spcBef>
              <a:spcAft>
                <a:spcPts val="0"/>
              </a:spcAft>
              <a:buSzPct val="117647"/>
              <a:buFont typeface="Courier New"/>
              <a:buChar char="o"/>
            </a:pPr>
            <a:r>
              <a:rPr lang="en" dirty="0"/>
              <a:t>Publish public hearing notice (Class I Legal Ad) AT LEAST 30 days in advance </a:t>
            </a:r>
            <a:r>
              <a:rPr lang="en" u="sng" dirty="0"/>
              <a:t>and by posting the public notice at appropriate county courthouse(s)</a:t>
            </a:r>
            <a:r>
              <a:rPr lang="en" dirty="0"/>
              <a:t>. Legal ad to include: date, time, location of the meeting; locations of where a copy of draft plan may be viewed; invitation for oral and written comments; date of written comment period shall be extended 10 days after hearing date; address where comments may be mailed</a:t>
            </a:r>
            <a:endParaRPr dirty="0"/>
          </a:p>
          <a:p>
            <a:pPr marL="946150" lvl="1" indent="-342900" algn="l" rtl="0">
              <a:lnSpc>
                <a:spcPct val="115000"/>
              </a:lnSpc>
              <a:spcBef>
                <a:spcPts val="0"/>
              </a:spcBef>
              <a:spcAft>
                <a:spcPts val="0"/>
              </a:spcAft>
              <a:buSzPct val="117647"/>
              <a:buFont typeface="Courier New"/>
              <a:buChar char="o"/>
            </a:pPr>
            <a:r>
              <a:rPr lang="en" dirty="0"/>
              <a:t>Mail public notice to persons requesting to be placed on a SWA maintained mailing list.</a:t>
            </a:r>
            <a:endParaRPr dirty="0"/>
          </a:p>
          <a:p>
            <a:pPr marL="946150" lvl="1" indent="-342900" algn="l" rtl="0">
              <a:lnSpc>
                <a:spcPct val="115000"/>
              </a:lnSpc>
              <a:spcBef>
                <a:spcPts val="0"/>
              </a:spcBef>
              <a:spcAft>
                <a:spcPts val="0"/>
              </a:spcAft>
              <a:buSzPct val="117647"/>
              <a:buFont typeface="Courier New"/>
              <a:buChar char="o"/>
            </a:pPr>
            <a:r>
              <a:rPr lang="en" dirty="0"/>
              <a:t>Prepare written summary of public comments, responses, and considerations in the development of final plan.</a:t>
            </a:r>
            <a:endParaRPr dirty="0"/>
          </a:p>
          <a:p>
            <a:pPr marL="488950" indent="-342900">
              <a:buSzPct val="117647"/>
              <a:buFont typeface="+mj-lt"/>
              <a:buAutoNum type="arabicPeriod"/>
            </a:pPr>
            <a:r>
              <a:rPr lang="en" dirty="0"/>
              <a:t>Prepare final plan with considerations from public input.</a:t>
            </a:r>
            <a:endParaRPr dirty="0"/>
          </a:p>
          <a:p>
            <a:pPr marL="457200" lvl="0" indent="0" algn="ctr" rtl="0">
              <a:lnSpc>
                <a:spcPct val="115000"/>
              </a:lnSpc>
              <a:spcBef>
                <a:spcPts val="1200"/>
              </a:spcBef>
              <a:spcAft>
                <a:spcPts val="0"/>
              </a:spcAft>
              <a:buSzPct val="117647"/>
              <a:buNone/>
            </a:pPr>
            <a:endParaRPr dirty="0"/>
          </a:p>
          <a:p>
            <a:pPr marL="457200" lvl="0" indent="0" algn="ctr" rtl="0">
              <a:lnSpc>
                <a:spcPct val="115000"/>
              </a:lnSpc>
              <a:spcBef>
                <a:spcPts val="1200"/>
              </a:spcBef>
              <a:spcAft>
                <a:spcPts val="1200"/>
              </a:spcAft>
              <a:buSzPct val="127451"/>
              <a:buNone/>
            </a:pPr>
            <a:endParaRPr sz="1200" dirty="0">
              <a:solidFill>
                <a:schemeClr val="accent6"/>
              </a:solidFill>
            </a:endParaRPr>
          </a:p>
        </p:txBody>
      </p:sp>
      <p:sp>
        <p:nvSpPr>
          <p:cNvPr id="226" name="Google Shape;226;p16"/>
          <p:cNvSpPr txBox="1"/>
          <p:nvPr/>
        </p:nvSpPr>
        <p:spPr>
          <a:xfrm>
            <a:off x="405200" y="813152"/>
            <a:ext cx="8230800" cy="801728"/>
          </a:xfrm>
          <a:prstGeom prst="rect">
            <a:avLst/>
          </a:prstGeom>
          <a:noFill/>
          <a:ln>
            <a:noFill/>
          </a:ln>
        </p:spPr>
        <p:txBody>
          <a:bodyPr spcFirstLastPara="1" wrap="square" lIns="91425" tIns="91425" rIns="91425" bIns="91425" anchor="t" anchorCtr="0">
            <a:spAutoFit/>
          </a:bodyPr>
          <a:lstStyle/>
          <a:p>
            <a:pPr marL="457200" marR="0" lvl="0" indent="0" algn="ctr" rtl="0">
              <a:lnSpc>
                <a:spcPct val="115000"/>
              </a:lnSpc>
              <a:spcBef>
                <a:spcPts val="0"/>
              </a:spcBef>
              <a:spcAft>
                <a:spcPts val="0"/>
              </a:spcAft>
              <a:buNone/>
            </a:pPr>
            <a:r>
              <a:rPr lang="en" sz="1400" b="0" i="0" u="none" strike="noStrike" cap="none" dirty="0">
                <a:solidFill>
                  <a:schemeClr val="accent6"/>
                </a:solidFill>
                <a:latin typeface="Calibri"/>
                <a:ea typeface="Calibri"/>
                <a:cs typeface="Calibri"/>
                <a:sym typeface="Calibri"/>
              </a:rPr>
              <a:t>Comprehensive Plans require a minimum  of 2 public hearings, Siting Plans require minimum of 1.</a:t>
            </a:r>
            <a:endParaRPr sz="1400" b="0" i="0" u="none" strike="noStrike" cap="none" dirty="0">
              <a:solidFill>
                <a:schemeClr val="accent6"/>
              </a:solidFill>
              <a:latin typeface="Calibri"/>
              <a:ea typeface="Calibri"/>
              <a:cs typeface="Calibri"/>
              <a:sym typeface="Calibri"/>
            </a:endParaRPr>
          </a:p>
          <a:p>
            <a:pPr marL="0" marR="0" lvl="0" indent="0" algn="l" rtl="0">
              <a:lnSpc>
                <a:spcPct val="100000"/>
              </a:lnSpc>
              <a:spcBef>
                <a:spcPts val="1200"/>
              </a:spcBef>
              <a:spcAft>
                <a:spcPts val="0"/>
              </a:spcAft>
              <a:buNone/>
            </a:pPr>
            <a:endParaRPr sz="1400" b="0" i="0" u="none" strike="noStrike" cap="none" dirty="0">
              <a:solidFill>
                <a:schemeClr val="dk2"/>
              </a:solidFill>
              <a:latin typeface="Calibri"/>
              <a:ea typeface="Calibri"/>
              <a:cs typeface="Calibri"/>
              <a:sym typeface="Calibri"/>
            </a:endParaRPr>
          </a:p>
        </p:txBody>
      </p:sp>
      <p:sp>
        <p:nvSpPr>
          <p:cNvPr id="227" name="Google Shape;227;p1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12</a:t>
            </a:fld>
            <a:endParaRPr dirty="0"/>
          </a:p>
        </p:txBody>
      </p:sp>
      <p:pic>
        <p:nvPicPr>
          <p:cNvPr id="228" name="Google Shape;228;p16"/>
          <p:cNvPicPr preferRelativeResize="0"/>
          <p:nvPr/>
        </p:nvPicPr>
        <p:blipFill>
          <a:blip r:embed="rId4">
            <a:alphaModFix/>
          </a:blip>
          <a:stretch>
            <a:fillRect/>
          </a:stretch>
        </p:blipFill>
        <p:spPr>
          <a:xfrm>
            <a:off x="6882585" y="2324699"/>
            <a:ext cx="2056849" cy="1429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additive="base">
                                        <p:cTn id="7" dur="1000"/>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7"/>
          <p:cNvSpPr txBox="1">
            <a:spLocks noGrp="1"/>
          </p:cNvSpPr>
          <p:nvPr>
            <p:ph type="title"/>
          </p:nvPr>
        </p:nvSpPr>
        <p:spPr>
          <a:xfrm>
            <a:off x="819150" y="413800"/>
            <a:ext cx="7505700" cy="81175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Plan Update Process</a:t>
            </a:r>
            <a:endParaRPr dirty="0"/>
          </a:p>
          <a:p>
            <a:pPr marL="0" lvl="0" indent="0" algn="ctr" rtl="0">
              <a:lnSpc>
                <a:spcPct val="100000"/>
              </a:lnSpc>
              <a:spcBef>
                <a:spcPts val="0"/>
              </a:spcBef>
              <a:spcAft>
                <a:spcPts val="0"/>
              </a:spcAft>
              <a:buSzPct val="130463"/>
              <a:buNone/>
            </a:pPr>
            <a:r>
              <a:rPr lang="en" sz="2555">
                <a:solidFill>
                  <a:schemeClr val="accent5"/>
                </a:solidFill>
              </a:rPr>
              <a:t>Submission of Final Plan to SWMB</a:t>
            </a:r>
            <a:endParaRPr sz="2555" dirty="0">
              <a:solidFill>
                <a:schemeClr val="accent5"/>
              </a:solidFill>
            </a:endParaRPr>
          </a:p>
          <a:p>
            <a:pPr marL="0" lvl="0" indent="0" algn="l" rtl="0">
              <a:lnSpc>
                <a:spcPct val="100000"/>
              </a:lnSpc>
              <a:spcBef>
                <a:spcPts val="0"/>
              </a:spcBef>
              <a:spcAft>
                <a:spcPts val="0"/>
              </a:spcAft>
              <a:buSzPct val="111111"/>
              <a:buNone/>
            </a:pPr>
            <a:endParaRPr dirty="0"/>
          </a:p>
        </p:txBody>
      </p:sp>
      <p:sp>
        <p:nvSpPr>
          <p:cNvPr id="234" name="Google Shape;234;p17"/>
          <p:cNvSpPr txBox="1">
            <a:spLocks noGrp="1"/>
          </p:cNvSpPr>
          <p:nvPr>
            <p:ph type="body" idx="1"/>
          </p:nvPr>
        </p:nvSpPr>
        <p:spPr>
          <a:xfrm>
            <a:off x="819150" y="1327150"/>
            <a:ext cx="7505700" cy="3111575"/>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 dirty="0"/>
              <a:t>Approve final plan at a subsequent SWA meeting after all hearings and procedures are complete and any changes incorporated.</a:t>
            </a:r>
            <a:endParaRPr dirty="0"/>
          </a:p>
          <a:p>
            <a:pPr marL="457200" lvl="0" indent="-311150" algn="l" rtl="0">
              <a:lnSpc>
                <a:spcPct val="115000"/>
              </a:lnSpc>
              <a:spcBef>
                <a:spcPts val="0"/>
              </a:spcBef>
              <a:spcAft>
                <a:spcPts val="0"/>
              </a:spcAft>
              <a:buSzPts val="1300"/>
              <a:buChar char="●"/>
            </a:pPr>
            <a:r>
              <a:rPr lang="en" dirty="0"/>
              <a:t>Submit a complete package and clean version of plan to SWMB</a:t>
            </a:r>
            <a:endParaRPr dirty="0"/>
          </a:p>
          <a:p>
            <a:pPr marL="914400" lvl="1" indent="-298450" algn="l" rtl="0">
              <a:lnSpc>
                <a:spcPct val="115000"/>
              </a:lnSpc>
              <a:spcBef>
                <a:spcPts val="0"/>
              </a:spcBef>
              <a:spcAft>
                <a:spcPts val="0"/>
              </a:spcAft>
              <a:buSzPts val="1100"/>
              <a:buChar char="○"/>
            </a:pPr>
            <a:r>
              <a:rPr lang="en" dirty="0"/>
              <a:t> (all strike/underlines/notes) removed </a:t>
            </a:r>
            <a:endParaRPr dirty="0"/>
          </a:p>
          <a:p>
            <a:pPr marL="914400" lvl="1" indent="-298450" algn="l" rtl="0">
              <a:lnSpc>
                <a:spcPct val="115000"/>
              </a:lnSpc>
              <a:spcBef>
                <a:spcPts val="0"/>
              </a:spcBef>
              <a:spcAft>
                <a:spcPts val="0"/>
              </a:spcAft>
              <a:buSzPts val="1100"/>
              <a:buChar char="○"/>
            </a:pPr>
            <a:r>
              <a:rPr lang="en" dirty="0"/>
              <a:t>Public Participation records</a:t>
            </a:r>
            <a:endParaRPr dirty="0"/>
          </a:p>
          <a:p>
            <a:pPr lvl="2" algn="l" rtl="0">
              <a:lnSpc>
                <a:spcPct val="115000"/>
              </a:lnSpc>
              <a:spcBef>
                <a:spcPts val="0"/>
              </a:spcBef>
              <a:spcAft>
                <a:spcPts val="0"/>
              </a:spcAft>
              <a:buSzPts val="1100"/>
              <a:buFont typeface="Arial" panose="020B0604020202020204" pitchFamily="34" charset="0"/>
              <a:buChar char="•"/>
            </a:pPr>
            <a:r>
              <a:rPr lang="en" dirty="0"/>
              <a:t>Copy of Affidavit for hearing(s)</a:t>
            </a:r>
            <a:endParaRPr dirty="0"/>
          </a:p>
          <a:p>
            <a:pPr lvl="2" algn="l" rtl="0">
              <a:lnSpc>
                <a:spcPct val="115000"/>
              </a:lnSpc>
              <a:spcBef>
                <a:spcPts val="0"/>
              </a:spcBef>
              <a:spcAft>
                <a:spcPts val="0"/>
              </a:spcAft>
              <a:buSzPts val="1100"/>
              <a:buFont typeface="Arial" panose="020B0604020202020204" pitchFamily="34" charset="0"/>
              <a:buChar char="•"/>
            </a:pPr>
            <a:r>
              <a:rPr lang="en" dirty="0"/>
              <a:t>Copy of Class 1 Legal Ad(s) </a:t>
            </a:r>
            <a:endParaRPr dirty="0"/>
          </a:p>
          <a:p>
            <a:pPr lvl="2" algn="l" rtl="0">
              <a:lnSpc>
                <a:spcPct val="115000"/>
              </a:lnSpc>
              <a:spcBef>
                <a:spcPts val="0"/>
              </a:spcBef>
              <a:spcAft>
                <a:spcPts val="0"/>
              </a:spcAft>
              <a:buSzPts val="1100"/>
              <a:buFont typeface="Arial" panose="020B0604020202020204" pitchFamily="34" charset="0"/>
              <a:buChar char="•"/>
            </a:pPr>
            <a:r>
              <a:rPr lang="en" dirty="0"/>
              <a:t>Copy of Minutes for hearings(s)</a:t>
            </a:r>
            <a:endParaRPr dirty="0"/>
          </a:p>
          <a:p>
            <a:pPr lvl="2" algn="l" rtl="0">
              <a:lnSpc>
                <a:spcPct val="115000"/>
              </a:lnSpc>
              <a:spcBef>
                <a:spcPts val="0"/>
              </a:spcBef>
              <a:spcAft>
                <a:spcPts val="0"/>
              </a:spcAft>
              <a:buSzPts val="1100"/>
              <a:buFont typeface="Arial" panose="020B0604020202020204" pitchFamily="34" charset="0"/>
              <a:buChar char="•"/>
            </a:pPr>
            <a:r>
              <a:rPr lang="en" dirty="0"/>
              <a:t>Summary of public comments, responses, and statement explaining how it responded to public comments in the development of the plan.</a:t>
            </a:r>
            <a:endParaRPr dirty="0"/>
          </a:p>
          <a:p>
            <a:pPr marL="914400" lvl="1" indent="-298450" algn="l" rtl="0">
              <a:lnSpc>
                <a:spcPct val="115000"/>
              </a:lnSpc>
              <a:spcBef>
                <a:spcPts val="0"/>
              </a:spcBef>
              <a:spcAft>
                <a:spcPts val="0"/>
              </a:spcAft>
              <a:buSzPts val="1100"/>
              <a:buChar char="○"/>
            </a:pPr>
            <a:r>
              <a:rPr lang="en" dirty="0"/>
              <a:t>All maps, attachments, appendices in place</a:t>
            </a:r>
            <a:endParaRPr dirty="0"/>
          </a:p>
          <a:p>
            <a:pPr marL="914400" lvl="1" indent="-298450" algn="l" rtl="0">
              <a:lnSpc>
                <a:spcPct val="115000"/>
              </a:lnSpc>
              <a:spcBef>
                <a:spcPts val="0"/>
              </a:spcBef>
              <a:spcAft>
                <a:spcPts val="0"/>
              </a:spcAft>
              <a:buSzPts val="1100"/>
              <a:buChar char="○"/>
            </a:pPr>
            <a:r>
              <a:rPr lang="en" dirty="0">
                <a:solidFill>
                  <a:schemeClr val="bg2"/>
                </a:solidFill>
              </a:rPr>
              <a:t>Cover page with signature of chairperson</a:t>
            </a:r>
            <a:endParaRPr dirty="0">
              <a:solidFill>
                <a:schemeClr val="bg2"/>
              </a:solidFill>
            </a:endParaRPr>
          </a:p>
          <a:p>
            <a:pPr marL="914400" lvl="1" indent="-298450" algn="l" rtl="0">
              <a:lnSpc>
                <a:spcPct val="115000"/>
              </a:lnSpc>
              <a:spcBef>
                <a:spcPts val="0"/>
              </a:spcBef>
              <a:spcAft>
                <a:spcPts val="0"/>
              </a:spcAft>
              <a:buSzPts val="1100"/>
              <a:buChar char="○"/>
            </a:pPr>
            <a:r>
              <a:rPr lang="en" dirty="0">
                <a:solidFill>
                  <a:schemeClr val="bg2"/>
                </a:solidFill>
              </a:rPr>
              <a:t>Signed minutes from authority meeting approving updated plan</a:t>
            </a:r>
            <a:endParaRPr dirty="0">
              <a:solidFill>
                <a:schemeClr val="bg2"/>
              </a:solidFill>
            </a:endParaRPr>
          </a:p>
          <a:p>
            <a:pPr marL="1371600" lvl="2" indent="-228600" algn="l" rtl="0">
              <a:lnSpc>
                <a:spcPct val="115000"/>
              </a:lnSpc>
              <a:spcBef>
                <a:spcPts val="0"/>
              </a:spcBef>
              <a:spcAft>
                <a:spcPts val="0"/>
              </a:spcAft>
              <a:buSzPts val="1100"/>
              <a:buNone/>
            </a:pPr>
            <a:endParaRPr dirty="0"/>
          </a:p>
        </p:txBody>
      </p:sp>
      <p:sp>
        <p:nvSpPr>
          <p:cNvPr id="235" name="Google Shape;235;p1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8"/>
          <p:cNvSpPr txBox="1">
            <a:spLocks noGrp="1"/>
          </p:cNvSpPr>
          <p:nvPr>
            <p:ph type="title"/>
          </p:nvPr>
        </p:nvSpPr>
        <p:spPr>
          <a:xfrm>
            <a:off x="819150" y="423036"/>
            <a:ext cx="7505700" cy="954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51515"/>
              <a:buNone/>
            </a:pPr>
            <a:r>
              <a:rPr lang="en" dirty="0"/>
              <a:t>Plan Update Process</a:t>
            </a:r>
            <a:br>
              <a:rPr lang="en" dirty="0"/>
            </a:br>
            <a:r>
              <a:rPr lang="en" sz="2200" dirty="0">
                <a:solidFill>
                  <a:srgbClr val="0070C0"/>
                </a:solidFill>
              </a:rPr>
              <a:t>SWMB Review &amp; Approval of Final Plans</a:t>
            </a:r>
            <a:endParaRPr sz="2200" dirty="0">
              <a:solidFill>
                <a:srgbClr val="0070C0"/>
              </a:solidFill>
            </a:endParaRPr>
          </a:p>
        </p:txBody>
      </p:sp>
      <p:sp>
        <p:nvSpPr>
          <p:cNvPr id="241" name="Google Shape;241;p18"/>
          <p:cNvSpPr txBox="1">
            <a:spLocks noGrp="1"/>
          </p:cNvSpPr>
          <p:nvPr>
            <p:ph type="body" idx="1"/>
          </p:nvPr>
        </p:nvSpPr>
        <p:spPr>
          <a:xfrm>
            <a:off x="672450" y="1377636"/>
            <a:ext cx="7652400" cy="3275314"/>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AutoNum type="arabicPeriod"/>
            </a:pPr>
            <a:r>
              <a:rPr lang="en" dirty="0"/>
              <a:t>SWMB plan review administrative and technical completeness.</a:t>
            </a:r>
            <a:endParaRPr dirty="0"/>
          </a:p>
          <a:p>
            <a:pPr marL="146050" lvl="0" indent="0" algn="l" rtl="0">
              <a:lnSpc>
                <a:spcPct val="115000"/>
              </a:lnSpc>
              <a:spcBef>
                <a:spcPts val="0"/>
              </a:spcBef>
              <a:spcAft>
                <a:spcPts val="0"/>
              </a:spcAft>
              <a:buSzPts val="1300"/>
              <a:buNone/>
            </a:pPr>
            <a:r>
              <a:rPr lang="en" dirty="0"/>
              <a:t>(Siting plans must be complete before technical review, 30-day notice to make administratively complete.)</a:t>
            </a:r>
          </a:p>
          <a:p>
            <a:pPr marL="146050" lvl="0" indent="0" algn="l" rtl="0">
              <a:lnSpc>
                <a:spcPct val="115000"/>
              </a:lnSpc>
              <a:spcBef>
                <a:spcPts val="0"/>
              </a:spcBef>
              <a:spcAft>
                <a:spcPts val="0"/>
              </a:spcAft>
              <a:buSzPts val="1300"/>
              <a:buNone/>
            </a:pPr>
            <a:endParaRPr dirty="0"/>
          </a:p>
          <a:p>
            <a:pPr marL="488950" lvl="0" indent="-342900" algn="l" rtl="0">
              <a:lnSpc>
                <a:spcPct val="115000"/>
              </a:lnSpc>
              <a:spcBef>
                <a:spcPts val="0"/>
              </a:spcBef>
              <a:spcAft>
                <a:spcPts val="0"/>
              </a:spcAft>
              <a:buSzPts val="1300"/>
              <a:buFont typeface="Arial"/>
              <a:buAutoNum type="arabicPeriod" startAt="2"/>
            </a:pPr>
            <a:r>
              <a:rPr lang="en" dirty="0"/>
              <a:t>Within ninety (90) days of deficiency notice, the authority shall revise and resubmit corrected plan.</a:t>
            </a:r>
          </a:p>
          <a:p>
            <a:pPr marL="488950" lvl="0" indent="-342900" algn="l" rtl="0">
              <a:lnSpc>
                <a:spcPct val="115000"/>
              </a:lnSpc>
              <a:spcBef>
                <a:spcPts val="0"/>
              </a:spcBef>
              <a:spcAft>
                <a:spcPts val="0"/>
              </a:spcAft>
              <a:buSzPts val="1300"/>
              <a:buFont typeface="Arial"/>
              <a:buAutoNum type="arabicPeriod" startAt="2"/>
            </a:pPr>
            <a:endParaRPr dirty="0"/>
          </a:p>
          <a:p>
            <a:pPr marL="457200" lvl="0" indent="-311150" algn="l" rtl="0">
              <a:lnSpc>
                <a:spcPct val="115000"/>
              </a:lnSpc>
              <a:spcBef>
                <a:spcPts val="0"/>
              </a:spcBef>
              <a:spcAft>
                <a:spcPts val="0"/>
              </a:spcAft>
              <a:buSzPts val="1300"/>
              <a:buAutoNum type="arabicPeriod" startAt="2"/>
            </a:pPr>
            <a:r>
              <a:rPr lang="en" dirty="0"/>
              <a:t>The SWMB shall approve the final plan in writing if it complies with the purposes and requirements of applicable state and federal law, if any, and 54CRS3 and 54CSR4. </a:t>
            </a:r>
          </a:p>
          <a:p>
            <a:pPr marL="457200" lvl="0" indent="-311150" algn="l" rtl="0">
              <a:lnSpc>
                <a:spcPct val="115000"/>
              </a:lnSpc>
              <a:spcBef>
                <a:spcPts val="0"/>
              </a:spcBef>
              <a:spcAft>
                <a:spcPts val="0"/>
              </a:spcAft>
              <a:buSzPts val="1300"/>
              <a:buAutoNum type="arabicPeriod" startAt="2"/>
            </a:pPr>
            <a:endParaRPr lang="en" dirty="0"/>
          </a:p>
          <a:p>
            <a:pPr marL="457200" lvl="0" indent="-311150" algn="l" rtl="0">
              <a:lnSpc>
                <a:spcPct val="115000"/>
              </a:lnSpc>
              <a:spcBef>
                <a:spcPts val="0"/>
              </a:spcBef>
              <a:spcAft>
                <a:spcPts val="0"/>
              </a:spcAft>
              <a:buSzPts val="1300"/>
              <a:buAutoNum type="arabicPeriod" startAt="2"/>
            </a:pPr>
            <a:r>
              <a:rPr lang="en" dirty="0"/>
              <a:t>No later than sixty (60) days after approval, the authority shall submit to the board a hard copy and an electronic copy of the final plan. The authority must also transmit one copy to each of the following:</a:t>
            </a:r>
            <a:endParaRPr dirty="0"/>
          </a:p>
          <a:p>
            <a:pPr marL="914400" lvl="1" indent="-298450" algn="l" rtl="0">
              <a:lnSpc>
                <a:spcPct val="115000"/>
              </a:lnSpc>
              <a:spcBef>
                <a:spcPts val="0"/>
              </a:spcBef>
              <a:spcAft>
                <a:spcPts val="0"/>
              </a:spcAft>
              <a:buSzPts val="1100"/>
              <a:buAutoNum type="alphaLcPeriod"/>
            </a:pPr>
            <a:r>
              <a:rPr lang="en" dirty="0"/>
              <a:t>Appropriate regional planning and development council</a:t>
            </a:r>
            <a:endParaRPr dirty="0"/>
          </a:p>
          <a:p>
            <a:pPr marL="914400" lvl="1" indent="-298450" algn="l" rtl="0">
              <a:lnSpc>
                <a:spcPct val="115000"/>
              </a:lnSpc>
              <a:spcBef>
                <a:spcPts val="0"/>
              </a:spcBef>
              <a:spcAft>
                <a:spcPts val="0"/>
              </a:spcAft>
              <a:buSzPts val="1100"/>
              <a:buAutoNum type="alphaLcPeriod"/>
            </a:pPr>
            <a:r>
              <a:rPr lang="en" dirty="0"/>
              <a:t>County planning commission</a:t>
            </a:r>
            <a:endParaRPr dirty="0"/>
          </a:p>
          <a:p>
            <a:pPr marL="914400" lvl="1" indent="-298450" algn="l" rtl="0">
              <a:lnSpc>
                <a:spcPct val="115000"/>
              </a:lnSpc>
              <a:spcBef>
                <a:spcPts val="0"/>
              </a:spcBef>
              <a:spcAft>
                <a:spcPts val="0"/>
              </a:spcAft>
              <a:buSzPts val="1100"/>
              <a:buAutoNum type="alphaLcPeriod"/>
            </a:pPr>
            <a:r>
              <a:rPr lang="en" dirty="0"/>
              <a:t>Office of each county clerk - who shall file and make available for public inspection</a:t>
            </a:r>
          </a:p>
        </p:txBody>
      </p:sp>
      <p:sp>
        <p:nvSpPr>
          <p:cNvPr id="242" name="Google Shape;242;p1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9"/>
          <p:cNvSpPr txBox="1">
            <a:spLocks noGrp="1"/>
          </p:cNvSpPr>
          <p:nvPr>
            <p:ph type="title"/>
          </p:nvPr>
        </p:nvSpPr>
        <p:spPr>
          <a:xfrm>
            <a:off x="819150" y="594325"/>
            <a:ext cx="7505700" cy="954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t>Summary</a:t>
            </a:r>
            <a:endParaRPr dirty="0"/>
          </a:p>
        </p:txBody>
      </p:sp>
      <p:sp>
        <p:nvSpPr>
          <p:cNvPr id="248" name="Google Shape;248;p19"/>
          <p:cNvSpPr txBox="1">
            <a:spLocks noGrp="1"/>
          </p:cNvSpPr>
          <p:nvPr>
            <p:ph type="body" idx="1"/>
          </p:nvPr>
        </p:nvSpPr>
        <p:spPr>
          <a:xfrm>
            <a:off x="356600" y="1180875"/>
            <a:ext cx="5731200" cy="3442200"/>
          </a:xfrm>
          <a:prstGeom prst="rect">
            <a:avLst/>
          </a:prstGeom>
          <a:noFill/>
          <a:ln>
            <a:noFill/>
          </a:ln>
        </p:spPr>
        <p:txBody>
          <a:bodyPr spcFirstLastPara="1" wrap="square" lIns="91425" tIns="91425" rIns="91425" bIns="91425" anchor="t" anchorCtr="0">
            <a:normAutofit/>
          </a:bodyPr>
          <a:lstStyle/>
          <a:p>
            <a:pPr marL="457200" lvl="0" indent="-311150" algn="l" rtl="0">
              <a:lnSpc>
                <a:spcPct val="115000"/>
              </a:lnSpc>
              <a:spcBef>
                <a:spcPts val="0"/>
              </a:spcBef>
              <a:spcAft>
                <a:spcPts val="0"/>
              </a:spcAft>
              <a:buSzPts val="1300"/>
              <a:buChar char="●"/>
            </a:pPr>
            <a:r>
              <a:rPr lang="en" dirty="0"/>
              <a:t>Solid waste authorities hold legislative purpose to protect public health and welfare, environment, economic growth, property values, and transportation by</a:t>
            </a:r>
            <a:r>
              <a:rPr lang="en" sz="900" b="1" dirty="0"/>
              <a:t> </a:t>
            </a:r>
            <a:r>
              <a:rPr lang="en" dirty="0"/>
              <a:t>following the integrated waste management hierarchy.</a:t>
            </a:r>
            <a:endParaRPr sz="2100" dirty="0"/>
          </a:p>
          <a:p>
            <a:pPr marL="457200" lvl="0" indent="-311150" algn="l" rtl="0">
              <a:lnSpc>
                <a:spcPct val="115000"/>
              </a:lnSpc>
              <a:spcBef>
                <a:spcPts val="0"/>
              </a:spcBef>
              <a:spcAft>
                <a:spcPts val="0"/>
              </a:spcAft>
              <a:buSzPts val="1300"/>
              <a:buChar char="●"/>
            </a:pPr>
            <a:r>
              <a:rPr lang="en" dirty="0"/>
              <a:t>Comprehensive and Siting Plans must be updated every five (5) years with a projected plan of twenty (20) years.</a:t>
            </a:r>
            <a:endParaRPr dirty="0"/>
          </a:p>
          <a:p>
            <a:pPr marL="457200" lvl="0" indent="-311150" algn="l" rtl="0">
              <a:lnSpc>
                <a:spcPct val="115000"/>
              </a:lnSpc>
              <a:spcBef>
                <a:spcPts val="0"/>
              </a:spcBef>
              <a:spcAft>
                <a:spcPts val="0"/>
              </a:spcAft>
              <a:buSzPts val="1300"/>
              <a:buChar char="●"/>
            </a:pPr>
            <a:r>
              <a:rPr lang="en" dirty="0"/>
              <a:t>Updates and amendments require public participation and SWMB approval through the appropriate use of state and federal law and applicable rules promulgated by 54CSR3 and 54CSR4.</a:t>
            </a:r>
            <a:endParaRPr dirty="0"/>
          </a:p>
          <a:p>
            <a:pPr marL="457200" lvl="0" indent="-311150" algn="l" rtl="0">
              <a:lnSpc>
                <a:spcPct val="115000"/>
              </a:lnSpc>
              <a:spcBef>
                <a:spcPts val="0"/>
              </a:spcBef>
              <a:spcAft>
                <a:spcPts val="0"/>
              </a:spcAft>
              <a:buSzPts val="1300"/>
              <a:buChar char="●"/>
            </a:pPr>
            <a:r>
              <a:rPr lang="en" dirty="0"/>
              <a:t>Siting Plans are the first step to site approval and permitting.</a:t>
            </a:r>
            <a:endParaRPr dirty="0"/>
          </a:p>
          <a:p>
            <a:pPr marL="457200" lvl="0" indent="-311150" algn="l" rtl="0">
              <a:lnSpc>
                <a:spcPct val="115000"/>
              </a:lnSpc>
              <a:spcBef>
                <a:spcPts val="0"/>
              </a:spcBef>
              <a:spcAft>
                <a:spcPts val="0"/>
              </a:spcAft>
              <a:buSzPts val="1300"/>
              <a:buChar char="●"/>
            </a:pPr>
            <a:r>
              <a:rPr lang="en" dirty="0"/>
              <a:t>Sustainable and forward looking planning includes a combination of assessment, collaboration, and enforcement in order to meet disposal and waste reduction needs.</a:t>
            </a:r>
            <a:endParaRPr dirty="0"/>
          </a:p>
        </p:txBody>
      </p:sp>
      <p:sp>
        <p:nvSpPr>
          <p:cNvPr id="249" name="Google Shape;249;p1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15</a:t>
            </a:fld>
            <a:endParaRPr dirty="0"/>
          </a:p>
        </p:txBody>
      </p:sp>
      <p:pic>
        <p:nvPicPr>
          <p:cNvPr id="250" name="Google Shape;250;p19"/>
          <p:cNvPicPr preferRelativeResize="0"/>
          <p:nvPr/>
        </p:nvPicPr>
        <p:blipFill>
          <a:blip r:embed="rId3">
            <a:alphaModFix/>
          </a:blip>
          <a:stretch>
            <a:fillRect/>
          </a:stretch>
        </p:blipFill>
        <p:spPr>
          <a:xfrm>
            <a:off x="6521125" y="479000"/>
            <a:ext cx="2123874" cy="1003050"/>
          </a:xfrm>
          <a:prstGeom prst="rect">
            <a:avLst/>
          </a:prstGeom>
          <a:noFill/>
          <a:ln>
            <a:noFill/>
          </a:ln>
        </p:spPr>
      </p:pic>
      <p:pic>
        <p:nvPicPr>
          <p:cNvPr id="251" name="Google Shape;251;p19"/>
          <p:cNvPicPr preferRelativeResize="0"/>
          <p:nvPr/>
        </p:nvPicPr>
        <p:blipFill>
          <a:blip r:embed="rId4">
            <a:alphaModFix/>
          </a:blip>
          <a:stretch>
            <a:fillRect/>
          </a:stretch>
        </p:blipFill>
        <p:spPr>
          <a:xfrm>
            <a:off x="6226700" y="2180900"/>
            <a:ext cx="2712725" cy="2442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1"/>
          <p:cNvSpPr txBox="1">
            <a:spLocks noGrp="1"/>
          </p:cNvSpPr>
          <p:nvPr>
            <p:ph type="ctrTitle"/>
          </p:nvPr>
        </p:nvSpPr>
        <p:spPr>
          <a:xfrm>
            <a:off x="2738128" y="1071933"/>
            <a:ext cx="5361300" cy="14481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800"/>
              <a:buNone/>
            </a:pPr>
            <a:r>
              <a:rPr lang="en"/>
              <a:t>Thank you!</a:t>
            </a:r>
            <a:endParaRPr dirty="0"/>
          </a:p>
        </p:txBody>
      </p:sp>
      <p:sp>
        <p:nvSpPr>
          <p:cNvPr id="265" name="Google Shape;265;p21"/>
          <p:cNvSpPr txBox="1">
            <a:spLocks noGrp="1"/>
          </p:cNvSpPr>
          <p:nvPr>
            <p:ph type="subTitle" idx="1"/>
          </p:nvPr>
        </p:nvSpPr>
        <p:spPr>
          <a:xfrm>
            <a:off x="2738125" y="2156901"/>
            <a:ext cx="5361300" cy="2498974"/>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1600"/>
              <a:buNone/>
            </a:pPr>
            <a:r>
              <a:rPr lang="en" b="1" u="sng"/>
              <a:t>Please reach out if you have any questions!</a:t>
            </a:r>
            <a:endParaRPr dirty="0"/>
          </a:p>
          <a:p>
            <a:pPr marL="0" lvl="0" indent="0" algn="ctr" rtl="0">
              <a:lnSpc>
                <a:spcPct val="100000"/>
              </a:lnSpc>
              <a:spcBef>
                <a:spcPts val="0"/>
              </a:spcBef>
              <a:spcAft>
                <a:spcPts val="0"/>
              </a:spcAft>
              <a:buSzPts val="1600"/>
              <a:buNone/>
            </a:pPr>
            <a:endParaRPr b="1" u="sng" dirty="0"/>
          </a:p>
          <a:p>
            <a:pPr marL="0" lvl="0" indent="0" algn="ctr" rtl="0">
              <a:lnSpc>
                <a:spcPct val="100000"/>
              </a:lnSpc>
              <a:spcBef>
                <a:spcPts val="0"/>
              </a:spcBef>
              <a:spcAft>
                <a:spcPts val="0"/>
              </a:spcAft>
              <a:buSzPts val="1600"/>
              <a:buNone/>
            </a:pPr>
            <a:r>
              <a:rPr lang="en" sz="2000" b="1"/>
              <a:t>SWMBplanning@wv.gov</a:t>
            </a:r>
            <a:endParaRPr sz="2000" b="1" dirty="0"/>
          </a:p>
          <a:p>
            <a:pPr marL="0" lvl="0" indent="0" algn="ctr" rtl="0">
              <a:lnSpc>
                <a:spcPct val="100000"/>
              </a:lnSpc>
              <a:spcBef>
                <a:spcPts val="0"/>
              </a:spcBef>
              <a:spcAft>
                <a:spcPts val="0"/>
              </a:spcAft>
              <a:buSzPts val="1600"/>
              <a:buNone/>
            </a:pPr>
            <a:endParaRPr dirty="0"/>
          </a:p>
          <a:p>
            <a:pPr marL="0" lvl="0" indent="0" algn="ctr" rtl="0">
              <a:lnSpc>
                <a:spcPct val="100000"/>
              </a:lnSpc>
              <a:spcBef>
                <a:spcPts val="0"/>
              </a:spcBef>
              <a:spcAft>
                <a:spcPts val="0"/>
              </a:spcAft>
              <a:buSzPts val="1600"/>
              <a:buNone/>
            </a:pPr>
            <a:endParaRPr dirty="0"/>
          </a:p>
        </p:txBody>
      </p:sp>
      <p:sp>
        <p:nvSpPr>
          <p:cNvPr id="266" name="Google Shape;266;p21"/>
          <p:cNvSpPr txBox="1"/>
          <p:nvPr/>
        </p:nvSpPr>
        <p:spPr>
          <a:xfrm>
            <a:off x="5539476" y="3354670"/>
            <a:ext cx="2705604" cy="117259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920" b="1" i="0" u="none" strike="noStrike" cap="none">
                <a:solidFill>
                  <a:schemeClr val="lt1"/>
                </a:solidFill>
                <a:latin typeface="Calibri"/>
                <a:ea typeface="Calibri"/>
                <a:cs typeface="Calibri"/>
                <a:sym typeface="Calibri"/>
              </a:rPr>
              <a:t>Isaiah McCoy</a:t>
            </a:r>
            <a:endParaRPr dirty="0"/>
          </a:p>
          <a:p>
            <a:pPr marL="0" marR="0" lvl="0" indent="0" algn="ctr" rtl="0">
              <a:lnSpc>
                <a:spcPct val="100000"/>
              </a:lnSpc>
              <a:spcBef>
                <a:spcPts val="0"/>
              </a:spcBef>
              <a:spcAft>
                <a:spcPts val="0"/>
              </a:spcAft>
              <a:buNone/>
            </a:pPr>
            <a:r>
              <a:rPr lang="en" sz="1600" b="0" i="0" u="sng" strike="noStrike" cap="none">
                <a:solidFill>
                  <a:schemeClr val="accent5"/>
                </a:solidFill>
                <a:latin typeface="Calibri"/>
                <a:ea typeface="Calibri"/>
                <a:cs typeface="Calibri"/>
                <a:sym typeface="Calibri"/>
              </a:rPr>
              <a:t>Isaiah.S.McCoy@wv.gov</a:t>
            </a:r>
            <a:endParaRPr sz="16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 sz="1600" b="0" i="0" u="none" strike="noStrike" cap="none">
                <a:solidFill>
                  <a:schemeClr val="lt1"/>
                </a:solidFill>
                <a:latin typeface="Calibri"/>
                <a:ea typeface="Calibri"/>
                <a:cs typeface="Calibri"/>
                <a:sym typeface="Calibri"/>
              </a:rPr>
              <a:t>304-414-1121</a:t>
            </a:r>
            <a:endParaRPr sz="16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300" b="0" i="0" u="none" strike="noStrike" cap="none" dirty="0">
              <a:solidFill>
                <a:schemeClr val="dk2"/>
              </a:solidFill>
              <a:latin typeface="Calibri"/>
              <a:ea typeface="Calibri"/>
              <a:cs typeface="Calibri"/>
              <a:sym typeface="Calibri"/>
            </a:endParaRPr>
          </a:p>
        </p:txBody>
      </p:sp>
      <p:sp>
        <p:nvSpPr>
          <p:cNvPr id="267" name="Google Shape;267;p21"/>
          <p:cNvSpPr txBox="1"/>
          <p:nvPr/>
        </p:nvSpPr>
        <p:spPr>
          <a:xfrm>
            <a:off x="2965375" y="3395558"/>
            <a:ext cx="2453400" cy="972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920" b="1" i="0" u="none" strike="noStrike" cap="none">
                <a:solidFill>
                  <a:schemeClr val="lt1"/>
                </a:solidFill>
                <a:latin typeface="Calibri"/>
                <a:ea typeface="Calibri"/>
                <a:cs typeface="Calibri"/>
                <a:sym typeface="Calibri"/>
              </a:rPr>
              <a:t>Niki Davis</a:t>
            </a:r>
            <a:endParaRPr sz="192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 sz="1600" b="0" i="0" u="sng" strike="noStrike" cap="none">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Niki.N.Davis@wv.gov</a:t>
            </a:r>
            <a:endParaRPr sz="16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 sz="1600" b="0" i="0" u="none" strike="noStrike" cap="none">
                <a:solidFill>
                  <a:schemeClr val="lt1"/>
                </a:solidFill>
                <a:latin typeface="Calibri"/>
                <a:ea typeface="Calibri"/>
                <a:cs typeface="Calibri"/>
                <a:sym typeface="Calibri"/>
              </a:rPr>
              <a:t>304-414-1124</a:t>
            </a:r>
            <a:endParaRPr sz="1300" b="0" i="0" u="none" strike="noStrike" cap="none" dirty="0">
              <a:solidFill>
                <a:schemeClr val="dk2"/>
              </a:solidFill>
              <a:latin typeface="Calibri"/>
              <a:ea typeface="Calibri"/>
              <a:cs typeface="Calibri"/>
              <a:sym typeface="Calibri"/>
            </a:endParaRPr>
          </a:p>
        </p:txBody>
      </p:sp>
      <p:sp>
        <p:nvSpPr>
          <p:cNvPr id="268" name="Google Shape;268;p2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16</a:t>
            </a:fld>
            <a:endParaRPr dirty="0"/>
          </a:p>
        </p:txBody>
      </p:sp>
      <p:pic>
        <p:nvPicPr>
          <p:cNvPr id="269" name="Google Shape;269;p21"/>
          <p:cNvPicPr preferRelativeResize="0"/>
          <p:nvPr/>
        </p:nvPicPr>
        <p:blipFill>
          <a:blip r:embed="rId4">
            <a:alphaModFix/>
          </a:blip>
          <a:stretch>
            <a:fillRect/>
          </a:stretch>
        </p:blipFill>
        <p:spPr>
          <a:xfrm>
            <a:off x="624200" y="1415438"/>
            <a:ext cx="2433328" cy="21830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a:spLocks noGrp="1"/>
          </p:cNvSpPr>
          <p:nvPr>
            <p:ph type="title"/>
          </p:nvPr>
        </p:nvSpPr>
        <p:spPr>
          <a:xfrm>
            <a:off x="819150" y="704775"/>
            <a:ext cx="7505700" cy="954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000"/>
              <a:buNone/>
            </a:pPr>
            <a:r>
              <a:rPr lang="en"/>
              <a:t>Objectives</a:t>
            </a:r>
            <a:endParaRPr dirty="0"/>
          </a:p>
        </p:txBody>
      </p:sp>
      <p:sp>
        <p:nvSpPr>
          <p:cNvPr id="125" name="Google Shape;125;p2"/>
          <p:cNvSpPr txBox="1">
            <a:spLocks noGrp="1"/>
          </p:cNvSpPr>
          <p:nvPr>
            <p:ph type="body" idx="1"/>
          </p:nvPr>
        </p:nvSpPr>
        <p:spPr>
          <a:xfrm>
            <a:off x="526473" y="1503218"/>
            <a:ext cx="8201891" cy="2935507"/>
          </a:xfrm>
          <a:prstGeom prst="rect">
            <a:avLst/>
          </a:prstGeom>
          <a:noFill/>
          <a:ln>
            <a:noFill/>
          </a:ln>
        </p:spPr>
        <p:txBody>
          <a:bodyPr spcFirstLastPara="1" wrap="square" lIns="91425" tIns="91425" rIns="91425" bIns="91425" anchor="t" anchorCtr="0">
            <a:normAutofit/>
          </a:bodyPr>
          <a:lstStyle/>
          <a:p>
            <a:pPr marL="457200" lvl="0" indent="-317500" algn="l" rtl="0">
              <a:lnSpc>
                <a:spcPct val="150000"/>
              </a:lnSpc>
              <a:spcBef>
                <a:spcPts val="0"/>
              </a:spcBef>
              <a:spcAft>
                <a:spcPts val="0"/>
              </a:spcAft>
              <a:buSzPts val="1400"/>
              <a:buChar char="●"/>
            </a:pPr>
            <a:r>
              <a:rPr lang="en" sz="1600" dirty="0"/>
              <a:t>Understand your legislative purpose as a solid waste authority.</a:t>
            </a:r>
            <a:endParaRPr sz="1600" dirty="0"/>
          </a:p>
          <a:p>
            <a:pPr marL="457200" lvl="0" indent="-317500" algn="l" rtl="0">
              <a:lnSpc>
                <a:spcPct val="150000"/>
              </a:lnSpc>
              <a:spcBef>
                <a:spcPts val="0"/>
              </a:spcBef>
              <a:spcAft>
                <a:spcPts val="0"/>
              </a:spcAft>
              <a:buSzPts val="1400"/>
              <a:buChar char="●"/>
            </a:pPr>
            <a:r>
              <a:rPr lang="en" sz="1600" dirty="0"/>
              <a:t>Understand when Comprehensive and Siting Plans are due and what must be included. </a:t>
            </a:r>
            <a:endParaRPr sz="1600" dirty="0"/>
          </a:p>
          <a:p>
            <a:pPr marL="457200" lvl="0" indent="-317500" algn="l" rtl="0">
              <a:lnSpc>
                <a:spcPct val="150000"/>
              </a:lnSpc>
              <a:spcBef>
                <a:spcPts val="0"/>
              </a:spcBef>
              <a:spcAft>
                <a:spcPts val="0"/>
              </a:spcAft>
              <a:buSzPts val="1400"/>
              <a:buChar char="●"/>
            </a:pPr>
            <a:r>
              <a:rPr lang="en" sz="1600" dirty="0"/>
              <a:t>Learn the procedures for reporting updates or changes.</a:t>
            </a:r>
            <a:endParaRPr sz="1600" dirty="0"/>
          </a:p>
          <a:p>
            <a:pPr marL="457200" lvl="0" indent="-317500" algn="l" rtl="0">
              <a:lnSpc>
                <a:spcPct val="150000"/>
              </a:lnSpc>
              <a:spcBef>
                <a:spcPts val="0"/>
              </a:spcBef>
              <a:spcAft>
                <a:spcPts val="0"/>
              </a:spcAft>
              <a:buSzPts val="1400"/>
              <a:buChar char="●"/>
            </a:pPr>
            <a:r>
              <a:rPr lang="en" sz="1600" dirty="0">
                <a:solidFill>
                  <a:schemeClr val="bg2"/>
                </a:solidFill>
              </a:rPr>
              <a:t>See how siting plans relate to permitting requirements.</a:t>
            </a:r>
            <a:endParaRPr sz="1600" dirty="0">
              <a:solidFill>
                <a:schemeClr val="bg2"/>
              </a:solidFill>
            </a:endParaRPr>
          </a:p>
          <a:p>
            <a:pPr marL="457200" lvl="0" indent="-317500" algn="l" rtl="0">
              <a:lnSpc>
                <a:spcPct val="150000"/>
              </a:lnSpc>
              <a:spcBef>
                <a:spcPts val="0"/>
              </a:spcBef>
              <a:spcAft>
                <a:spcPts val="0"/>
              </a:spcAft>
              <a:buSzPts val="1400"/>
              <a:buChar char="●"/>
            </a:pPr>
            <a:r>
              <a:rPr lang="en" sz="1600" dirty="0"/>
              <a:t>Identify key elements for sustainable, forward-looking planning.</a:t>
            </a:r>
            <a:endParaRPr sz="1600" dirty="0"/>
          </a:p>
        </p:txBody>
      </p:sp>
      <p:sp>
        <p:nvSpPr>
          <p:cNvPr id="126" name="Google Shape;126;p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a:t>
            </a:fld>
            <a:endParaRPr dirty="0"/>
          </a:p>
        </p:txBody>
      </p:sp>
      <p:pic>
        <p:nvPicPr>
          <p:cNvPr id="127" name="Google Shape;127;p2"/>
          <p:cNvPicPr preferRelativeResize="0"/>
          <p:nvPr/>
        </p:nvPicPr>
        <p:blipFill>
          <a:blip r:embed="rId3">
            <a:alphaModFix/>
          </a:blip>
          <a:stretch>
            <a:fillRect/>
          </a:stretch>
        </p:blipFill>
        <p:spPr>
          <a:xfrm>
            <a:off x="6561794" y="2508919"/>
            <a:ext cx="1900900" cy="2140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885035" y="322276"/>
            <a:ext cx="7505700" cy="954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Purposes</a:t>
            </a:r>
            <a:br>
              <a:rPr lang="en"/>
            </a:br>
            <a:r>
              <a:rPr lang="en"/>
              <a:t>WV Code </a:t>
            </a:r>
            <a:r>
              <a:rPr lang="en" sz="3200">
                <a:highlight>
                  <a:schemeClr val="dk1"/>
                </a:highlight>
              </a:rPr>
              <a:t>§22C-4</a:t>
            </a:r>
            <a:endParaRPr dirty="0"/>
          </a:p>
        </p:txBody>
      </p:sp>
      <p:sp>
        <p:nvSpPr>
          <p:cNvPr id="139" name="Google Shape;139;p4"/>
          <p:cNvSpPr txBox="1">
            <a:spLocks noGrp="1"/>
          </p:cNvSpPr>
          <p:nvPr>
            <p:ph type="body" idx="1"/>
          </p:nvPr>
        </p:nvSpPr>
        <p:spPr>
          <a:xfrm>
            <a:off x="819151" y="1276876"/>
            <a:ext cx="7505700" cy="3544348"/>
          </a:xfrm>
          <a:prstGeom prst="rect">
            <a:avLst/>
          </a:prstGeom>
          <a:noFill/>
          <a:ln>
            <a:noFill/>
          </a:ln>
        </p:spPr>
        <p:txBody>
          <a:bodyPr spcFirstLastPara="1" wrap="square" lIns="91425" tIns="91425" rIns="91425" bIns="91425" anchor="t" anchorCtr="0">
            <a:normAutofit lnSpcReduction="10000"/>
          </a:bodyPr>
          <a:lstStyle/>
          <a:p>
            <a:pPr marL="457200" lvl="0" indent="-311150" algn="l" rtl="0">
              <a:lnSpc>
                <a:spcPct val="115000"/>
              </a:lnSpc>
              <a:spcBef>
                <a:spcPts val="0"/>
              </a:spcBef>
              <a:spcAft>
                <a:spcPts val="0"/>
              </a:spcAft>
              <a:buSzPts val="1300"/>
              <a:buChar char="●"/>
            </a:pPr>
            <a:r>
              <a:rPr lang="en" sz="1400" b="1" dirty="0"/>
              <a:t>Protect public health and welfare</a:t>
            </a:r>
            <a:endParaRPr dirty="0"/>
          </a:p>
          <a:p>
            <a:pPr marL="914400" lvl="1" indent="-298450" algn="l" rtl="0">
              <a:lnSpc>
                <a:spcPct val="115000"/>
              </a:lnSpc>
              <a:spcBef>
                <a:spcPts val="0"/>
              </a:spcBef>
              <a:spcAft>
                <a:spcPts val="0"/>
              </a:spcAft>
              <a:buSzPts val="1100"/>
              <a:buChar char="○"/>
            </a:pPr>
            <a:r>
              <a:rPr lang="en-US" sz="1200" b="1" dirty="0"/>
              <a:t>b</a:t>
            </a:r>
            <a:r>
              <a:rPr lang="en" sz="1200" b="1" dirty="0"/>
              <a:t>y acting promptly to secure proper and effective solid waste collection services and disposal facilities in both the public and private sectors.</a:t>
            </a:r>
            <a:endParaRPr dirty="0"/>
          </a:p>
          <a:p>
            <a:pPr marL="914400" lvl="1" indent="-298450" algn="l" rtl="0">
              <a:lnSpc>
                <a:spcPct val="115000"/>
              </a:lnSpc>
              <a:spcBef>
                <a:spcPts val="0"/>
              </a:spcBef>
              <a:spcAft>
                <a:spcPts val="0"/>
              </a:spcAft>
              <a:buSzPts val="1100"/>
              <a:buChar char="○"/>
            </a:pPr>
            <a:r>
              <a:rPr lang="en-US" sz="1200" b="1" dirty="0"/>
              <a:t>b</a:t>
            </a:r>
            <a:r>
              <a:rPr lang="en" sz="1200" b="1" dirty="0"/>
              <a:t>y providing for a comprehensive program of solid waste collection, processing, recycling and disposal to be implemented by state and local government in cooperation with the private sector.</a:t>
            </a:r>
            <a:endParaRPr dirty="0"/>
          </a:p>
          <a:p>
            <a:pPr marL="914400" lvl="1" indent="-298450" algn="l" rtl="0">
              <a:lnSpc>
                <a:spcPct val="115000"/>
              </a:lnSpc>
              <a:spcBef>
                <a:spcPts val="0"/>
              </a:spcBef>
              <a:spcAft>
                <a:spcPts val="0"/>
              </a:spcAft>
              <a:buSzPts val="1100"/>
              <a:buChar char="○"/>
            </a:pPr>
            <a:r>
              <a:rPr lang="en" sz="1200" b="1" dirty="0"/>
              <a:t>by establishing SWAs to develop and implement litter and solid waste control plans.</a:t>
            </a:r>
            <a:endParaRPr dirty="0"/>
          </a:p>
          <a:p>
            <a:pPr marL="914400" lvl="1" indent="-298450" algn="l" rtl="0">
              <a:lnSpc>
                <a:spcPct val="115000"/>
              </a:lnSpc>
              <a:spcBef>
                <a:spcPts val="0"/>
              </a:spcBef>
              <a:spcAft>
                <a:spcPts val="0"/>
              </a:spcAft>
              <a:buSzPts val="1100"/>
              <a:buChar char="○"/>
            </a:pPr>
            <a:r>
              <a:rPr lang="en" sz="1200" b="1" dirty="0"/>
              <a:t>based on the integrated waste management hierarchy.</a:t>
            </a:r>
            <a:endParaRPr dirty="0"/>
          </a:p>
          <a:p>
            <a:pPr marL="914400" lvl="1" indent="-228600" algn="l" rtl="0">
              <a:lnSpc>
                <a:spcPct val="115000"/>
              </a:lnSpc>
              <a:spcBef>
                <a:spcPts val="0"/>
              </a:spcBef>
              <a:spcAft>
                <a:spcPts val="0"/>
              </a:spcAft>
              <a:buSzPts val="1100"/>
              <a:buNone/>
            </a:pPr>
            <a:endParaRPr sz="1200" b="1" dirty="0"/>
          </a:p>
          <a:p>
            <a:pPr marL="457200" lvl="0" indent="-311150" algn="l" rtl="0">
              <a:lnSpc>
                <a:spcPct val="115000"/>
              </a:lnSpc>
              <a:spcBef>
                <a:spcPts val="0"/>
              </a:spcBef>
              <a:spcAft>
                <a:spcPts val="0"/>
              </a:spcAft>
              <a:buSzPts val="1300"/>
              <a:buChar char="●"/>
            </a:pPr>
            <a:r>
              <a:rPr lang="en" sz="1400" b="1" dirty="0"/>
              <a:t>Enable local citizens to resolve land-use conflicts which may be created by proposed commercial solid waste facilities through the existing forum of solid waste authorities.</a:t>
            </a:r>
            <a:endParaRPr dirty="0"/>
          </a:p>
          <a:p>
            <a:pPr marL="914400" lvl="1" indent="-298450" algn="l" rtl="0">
              <a:lnSpc>
                <a:spcPct val="115000"/>
              </a:lnSpc>
              <a:spcBef>
                <a:spcPts val="0"/>
              </a:spcBef>
              <a:spcAft>
                <a:spcPts val="0"/>
              </a:spcAft>
              <a:buSzPts val="1100"/>
              <a:buChar char="○"/>
            </a:pPr>
            <a:r>
              <a:rPr lang="en" sz="1200" b="1" dirty="0"/>
              <a:t>Protect compelling interests of the counties and local communities</a:t>
            </a:r>
            <a:endParaRPr dirty="0"/>
          </a:p>
          <a:p>
            <a:pPr marL="914400" lvl="1" indent="-298450" algn="l" rtl="0">
              <a:lnSpc>
                <a:spcPct val="115000"/>
              </a:lnSpc>
              <a:spcBef>
                <a:spcPts val="0"/>
              </a:spcBef>
              <a:spcAft>
                <a:spcPts val="0"/>
              </a:spcAft>
              <a:buSzPts val="1100"/>
              <a:buChar char="○"/>
            </a:pPr>
            <a:r>
              <a:rPr lang="en" sz="1200" b="1" dirty="0"/>
              <a:t>Most effectively resolved in local government forum where citizens can most easily participate</a:t>
            </a:r>
            <a:endParaRPr dirty="0"/>
          </a:p>
          <a:p>
            <a:pPr marL="914400" lvl="1" indent="-298450" algn="l" rtl="0">
              <a:lnSpc>
                <a:spcPct val="115000"/>
              </a:lnSpc>
              <a:spcBef>
                <a:spcPts val="0"/>
              </a:spcBef>
              <a:spcAft>
                <a:spcPts val="0"/>
              </a:spcAft>
              <a:buSzPts val="1100"/>
              <a:buChar char="○"/>
            </a:pPr>
            <a:r>
              <a:rPr lang="en" sz="1200" b="1" dirty="0"/>
              <a:t>Comprehensive policy which reflects the values and goals of those communities.</a:t>
            </a:r>
            <a:endParaRPr dirty="0"/>
          </a:p>
          <a:p>
            <a:pPr marL="914400" lvl="1" indent="-298450" algn="l" rtl="0">
              <a:lnSpc>
                <a:spcPct val="115000"/>
              </a:lnSpc>
              <a:spcBef>
                <a:spcPts val="0"/>
              </a:spcBef>
              <a:spcAft>
                <a:spcPts val="0"/>
              </a:spcAft>
              <a:buSzPts val="1100"/>
              <a:buChar char="○"/>
            </a:pPr>
            <a:r>
              <a:rPr lang="en" sz="1200" b="1" dirty="0"/>
              <a:t>Intent of the Legislature that all commercial solid waste facilities operating in this state must receive site approval at the local level through application with the SWA and processes outlined in WV Code and State Rules</a:t>
            </a:r>
            <a:endParaRPr dirty="0"/>
          </a:p>
          <a:p>
            <a:pPr marL="457200" lvl="0" indent="-228600" algn="l" rtl="0">
              <a:lnSpc>
                <a:spcPct val="115000"/>
              </a:lnSpc>
              <a:spcBef>
                <a:spcPts val="0"/>
              </a:spcBef>
              <a:spcAft>
                <a:spcPts val="0"/>
              </a:spcAft>
              <a:buSzPts val="1300"/>
              <a:buNone/>
            </a:pPr>
            <a:endParaRPr sz="1400" b="1" dirty="0"/>
          </a:p>
          <a:p>
            <a:pPr marL="457200" lvl="0" indent="-228600" algn="l" rtl="0">
              <a:lnSpc>
                <a:spcPct val="115000"/>
              </a:lnSpc>
              <a:spcBef>
                <a:spcPts val="0"/>
              </a:spcBef>
              <a:spcAft>
                <a:spcPts val="0"/>
              </a:spcAft>
              <a:buSzPts val="1300"/>
              <a:buNone/>
            </a:pPr>
            <a:endParaRPr sz="1400" b="1" dirty="0"/>
          </a:p>
          <a:p>
            <a:pPr marL="457200" lvl="0" indent="-228600" algn="l" rtl="0">
              <a:lnSpc>
                <a:spcPct val="115000"/>
              </a:lnSpc>
              <a:spcBef>
                <a:spcPts val="0"/>
              </a:spcBef>
              <a:spcAft>
                <a:spcPts val="0"/>
              </a:spcAft>
              <a:buSzPts val="1300"/>
              <a:buNone/>
            </a:pPr>
            <a:endParaRPr sz="1400" b="1" dirty="0"/>
          </a:p>
          <a:p>
            <a:pPr marL="457200" lvl="0" indent="-228600" algn="l" rtl="0">
              <a:lnSpc>
                <a:spcPct val="115000"/>
              </a:lnSpc>
              <a:spcBef>
                <a:spcPts val="0"/>
              </a:spcBef>
              <a:spcAft>
                <a:spcPts val="0"/>
              </a:spcAft>
              <a:buSzPts val="1300"/>
              <a:buNone/>
            </a:pPr>
            <a:endParaRPr sz="1400" b="1" dirty="0"/>
          </a:p>
          <a:p>
            <a:pPr marL="457200" lvl="0" indent="-228600" algn="l" rtl="0">
              <a:lnSpc>
                <a:spcPct val="115000"/>
              </a:lnSpc>
              <a:spcBef>
                <a:spcPts val="0"/>
              </a:spcBef>
              <a:spcAft>
                <a:spcPts val="0"/>
              </a:spcAft>
              <a:buSzPts val="1300"/>
              <a:buNone/>
            </a:pPr>
            <a:endParaRPr dirty="0"/>
          </a:p>
        </p:txBody>
      </p:sp>
      <p:sp>
        <p:nvSpPr>
          <p:cNvPr id="140" name="Google Shape;140;p4"/>
          <p:cNvSpPr txBox="1">
            <a:spLocks noGrp="1"/>
          </p:cNvSpPr>
          <p:nvPr>
            <p:ph type="sldNum" idx="12"/>
          </p:nvPr>
        </p:nvSpPr>
        <p:spPr>
          <a:xfrm>
            <a:off x="8390735"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093019A-80BA-F6CC-6C44-7A00A18F46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dirty="0"/>
          </a:p>
        </p:txBody>
      </p:sp>
      <p:sp>
        <p:nvSpPr>
          <p:cNvPr id="8" name="Google Shape;145;p5">
            <a:extLst>
              <a:ext uri="{FF2B5EF4-FFF2-40B4-BE49-F238E27FC236}">
                <a16:creationId xmlns:a16="http://schemas.microsoft.com/office/drawing/2014/main" id="{05538B6C-825E-3FD0-22DB-B95753DF6062}"/>
              </a:ext>
            </a:extLst>
          </p:cNvPr>
          <p:cNvSpPr txBox="1">
            <a:spLocks noGrp="1"/>
          </p:cNvSpPr>
          <p:nvPr>
            <p:ph type="title"/>
          </p:nvPr>
        </p:nvSpPr>
        <p:spPr>
          <a:xfrm>
            <a:off x="913464" y="192083"/>
            <a:ext cx="7317071" cy="5850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72444"/>
              <a:buNone/>
            </a:pPr>
            <a:r>
              <a:rPr lang="en" dirty="0"/>
              <a:t>The Plans</a:t>
            </a:r>
            <a:endParaRPr sz="1933" dirty="0">
              <a:solidFill>
                <a:schemeClr val="accent1"/>
              </a:solidFill>
            </a:endParaRPr>
          </a:p>
          <a:p>
            <a:pPr marL="0" lvl="0" indent="0" algn="ctr" rtl="0">
              <a:lnSpc>
                <a:spcPct val="100000"/>
              </a:lnSpc>
              <a:spcBef>
                <a:spcPts val="0"/>
              </a:spcBef>
              <a:spcAft>
                <a:spcPts val="0"/>
              </a:spcAft>
              <a:buSzPct val="111111"/>
              <a:buNone/>
            </a:pPr>
            <a:endParaRPr dirty="0"/>
          </a:p>
        </p:txBody>
      </p:sp>
      <p:sp>
        <p:nvSpPr>
          <p:cNvPr id="9" name="Rectangle: Rounded Corners 8">
            <a:extLst>
              <a:ext uri="{FF2B5EF4-FFF2-40B4-BE49-F238E27FC236}">
                <a16:creationId xmlns:a16="http://schemas.microsoft.com/office/drawing/2014/main" id="{FF8C6774-9BE6-90B1-ACB7-FC3BE208CA09}"/>
              </a:ext>
            </a:extLst>
          </p:cNvPr>
          <p:cNvSpPr/>
          <p:nvPr/>
        </p:nvSpPr>
        <p:spPr>
          <a:xfrm>
            <a:off x="494071" y="777081"/>
            <a:ext cx="4006644" cy="370642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84E72C6-4F6A-EB23-70C3-6B292B040F87}"/>
              </a:ext>
            </a:extLst>
          </p:cNvPr>
          <p:cNvSpPr/>
          <p:nvPr/>
        </p:nvSpPr>
        <p:spPr>
          <a:xfrm>
            <a:off x="4643283" y="777082"/>
            <a:ext cx="4095135" cy="3706427"/>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2CDCC5AF-CFBA-2573-34D2-B36E07D18812}"/>
              </a:ext>
            </a:extLst>
          </p:cNvPr>
          <p:cNvSpPr/>
          <p:nvPr/>
        </p:nvSpPr>
        <p:spPr>
          <a:xfrm>
            <a:off x="3344195" y="777070"/>
            <a:ext cx="2554544" cy="3706436"/>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Update Required Every 5 Years</a:t>
            </a:r>
          </a:p>
          <a:p>
            <a:pPr algn="ctr"/>
            <a:endParaRPr lang="en-US" sz="1200" dirty="0">
              <a:solidFill>
                <a:schemeClr val="bg2"/>
              </a:solidFill>
            </a:endParaRPr>
          </a:p>
          <a:p>
            <a:pPr algn="ctr"/>
            <a:r>
              <a:rPr lang="en-US" sz="1200" dirty="0">
                <a:solidFill>
                  <a:schemeClr val="bg2"/>
                </a:solidFill>
              </a:rPr>
              <a:t>Projected 20-Years Covered By Plans</a:t>
            </a:r>
          </a:p>
          <a:p>
            <a:pPr algn="ctr"/>
            <a:endParaRPr lang="en-US" sz="1200" dirty="0">
              <a:solidFill>
                <a:schemeClr val="bg2"/>
              </a:solidFill>
            </a:endParaRPr>
          </a:p>
          <a:p>
            <a:pPr algn="ctr"/>
            <a:r>
              <a:rPr lang="en-US" sz="1200" dirty="0">
                <a:solidFill>
                  <a:schemeClr val="bg2"/>
                </a:solidFill>
              </a:rPr>
              <a:t>Amend at any time by the SWA effective upon state Board approval</a:t>
            </a:r>
          </a:p>
          <a:p>
            <a:pPr algn="ctr"/>
            <a:endParaRPr lang="en-US" sz="1200" dirty="0">
              <a:solidFill>
                <a:schemeClr val="bg2"/>
              </a:solidFill>
            </a:endParaRPr>
          </a:p>
          <a:p>
            <a:pPr algn="ctr"/>
            <a:r>
              <a:rPr lang="en-US" sz="1200" dirty="0">
                <a:solidFill>
                  <a:schemeClr val="bg2"/>
                </a:solidFill>
              </a:rPr>
              <a:t>Formats for each plan are specified in 54CSR3 and 54CSR4 such as table of contents, executive summary, background, methodology, public participation, maps, etc.</a:t>
            </a:r>
          </a:p>
          <a:p>
            <a:pPr algn="ctr"/>
            <a:endParaRPr lang="en-US" sz="1200" dirty="0">
              <a:solidFill>
                <a:schemeClr val="bg2"/>
              </a:solidFill>
            </a:endParaRPr>
          </a:p>
          <a:p>
            <a:pPr algn="ctr"/>
            <a:r>
              <a:rPr lang="en-US" sz="1200" dirty="0">
                <a:solidFill>
                  <a:schemeClr val="bg2"/>
                </a:solidFill>
              </a:rPr>
              <a:t>Minor updates should be submitted as they occur.</a:t>
            </a:r>
          </a:p>
          <a:p>
            <a:pPr marL="285750" indent="-285750" algn="ctr">
              <a:buFont typeface="Arial" panose="020B0604020202020204" pitchFamily="34" charset="0"/>
              <a:buChar char="•"/>
            </a:pPr>
            <a:endParaRPr lang="en-US" dirty="0"/>
          </a:p>
        </p:txBody>
      </p:sp>
      <p:sp>
        <p:nvSpPr>
          <p:cNvPr id="14" name="Google Shape;149;p5">
            <a:extLst>
              <a:ext uri="{FF2B5EF4-FFF2-40B4-BE49-F238E27FC236}">
                <a16:creationId xmlns:a16="http://schemas.microsoft.com/office/drawing/2014/main" id="{4A4BC965-3CFF-4069-51A1-DF0F10DE13F6}"/>
              </a:ext>
            </a:extLst>
          </p:cNvPr>
          <p:cNvSpPr txBox="1"/>
          <p:nvPr/>
        </p:nvSpPr>
        <p:spPr>
          <a:xfrm>
            <a:off x="746019" y="777069"/>
            <a:ext cx="2455607" cy="358935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333" b="1" i="0" u="sng" strike="noStrike" cap="none" dirty="0">
                <a:solidFill>
                  <a:schemeClr val="bg2"/>
                </a:solidFill>
                <a:latin typeface="+mn-lt"/>
                <a:ea typeface="Nunito"/>
                <a:cs typeface="Nunito"/>
                <a:sym typeface="Nunito"/>
              </a:rPr>
              <a:t>Comprehensive Litter &amp; Solid Waste Control Plan</a:t>
            </a:r>
          </a:p>
          <a:p>
            <a:pPr marL="0" marR="0" lvl="0" indent="0" algn="ctr" rtl="0">
              <a:lnSpc>
                <a:spcPct val="100000"/>
              </a:lnSpc>
              <a:spcBef>
                <a:spcPts val="0"/>
              </a:spcBef>
              <a:spcAft>
                <a:spcPts val="0"/>
              </a:spcAft>
              <a:buNone/>
            </a:pPr>
            <a:endParaRPr lang="en" sz="1333" b="1" dirty="0">
              <a:solidFill>
                <a:schemeClr val="bg2"/>
              </a:solidFill>
              <a:latin typeface="+mn-lt"/>
              <a:ea typeface="Nunito"/>
              <a:cs typeface="Nunito"/>
              <a:sym typeface="Nunito"/>
            </a:endParaRPr>
          </a:p>
          <a:p>
            <a:pPr marL="146050" lvl="0" algn="ctr">
              <a:lnSpc>
                <a:spcPct val="115000"/>
              </a:lnSpc>
              <a:buSzPts val="1300"/>
            </a:pPr>
            <a:r>
              <a:rPr lang="en-US" sz="1200" b="1" dirty="0">
                <a:latin typeface="+mn-lt"/>
              </a:rPr>
              <a:t>W. Va. Code §22C-4-8</a:t>
            </a:r>
            <a:endParaRPr lang="en-US" sz="1200" dirty="0">
              <a:latin typeface="+mn-lt"/>
            </a:endParaRPr>
          </a:p>
          <a:p>
            <a:pPr marL="146050" lvl="0" algn="ctr">
              <a:lnSpc>
                <a:spcPct val="115000"/>
              </a:lnSpc>
              <a:buSzPts val="1300"/>
            </a:pPr>
            <a:r>
              <a:rPr lang="en-US" sz="1200" b="1" dirty="0">
                <a:latin typeface="+mn-lt"/>
              </a:rPr>
              <a:t>SWMB Rule 54CSR3 </a:t>
            </a:r>
            <a:endParaRPr lang="en-US" sz="1200" dirty="0">
              <a:latin typeface="+mn-lt"/>
            </a:endParaRPr>
          </a:p>
          <a:p>
            <a:pPr marL="0" marR="0" lvl="0" indent="0" algn="ctr" rtl="0">
              <a:lnSpc>
                <a:spcPct val="100000"/>
              </a:lnSpc>
              <a:spcBef>
                <a:spcPts val="0"/>
              </a:spcBef>
              <a:spcAft>
                <a:spcPts val="0"/>
              </a:spcAft>
              <a:buNone/>
            </a:pPr>
            <a:endParaRPr lang="en" sz="1333" i="0" u="none" strike="noStrike" cap="none" dirty="0">
              <a:solidFill>
                <a:schemeClr val="bg2"/>
              </a:solidFill>
              <a:latin typeface="Nunito"/>
              <a:ea typeface="Nunito"/>
              <a:cs typeface="Nunito"/>
              <a:sym typeface="Nunito"/>
            </a:endParaRPr>
          </a:p>
          <a:p>
            <a:pPr marL="0" marR="0" lvl="0" indent="0" algn="ctr" rtl="0">
              <a:lnSpc>
                <a:spcPct val="100000"/>
              </a:lnSpc>
              <a:spcBef>
                <a:spcPts val="0"/>
              </a:spcBef>
              <a:spcAft>
                <a:spcPts val="0"/>
              </a:spcAft>
              <a:buNone/>
            </a:pPr>
            <a:endParaRPr lang="en" sz="1333" b="1" dirty="0">
              <a:solidFill>
                <a:schemeClr val="bg2"/>
              </a:solidFill>
              <a:latin typeface="Nunito"/>
              <a:ea typeface="Calibri"/>
              <a:cs typeface="Calibri"/>
              <a:sym typeface="Nunito"/>
            </a:endParaRPr>
          </a:p>
          <a:p>
            <a:pPr marL="171450" marR="0" lvl="0" indent="-171450" algn="ctr" rtl="0">
              <a:lnSpc>
                <a:spcPct val="100000"/>
              </a:lnSpc>
              <a:spcBef>
                <a:spcPts val="0"/>
              </a:spcBef>
              <a:spcAft>
                <a:spcPts val="0"/>
              </a:spcAft>
              <a:buFont typeface="Arial" panose="020B0604020202020204" pitchFamily="34" charset="0"/>
              <a:buChar char="•"/>
            </a:pPr>
            <a:endParaRPr lang="en-US" sz="700" b="1" dirty="0">
              <a:solidFill>
                <a:schemeClr val="bg2"/>
              </a:solidFill>
              <a:latin typeface="Calibri"/>
              <a:ea typeface="Calibri"/>
              <a:cs typeface="Calibri"/>
              <a:sym typeface="Calibri"/>
            </a:endParaRPr>
          </a:p>
          <a:p>
            <a:pPr marL="171450" marR="0" lvl="0" indent="-171450" algn="ctr" rtl="0">
              <a:lnSpc>
                <a:spcPct val="100000"/>
              </a:lnSpc>
              <a:spcBef>
                <a:spcPts val="0"/>
              </a:spcBef>
              <a:spcAft>
                <a:spcPts val="0"/>
              </a:spcAft>
              <a:buFont typeface="Arial" panose="020B0604020202020204" pitchFamily="34" charset="0"/>
              <a:buChar char="•"/>
            </a:pPr>
            <a:endParaRPr lang="en-US" sz="700" b="1" dirty="0">
              <a:solidFill>
                <a:schemeClr val="bg2"/>
              </a:solidFill>
              <a:latin typeface="Calibri"/>
              <a:ea typeface="Calibri"/>
              <a:cs typeface="Calibri"/>
              <a:sym typeface="Calibri"/>
            </a:endParaRPr>
          </a:p>
          <a:p>
            <a:pPr marL="171450" marR="0" lvl="0" indent="-171450" algn="ctr" rtl="0">
              <a:lnSpc>
                <a:spcPct val="100000"/>
              </a:lnSpc>
              <a:spcBef>
                <a:spcPts val="0"/>
              </a:spcBef>
              <a:spcAft>
                <a:spcPts val="0"/>
              </a:spcAft>
              <a:buFont typeface="Arial" panose="020B0604020202020204" pitchFamily="34" charset="0"/>
              <a:buChar char="•"/>
            </a:pPr>
            <a:endParaRPr lang="en-US" sz="700" b="1" dirty="0">
              <a:solidFill>
                <a:schemeClr val="bg2"/>
              </a:solidFill>
              <a:latin typeface="Calibri"/>
              <a:ea typeface="Calibri"/>
              <a:cs typeface="Calibri"/>
              <a:sym typeface="Calibri"/>
            </a:endParaRPr>
          </a:p>
          <a:p>
            <a:pPr marL="171450" marR="0" lvl="0" indent="-171450" algn="ctr" rtl="0">
              <a:lnSpc>
                <a:spcPct val="100000"/>
              </a:lnSpc>
              <a:spcBef>
                <a:spcPts val="0"/>
              </a:spcBef>
              <a:spcAft>
                <a:spcPts val="0"/>
              </a:spcAft>
              <a:buFont typeface="Arial" panose="020B0604020202020204" pitchFamily="34" charset="0"/>
              <a:buChar char="•"/>
            </a:pPr>
            <a:endParaRPr lang="en-US" sz="700" b="1" dirty="0">
              <a:solidFill>
                <a:schemeClr val="bg2"/>
              </a:solidFill>
              <a:latin typeface="Calibri"/>
              <a:ea typeface="Calibri"/>
              <a:cs typeface="Calibri"/>
              <a:sym typeface="Calibri"/>
            </a:endParaRPr>
          </a:p>
          <a:p>
            <a:pPr marL="171450" marR="0" lvl="0" indent="-171450" algn="ctr" rtl="0">
              <a:lnSpc>
                <a:spcPct val="100000"/>
              </a:lnSpc>
              <a:spcBef>
                <a:spcPts val="0"/>
              </a:spcBef>
              <a:spcAft>
                <a:spcPts val="0"/>
              </a:spcAft>
              <a:buFont typeface="Arial" panose="020B0604020202020204" pitchFamily="34" charset="0"/>
              <a:buChar char="•"/>
            </a:pPr>
            <a:endParaRPr lang="en-US" b="1" dirty="0">
              <a:solidFill>
                <a:schemeClr val="bg2"/>
              </a:solidFill>
              <a:latin typeface="Calibri"/>
              <a:ea typeface="Calibri"/>
              <a:cs typeface="Calibri"/>
              <a:sym typeface="Calibri"/>
            </a:endParaRPr>
          </a:p>
          <a:p>
            <a:pPr marL="171450" marR="0" lvl="0" indent="-171450" algn="ctr" rtl="0">
              <a:lnSpc>
                <a:spcPct val="100000"/>
              </a:lnSpc>
              <a:spcBef>
                <a:spcPts val="0"/>
              </a:spcBef>
              <a:spcAft>
                <a:spcPts val="0"/>
              </a:spcAft>
              <a:buFont typeface="Arial" panose="020B0604020202020204" pitchFamily="34" charset="0"/>
              <a:buChar char="•"/>
            </a:pPr>
            <a:endParaRPr lang="en-US" b="1" dirty="0">
              <a:solidFill>
                <a:schemeClr val="bg2"/>
              </a:solidFill>
              <a:latin typeface="Calibri"/>
              <a:ea typeface="Calibri"/>
              <a:cs typeface="Calibri"/>
              <a:sym typeface="Calibri"/>
            </a:endParaRPr>
          </a:p>
          <a:p>
            <a:pPr marL="171450" marR="0" lvl="0" indent="-171450" algn="ctr" rtl="0">
              <a:lnSpc>
                <a:spcPct val="100000"/>
              </a:lnSpc>
              <a:spcBef>
                <a:spcPts val="0"/>
              </a:spcBef>
              <a:spcAft>
                <a:spcPts val="0"/>
              </a:spcAft>
              <a:buFont typeface="Arial" panose="020B0604020202020204" pitchFamily="34" charset="0"/>
              <a:buChar char="•"/>
            </a:pPr>
            <a:endParaRPr lang="en-US" b="1" dirty="0">
              <a:solidFill>
                <a:schemeClr val="bg2"/>
              </a:solidFill>
              <a:latin typeface="Calibri"/>
              <a:ea typeface="Calibri"/>
              <a:cs typeface="Calibri"/>
              <a:sym typeface="Calibri"/>
            </a:endParaRPr>
          </a:p>
          <a:p>
            <a:pPr marR="0" lvl="0" algn="ctr" rtl="0">
              <a:lnSpc>
                <a:spcPct val="100000"/>
              </a:lnSpc>
              <a:spcBef>
                <a:spcPts val="0"/>
              </a:spcBef>
              <a:spcAft>
                <a:spcPts val="0"/>
              </a:spcAft>
            </a:pPr>
            <a:endParaRPr lang="en-US" b="1" dirty="0">
              <a:solidFill>
                <a:schemeClr val="bg2"/>
              </a:solidFill>
              <a:latin typeface="Calibri"/>
              <a:ea typeface="Calibri"/>
              <a:cs typeface="Calibri"/>
              <a:sym typeface="Calibri"/>
            </a:endParaRPr>
          </a:p>
          <a:p>
            <a:pPr marL="171450" marR="0" lvl="0" indent="-171450" algn="ctr" rtl="0">
              <a:lnSpc>
                <a:spcPct val="100000"/>
              </a:lnSpc>
              <a:spcBef>
                <a:spcPts val="0"/>
              </a:spcBef>
              <a:spcAft>
                <a:spcPts val="0"/>
              </a:spcAft>
              <a:buFont typeface="Arial" panose="020B0604020202020204" pitchFamily="34" charset="0"/>
              <a:buChar char="•"/>
            </a:pPr>
            <a:r>
              <a:rPr lang="en-US" sz="1200" dirty="0">
                <a:solidFill>
                  <a:schemeClr val="bg2"/>
                </a:solidFill>
                <a:latin typeface="+mn-lt"/>
                <a:ea typeface="Calibri"/>
                <a:cs typeface="Calibri"/>
                <a:sym typeface="Calibri"/>
              </a:rPr>
              <a:t>Significant plan changes</a:t>
            </a:r>
            <a:endParaRPr lang="en-US" sz="1200" i="0" u="none" strike="noStrike" cap="none" dirty="0">
              <a:solidFill>
                <a:schemeClr val="bg2"/>
              </a:solidFill>
              <a:latin typeface="+mn-lt"/>
              <a:ea typeface="Calibri"/>
              <a:cs typeface="Calibri"/>
              <a:sym typeface="Calibri"/>
            </a:endParaRPr>
          </a:p>
          <a:p>
            <a:pPr marL="171450" marR="0" lvl="0" indent="-171450" algn="ctr" rtl="0">
              <a:lnSpc>
                <a:spcPct val="100000"/>
              </a:lnSpc>
              <a:spcBef>
                <a:spcPts val="0"/>
              </a:spcBef>
              <a:spcAft>
                <a:spcPts val="0"/>
              </a:spcAft>
              <a:buFont typeface="Arial" panose="020B0604020202020204" pitchFamily="34" charset="0"/>
              <a:buChar char="•"/>
            </a:pPr>
            <a:r>
              <a:rPr lang="en-US" sz="1200" dirty="0">
                <a:solidFill>
                  <a:schemeClr val="bg2"/>
                </a:solidFill>
                <a:latin typeface="+mn-lt"/>
                <a:ea typeface="Calibri"/>
                <a:cs typeface="Calibri"/>
                <a:sym typeface="Calibri"/>
              </a:rPr>
              <a:t>New ordinances, laws, rules</a:t>
            </a:r>
          </a:p>
          <a:p>
            <a:pPr marL="171450" marR="0" lvl="0" indent="-171450" algn="ctr" rtl="0">
              <a:lnSpc>
                <a:spcPct val="100000"/>
              </a:lnSpc>
              <a:spcBef>
                <a:spcPts val="0"/>
              </a:spcBef>
              <a:spcAft>
                <a:spcPts val="0"/>
              </a:spcAft>
              <a:buFont typeface="Arial" panose="020B0604020202020204" pitchFamily="34" charset="0"/>
              <a:buChar char="•"/>
            </a:pPr>
            <a:r>
              <a:rPr lang="en-US" sz="1200" dirty="0">
                <a:solidFill>
                  <a:schemeClr val="bg2"/>
                </a:solidFill>
                <a:latin typeface="+mn-lt"/>
                <a:ea typeface="Calibri"/>
                <a:cs typeface="Calibri"/>
                <a:sym typeface="Calibri"/>
              </a:rPr>
              <a:t>Major progress and initiatives</a:t>
            </a:r>
            <a:endParaRPr lang="en-US" sz="1200" i="0" u="none" strike="noStrike" cap="none" dirty="0">
              <a:solidFill>
                <a:schemeClr val="bg2"/>
              </a:solidFill>
              <a:latin typeface="+mn-lt"/>
              <a:ea typeface="Calibri"/>
              <a:cs typeface="Calibri"/>
              <a:sym typeface="Calibri"/>
            </a:endParaRPr>
          </a:p>
          <a:p>
            <a:pPr marL="0" marR="0" lvl="0" indent="0" algn="ctr" rtl="0">
              <a:lnSpc>
                <a:spcPct val="100000"/>
              </a:lnSpc>
              <a:spcBef>
                <a:spcPts val="0"/>
              </a:spcBef>
              <a:spcAft>
                <a:spcPts val="0"/>
              </a:spcAft>
              <a:buNone/>
            </a:pPr>
            <a:endParaRPr sz="700" b="1" i="0" u="none" strike="noStrike" cap="none" dirty="0">
              <a:solidFill>
                <a:schemeClr val="bg2"/>
              </a:solidFill>
              <a:latin typeface="Calibri"/>
              <a:ea typeface="Calibri"/>
              <a:cs typeface="Calibri"/>
              <a:sym typeface="Calibri"/>
            </a:endParaRPr>
          </a:p>
        </p:txBody>
      </p:sp>
      <p:sp>
        <p:nvSpPr>
          <p:cNvPr id="15" name="Google Shape;149;p5">
            <a:extLst>
              <a:ext uri="{FF2B5EF4-FFF2-40B4-BE49-F238E27FC236}">
                <a16:creationId xmlns:a16="http://schemas.microsoft.com/office/drawing/2014/main" id="{B7751712-B5FF-1E30-7D6C-E1382DD60E92}"/>
              </a:ext>
            </a:extLst>
          </p:cNvPr>
          <p:cNvSpPr txBox="1"/>
          <p:nvPr/>
        </p:nvSpPr>
        <p:spPr>
          <a:xfrm>
            <a:off x="6041306" y="829059"/>
            <a:ext cx="2455607" cy="433724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333" b="1" i="0" u="sng" strike="noStrike" cap="none" dirty="0">
                <a:solidFill>
                  <a:schemeClr val="bg2"/>
                </a:solidFill>
                <a:latin typeface="+mn-lt"/>
                <a:ea typeface="Nunito"/>
                <a:cs typeface="Nunito"/>
                <a:sym typeface="Nunito"/>
              </a:rPr>
              <a:t>Commercial Solid Waste Facility Siting Plan</a:t>
            </a:r>
          </a:p>
          <a:p>
            <a:pPr marL="0" marR="0" lvl="0" indent="0" algn="ctr" rtl="0">
              <a:lnSpc>
                <a:spcPct val="100000"/>
              </a:lnSpc>
              <a:spcBef>
                <a:spcPts val="0"/>
              </a:spcBef>
              <a:spcAft>
                <a:spcPts val="0"/>
              </a:spcAft>
              <a:buNone/>
            </a:pPr>
            <a:endParaRPr lang="en" sz="1333" b="1" dirty="0">
              <a:solidFill>
                <a:schemeClr val="bg2"/>
              </a:solidFill>
              <a:latin typeface="+mn-lt"/>
              <a:ea typeface="Nunito"/>
              <a:cs typeface="Nunito"/>
              <a:sym typeface="Nunito"/>
            </a:endParaRPr>
          </a:p>
          <a:p>
            <a:pPr marL="146050" lvl="0" algn="ctr">
              <a:lnSpc>
                <a:spcPct val="115000"/>
              </a:lnSpc>
              <a:buSzPts val="1300"/>
            </a:pPr>
            <a:r>
              <a:rPr lang="en-US" sz="1200" b="1" dirty="0">
                <a:latin typeface="+mn-lt"/>
              </a:rPr>
              <a:t>W. Va. Code §22C-4-24</a:t>
            </a:r>
            <a:endParaRPr lang="en-US" sz="1200" dirty="0">
              <a:latin typeface="+mn-lt"/>
            </a:endParaRPr>
          </a:p>
          <a:p>
            <a:pPr marL="146050" lvl="0" algn="ctr">
              <a:lnSpc>
                <a:spcPct val="115000"/>
              </a:lnSpc>
              <a:buSzPts val="1300"/>
            </a:pPr>
            <a:r>
              <a:rPr lang="en-US" sz="1200" b="1" dirty="0">
                <a:latin typeface="+mn-lt"/>
              </a:rPr>
              <a:t>SWMB Rule 54CSR4 </a:t>
            </a:r>
          </a:p>
          <a:p>
            <a:pPr marL="146050" lvl="0" algn="ctr">
              <a:lnSpc>
                <a:spcPct val="115000"/>
              </a:lnSpc>
              <a:buSzPts val="1300"/>
            </a:pPr>
            <a:endParaRPr lang="en-US" sz="1200" b="1" dirty="0">
              <a:latin typeface="+mn-lt"/>
            </a:endParaRPr>
          </a:p>
          <a:p>
            <a:pPr marL="146050" lvl="0" algn="ctr">
              <a:lnSpc>
                <a:spcPct val="115000"/>
              </a:lnSpc>
              <a:buSzPts val="1300"/>
            </a:pPr>
            <a:endParaRPr lang="en-US" sz="1200" b="1" dirty="0">
              <a:latin typeface="+mn-lt"/>
            </a:endParaRPr>
          </a:p>
          <a:p>
            <a:pPr marL="146050" lvl="0" algn="ctr">
              <a:lnSpc>
                <a:spcPct val="115000"/>
              </a:lnSpc>
              <a:buSzPts val="1300"/>
            </a:pPr>
            <a:endParaRPr lang="en-US" sz="1200" b="1" dirty="0">
              <a:latin typeface="+mn-lt"/>
            </a:endParaRPr>
          </a:p>
          <a:p>
            <a:pPr marL="146050" lvl="0" algn="ctr">
              <a:lnSpc>
                <a:spcPct val="115000"/>
              </a:lnSpc>
              <a:buSzPts val="1300"/>
            </a:pPr>
            <a:endParaRPr lang="en-US" sz="1200" b="1" dirty="0">
              <a:latin typeface="+mn-lt"/>
            </a:endParaRPr>
          </a:p>
          <a:p>
            <a:pPr marL="146050" lvl="0" algn="ctr">
              <a:lnSpc>
                <a:spcPct val="115000"/>
              </a:lnSpc>
              <a:buSzPts val="1300"/>
            </a:pPr>
            <a:endParaRPr lang="en-US" sz="1200" b="1" dirty="0">
              <a:latin typeface="+mn-lt"/>
            </a:endParaRPr>
          </a:p>
          <a:p>
            <a:pPr marL="146050" lvl="0" algn="ctr">
              <a:lnSpc>
                <a:spcPct val="115000"/>
              </a:lnSpc>
              <a:buSzPts val="1300"/>
            </a:pPr>
            <a:endParaRPr lang="en-US" sz="1200" b="1" dirty="0">
              <a:latin typeface="+mn-lt"/>
            </a:endParaRPr>
          </a:p>
          <a:p>
            <a:pPr marL="146050" lvl="0" algn="ctr">
              <a:lnSpc>
                <a:spcPct val="115000"/>
              </a:lnSpc>
              <a:buSzPts val="1300"/>
            </a:pPr>
            <a:endParaRPr lang="en-US" sz="1200" b="1" dirty="0">
              <a:latin typeface="+mn-lt"/>
            </a:endParaRPr>
          </a:p>
          <a:p>
            <a:pPr marL="285750" marR="0" lvl="0" indent="-285750" algn="ctr" rtl="0">
              <a:lnSpc>
                <a:spcPct val="100000"/>
              </a:lnSpc>
              <a:spcBef>
                <a:spcPts val="0"/>
              </a:spcBef>
              <a:spcAft>
                <a:spcPts val="0"/>
              </a:spcAft>
              <a:buFont typeface="Arial" panose="020B0604020202020204" pitchFamily="34" charset="0"/>
              <a:buChar char="•"/>
            </a:pPr>
            <a:endParaRPr lang="en" sz="1200" i="0" u="none" strike="noStrike" cap="none" dirty="0">
              <a:solidFill>
                <a:schemeClr val="bg2"/>
              </a:solidFill>
              <a:latin typeface="Nunito"/>
              <a:ea typeface="Nunito"/>
              <a:cs typeface="Nunito"/>
              <a:sym typeface="Nunito"/>
            </a:endParaRPr>
          </a:p>
          <a:p>
            <a:pPr marL="285750" marR="0" lvl="0" indent="-285750" algn="ctr" rtl="0">
              <a:lnSpc>
                <a:spcPct val="100000"/>
              </a:lnSpc>
              <a:spcBef>
                <a:spcPts val="0"/>
              </a:spcBef>
              <a:spcAft>
                <a:spcPts val="0"/>
              </a:spcAft>
              <a:buFont typeface="Arial" panose="020B0604020202020204" pitchFamily="34" charset="0"/>
              <a:buChar char="•"/>
            </a:pPr>
            <a:r>
              <a:rPr lang="en" sz="1200" i="0" u="none" strike="noStrike" cap="none" dirty="0">
                <a:solidFill>
                  <a:schemeClr val="bg2"/>
                </a:solidFill>
                <a:latin typeface="+mn-lt"/>
                <a:ea typeface="Nunito"/>
                <a:cs typeface="Nunito"/>
                <a:sym typeface="Nunito"/>
              </a:rPr>
              <a:t>Applications requesting redesignation of zones</a:t>
            </a:r>
          </a:p>
          <a:p>
            <a:pPr marL="285750" marR="0" lvl="0" indent="-285750" algn="ctr" rtl="0">
              <a:lnSpc>
                <a:spcPct val="100000"/>
              </a:lnSpc>
              <a:spcBef>
                <a:spcPts val="0"/>
              </a:spcBef>
              <a:spcAft>
                <a:spcPts val="0"/>
              </a:spcAft>
              <a:buFont typeface="Arial" panose="020B0604020202020204" pitchFamily="34" charset="0"/>
              <a:buChar char="•"/>
            </a:pPr>
            <a:r>
              <a:rPr lang="en" sz="1200" dirty="0">
                <a:solidFill>
                  <a:schemeClr val="bg2"/>
                </a:solidFill>
                <a:latin typeface="+mn-lt"/>
                <a:ea typeface="Nunito"/>
                <a:cs typeface="Nunito"/>
                <a:sym typeface="Nunito"/>
              </a:rPr>
              <a:t>Support or Deny Certificate of Site Approval</a:t>
            </a:r>
            <a:endParaRPr lang="en" sz="1200" i="0" u="none" strike="noStrike" cap="none" dirty="0">
              <a:solidFill>
                <a:schemeClr val="bg2"/>
              </a:solidFill>
              <a:latin typeface="+mn-lt"/>
              <a:ea typeface="Nunito"/>
              <a:cs typeface="Nunito"/>
              <a:sym typeface="Nunito"/>
            </a:endParaRPr>
          </a:p>
          <a:p>
            <a:pPr marR="0" lvl="0" algn="ctr" rtl="0">
              <a:lnSpc>
                <a:spcPct val="100000"/>
              </a:lnSpc>
              <a:spcBef>
                <a:spcPts val="0"/>
              </a:spcBef>
              <a:spcAft>
                <a:spcPts val="0"/>
              </a:spcAft>
            </a:pPr>
            <a:endParaRPr lang="en" sz="1200" i="0" u="none" strike="noStrike" cap="none" dirty="0">
              <a:solidFill>
                <a:schemeClr val="bg2"/>
              </a:solidFill>
              <a:latin typeface="Nunito"/>
              <a:ea typeface="Nunito"/>
              <a:cs typeface="Nunito"/>
              <a:sym typeface="Nunito"/>
            </a:endParaRPr>
          </a:p>
          <a:p>
            <a:pPr marL="285750" marR="0" lvl="0" indent="-285750" algn="ctr" rtl="0">
              <a:lnSpc>
                <a:spcPct val="100000"/>
              </a:lnSpc>
              <a:spcBef>
                <a:spcPts val="0"/>
              </a:spcBef>
              <a:spcAft>
                <a:spcPts val="0"/>
              </a:spcAft>
              <a:buFont typeface="Arial" panose="020B0604020202020204" pitchFamily="34" charset="0"/>
              <a:buChar char="•"/>
            </a:pPr>
            <a:endParaRPr lang="en" sz="1333" i="0" u="none" strike="noStrike" cap="none" dirty="0">
              <a:solidFill>
                <a:schemeClr val="bg2"/>
              </a:solidFill>
              <a:latin typeface="Nunito"/>
              <a:ea typeface="Nunito"/>
              <a:cs typeface="Nunito"/>
              <a:sym typeface="Nunito"/>
            </a:endParaRPr>
          </a:p>
          <a:p>
            <a:pPr marL="0" marR="0" lvl="0" indent="0" algn="ctr" rtl="0">
              <a:lnSpc>
                <a:spcPct val="100000"/>
              </a:lnSpc>
              <a:spcBef>
                <a:spcPts val="0"/>
              </a:spcBef>
              <a:spcAft>
                <a:spcPts val="0"/>
              </a:spcAft>
              <a:buNone/>
            </a:pPr>
            <a:endParaRPr lang="en" sz="1333" b="1" dirty="0">
              <a:solidFill>
                <a:schemeClr val="bg2"/>
              </a:solidFill>
              <a:latin typeface="Nunito"/>
              <a:ea typeface="Calibri"/>
              <a:cs typeface="Calibri"/>
              <a:sym typeface="Nunito"/>
            </a:endParaRPr>
          </a:p>
          <a:p>
            <a:pPr marL="0" marR="0" lvl="0" indent="0" algn="ctr" rtl="0">
              <a:lnSpc>
                <a:spcPct val="100000"/>
              </a:lnSpc>
              <a:spcBef>
                <a:spcPts val="0"/>
              </a:spcBef>
              <a:spcAft>
                <a:spcPts val="0"/>
              </a:spcAft>
              <a:buNone/>
            </a:pPr>
            <a:endParaRPr sz="700" b="1" i="0" u="none" strike="noStrike" cap="none" dirty="0">
              <a:solidFill>
                <a:schemeClr val="bg2"/>
              </a:solidFill>
              <a:latin typeface="Calibri"/>
              <a:ea typeface="Calibri"/>
              <a:cs typeface="Calibri"/>
              <a:sym typeface="Calibri"/>
            </a:endParaRPr>
          </a:p>
        </p:txBody>
      </p:sp>
      <p:pic>
        <p:nvPicPr>
          <p:cNvPr id="17" name="Picture 16" descr="Sea of hands in the middle">
            <a:extLst>
              <a:ext uri="{FF2B5EF4-FFF2-40B4-BE49-F238E27FC236}">
                <a16:creationId xmlns:a16="http://schemas.microsoft.com/office/drawing/2014/main" id="{6F366456-58E4-1AF4-951D-8094034F8F26}"/>
              </a:ext>
            </a:extLst>
          </p:cNvPr>
          <p:cNvPicPr>
            <a:picLocks noChangeAspect="1"/>
          </p:cNvPicPr>
          <p:nvPr/>
        </p:nvPicPr>
        <p:blipFill>
          <a:blip r:embed="rId3"/>
          <a:stretch>
            <a:fillRect/>
          </a:stretch>
        </p:blipFill>
        <p:spPr>
          <a:xfrm>
            <a:off x="965112" y="1957983"/>
            <a:ext cx="2017422" cy="1344620"/>
          </a:xfrm>
          <a:prstGeom prst="rect">
            <a:avLst/>
          </a:prstGeom>
        </p:spPr>
      </p:pic>
      <p:pic>
        <p:nvPicPr>
          <p:cNvPr id="19" name="Picture 18">
            <a:extLst>
              <a:ext uri="{FF2B5EF4-FFF2-40B4-BE49-F238E27FC236}">
                <a16:creationId xmlns:a16="http://schemas.microsoft.com/office/drawing/2014/main" id="{0667B2F1-BA4E-8AED-31C2-C0A470AAEB4A}"/>
              </a:ext>
            </a:extLst>
          </p:cNvPr>
          <p:cNvPicPr>
            <a:picLocks noChangeAspect="1"/>
          </p:cNvPicPr>
          <p:nvPr/>
        </p:nvPicPr>
        <p:blipFill>
          <a:blip r:embed="rId4"/>
          <a:srcRect l="11612" r="4012" b="11640"/>
          <a:stretch>
            <a:fillRect/>
          </a:stretch>
        </p:blipFill>
        <p:spPr>
          <a:xfrm>
            <a:off x="6238568" y="2013154"/>
            <a:ext cx="2152167" cy="1289449"/>
          </a:xfrm>
          <a:prstGeom prst="rect">
            <a:avLst/>
          </a:prstGeom>
        </p:spPr>
      </p:pic>
    </p:spTree>
    <p:extLst>
      <p:ext uri="{BB962C8B-B14F-4D97-AF65-F5344CB8AC3E}">
        <p14:creationId xmlns:p14="http://schemas.microsoft.com/office/powerpoint/2010/main" val="247279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885035" y="375700"/>
            <a:ext cx="7505700" cy="62125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dirty="0"/>
              <a:t>The Plans</a:t>
            </a:r>
            <a:endParaRPr dirty="0"/>
          </a:p>
        </p:txBody>
      </p:sp>
      <p:sp>
        <p:nvSpPr>
          <p:cNvPr id="160" name="Google Shape;160;p7"/>
          <p:cNvSpPr txBox="1">
            <a:spLocks noGrp="1"/>
          </p:cNvSpPr>
          <p:nvPr>
            <p:ph type="body" idx="1"/>
          </p:nvPr>
        </p:nvSpPr>
        <p:spPr>
          <a:xfrm>
            <a:off x="266700" y="882650"/>
            <a:ext cx="5382900" cy="3994200"/>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ct val="82671"/>
              <a:buNone/>
            </a:pPr>
            <a:r>
              <a:rPr lang="en" sz="1700" b="1" dirty="0">
                <a:solidFill>
                  <a:schemeClr val="lt1"/>
                </a:solidFill>
              </a:rPr>
              <a:t>KEY ELEMENTS THE PLANS SHOULD DEMONSTRATE:</a:t>
            </a:r>
            <a:endParaRPr dirty="0"/>
          </a:p>
          <a:p>
            <a:pPr marL="146050" lvl="0" indent="0" algn="l" rtl="0">
              <a:lnSpc>
                <a:spcPct val="115000"/>
              </a:lnSpc>
              <a:spcBef>
                <a:spcPts val="0"/>
              </a:spcBef>
              <a:spcAft>
                <a:spcPts val="0"/>
              </a:spcAft>
              <a:buSzPct val="127764"/>
              <a:buNone/>
            </a:pPr>
            <a:endParaRPr sz="1100" dirty="0"/>
          </a:p>
          <a:p>
            <a:pPr marL="457200" lvl="0" indent="-311150" algn="l" rtl="0">
              <a:lnSpc>
                <a:spcPct val="115000"/>
              </a:lnSpc>
              <a:spcBef>
                <a:spcPts val="0"/>
              </a:spcBef>
              <a:spcAft>
                <a:spcPts val="0"/>
              </a:spcAft>
              <a:buSzPct val="108108"/>
              <a:buChar char="●"/>
            </a:pPr>
            <a:r>
              <a:rPr lang="en" b="1" dirty="0"/>
              <a:t>MOST IMPORTANT!  Public Health &amp; Safety….</a:t>
            </a:r>
            <a:endParaRPr dirty="0"/>
          </a:p>
          <a:p>
            <a:pPr marL="603250" lvl="1" indent="0" algn="l" rtl="0">
              <a:lnSpc>
                <a:spcPct val="115000"/>
              </a:lnSpc>
              <a:spcBef>
                <a:spcPts val="0"/>
              </a:spcBef>
              <a:spcAft>
                <a:spcPts val="0"/>
              </a:spcAft>
              <a:buSzPct val="108108"/>
              <a:buNone/>
            </a:pPr>
            <a:r>
              <a:rPr lang="en" dirty="0"/>
              <a:t>Do the current solid waste collections, disposal services, and facilities adequately serve the needs of the entire county or region now and for the next 20 years?</a:t>
            </a:r>
            <a:endParaRPr dirty="0"/>
          </a:p>
          <a:p>
            <a:pPr marL="914400" lvl="1" indent="-298450" algn="l" rtl="0">
              <a:lnSpc>
                <a:spcPct val="115000"/>
              </a:lnSpc>
              <a:spcBef>
                <a:spcPts val="0"/>
              </a:spcBef>
              <a:spcAft>
                <a:spcPts val="0"/>
              </a:spcAft>
              <a:buSzPct val="108108"/>
              <a:buChar char="○"/>
            </a:pPr>
            <a:r>
              <a:rPr lang="en" dirty="0"/>
              <a:t>Compare population and tonnage projection with…</a:t>
            </a:r>
            <a:endParaRPr dirty="0"/>
          </a:p>
          <a:p>
            <a:pPr marL="914400" lvl="1" indent="-298450" algn="l" rtl="0">
              <a:lnSpc>
                <a:spcPct val="115000"/>
              </a:lnSpc>
              <a:spcBef>
                <a:spcPts val="0"/>
              </a:spcBef>
              <a:spcAft>
                <a:spcPts val="0"/>
              </a:spcAft>
              <a:buSzPct val="108108"/>
              <a:buChar char="○"/>
            </a:pPr>
            <a:r>
              <a:rPr lang="en" dirty="0"/>
              <a:t>Lifespan of the landfill(s) used by your county (even if outside the county)</a:t>
            </a:r>
            <a:endParaRPr dirty="0"/>
          </a:p>
          <a:p>
            <a:pPr marL="914400" lvl="1" indent="-298450" algn="l" rtl="0">
              <a:lnSpc>
                <a:spcPct val="115000"/>
              </a:lnSpc>
              <a:spcBef>
                <a:spcPts val="0"/>
              </a:spcBef>
              <a:spcAft>
                <a:spcPts val="0"/>
              </a:spcAft>
              <a:buSzPct val="108108"/>
              <a:buChar char="○"/>
            </a:pPr>
            <a:r>
              <a:rPr lang="en" dirty="0"/>
              <a:t>The permitted tonnage limit and the average disposal tonnage accepted</a:t>
            </a:r>
            <a:endParaRPr dirty="0"/>
          </a:p>
          <a:p>
            <a:pPr marL="914400" lvl="1" indent="-298450" algn="l" rtl="0">
              <a:lnSpc>
                <a:spcPct val="115000"/>
              </a:lnSpc>
              <a:spcBef>
                <a:spcPts val="0"/>
              </a:spcBef>
              <a:spcAft>
                <a:spcPts val="0"/>
              </a:spcAft>
              <a:buSzPct val="108108"/>
              <a:buChar char="○"/>
            </a:pPr>
            <a:r>
              <a:rPr lang="en" dirty="0"/>
              <a:t>Time remaining on landfill cell-technical and financial planning for new cells</a:t>
            </a:r>
            <a:endParaRPr dirty="0"/>
          </a:p>
          <a:p>
            <a:pPr marL="457200" lvl="0" indent="-228600" algn="l" rtl="0">
              <a:lnSpc>
                <a:spcPct val="115000"/>
              </a:lnSpc>
              <a:spcBef>
                <a:spcPts val="0"/>
              </a:spcBef>
              <a:spcAft>
                <a:spcPts val="0"/>
              </a:spcAft>
              <a:buSzPct val="108108"/>
              <a:buNone/>
            </a:pPr>
            <a:endParaRPr dirty="0"/>
          </a:p>
          <a:p>
            <a:pPr marL="457200" lvl="0" indent="-311150" algn="l" rtl="0">
              <a:lnSpc>
                <a:spcPct val="115000"/>
              </a:lnSpc>
              <a:spcBef>
                <a:spcPts val="0"/>
              </a:spcBef>
              <a:spcAft>
                <a:spcPts val="0"/>
              </a:spcAft>
              <a:buSzPct val="108108"/>
              <a:buChar char="●"/>
            </a:pPr>
            <a:r>
              <a:rPr lang="en" dirty="0"/>
              <a:t>Compounding results and efforts</a:t>
            </a:r>
            <a:endParaRPr dirty="0"/>
          </a:p>
          <a:p>
            <a:pPr marL="914400" lvl="1" indent="-298450" algn="l" rtl="0">
              <a:lnSpc>
                <a:spcPct val="115000"/>
              </a:lnSpc>
              <a:spcBef>
                <a:spcPts val="0"/>
              </a:spcBef>
              <a:spcAft>
                <a:spcPts val="0"/>
              </a:spcAft>
              <a:buSzPct val="108108"/>
              <a:buChar char="○"/>
            </a:pPr>
            <a:r>
              <a:rPr lang="en" dirty="0"/>
              <a:t>Goals set in previous plan: New plan should follow-up, actions taken, what’s next.</a:t>
            </a:r>
            <a:endParaRPr dirty="0"/>
          </a:p>
          <a:p>
            <a:pPr marL="914400" lvl="1" indent="-298450" algn="l" rtl="0">
              <a:lnSpc>
                <a:spcPct val="115000"/>
              </a:lnSpc>
              <a:spcBef>
                <a:spcPts val="0"/>
              </a:spcBef>
              <a:spcAft>
                <a:spcPts val="0"/>
              </a:spcAft>
              <a:buSzPct val="108108"/>
              <a:buChar char="○"/>
            </a:pPr>
            <a:r>
              <a:rPr lang="en" dirty="0"/>
              <a:t>Use measurable outputs and outcomes</a:t>
            </a:r>
            <a:endParaRPr dirty="0"/>
          </a:p>
          <a:p>
            <a:pPr marL="1371600" lvl="2" indent="-298450" algn="l" rtl="0">
              <a:lnSpc>
                <a:spcPct val="115000"/>
              </a:lnSpc>
              <a:spcBef>
                <a:spcPts val="0"/>
              </a:spcBef>
              <a:spcAft>
                <a:spcPts val="0"/>
              </a:spcAft>
              <a:buSzPct val="108108"/>
              <a:buChar char="■"/>
            </a:pPr>
            <a:r>
              <a:rPr lang="en" dirty="0"/>
              <a:t>Educational materials: How many households reached</a:t>
            </a:r>
            <a:endParaRPr dirty="0"/>
          </a:p>
          <a:p>
            <a:pPr marL="1371600" lvl="2" indent="-298450" algn="l" rtl="0">
              <a:lnSpc>
                <a:spcPct val="115000"/>
              </a:lnSpc>
              <a:spcBef>
                <a:spcPts val="0"/>
              </a:spcBef>
              <a:spcAft>
                <a:spcPts val="0"/>
              </a:spcAft>
              <a:buSzPct val="108108"/>
              <a:buChar char="■"/>
            </a:pPr>
            <a:r>
              <a:rPr lang="en" dirty="0"/>
              <a:t>Attempts resulted in increased participation at recycling center</a:t>
            </a:r>
            <a:endParaRPr dirty="0"/>
          </a:p>
          <a:p>
            <a:pPr marL="1371600" lvl="2" indent="-298450" algn="l" rtl="0">
              <a:lnSpc>
                <a:spcPct val="115000"/>
              </a:lnSpc>
              <a:spcBef>
                <a:spcPts val="0"/>
              </a:spcBef>
              <a:spcAft>
                <a:spcPts val="0"/>
              </a:spcAft>
              <a:buSzPct val="108108"/>
              <a:buChar char="■"/>
            </a:pPr>
            <a:r>
              <a:rPr lang="en" dirty="0"/>
              <a:t>LCO reduced open dump occurrence</a:t>
            </a:r>
            <a:endParaRPr dirty="0"/>
          </a:p>
          <a:p>
            <a:pPr marL="1371600" lvl="2" indent="-228600" algn="l" rtl="0">
              <a:lnSpc>
                <a:spcPct val="115000"/>
              </a:lnSpc>
              <a:spcBef>
                <a:spcPts val="0"/>
              </a:spcBef>
              <a:spcAft>
                <a:spcPts val="0"/>
              </a:spcAft>
              <a:buSzPct val="108108"/>
              <a:buNone/>
            </a:pPr>
            <a:endParaRPr dirty="0"/>
          </a:p>
          <a:p>
            <a:pPr marL="1371600" lvl="2" indent="-228600" algn="l" rtl="0">
              <a:lnSpc>
                <a:spcPct val="115000"/>
              </a:lnSpc>
              <a:spcBef>
                <a:spcPts val="0"/>
              </a:spcBef>
              <a:spcAft>
                <a:spcPts val="0"/>
              </a:spcAft>
              <a:buSzPct val="108108"/>
              <a:buNone/>
            </a:pPr>
            <a:endParaRPr dirty="0"/>
          </a:p>
          <a:p>
            <a:pPr marL="914400" lvl="1" indent="-228600" algn="l" rtl="0">
              <a:lnSpc>
                <a:spcPct val="115000"/>
              </a:lnSpc>
              <a:spcBef>
                <a:spcPts val="0"/>
              </a:spcBef>
              <a:spcAft>
                <a:spcPts val="0"/>
              </a:spcAft>
              <a:buSzPct val="108108"/>
              <a:buNone/>
            </a:pPr>
            <a:endParaRPr dirty="0"/>
          </a:p>
        </p:txBody>
      </p:sp>
      <p:sp>
        <p:nvSpPr>
          <p:cNvPr id="161" name="Google Shape;161;p7"/>
          <p:cNvSpPr txBox="1">
            <a:spLocks noGrp="1"/>
          </p:cNvSpPr>
          <p:nvPr>
            <p:ph type="sldNum" idx="12"/>
          </p:nvPr>
        </p:nvSpPr>
        <p:spPr>
          <a:xfrm>
            <a:off x="8390735"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5</a:t>
            </a:fld>
            <a:endParaRPr dirty="0"/>
          </a:p>
        </p:txBody>
      </p:sp>
      <p:pic>
        <p:nvPicPr>
          <p:cNvPr id="162" name="Google Shape;162;p7"/>
          <p:cNvPicPr preferRelativeResize="0"/>
          <p:nvPr/>
        </p:nvPicPr>
        <p:blipFill>
          <a:blip r:embed="rId3">
            <a:alphaModFix/>
          </a:blip>
          <a:stretch>
            <a:fillRect/>
          </a:stretch>
        </p:blipFill>
        <p:spPr>
          <a:xfrm>
            <a:off x="5649650" y="1682249"/>
            <a:ext cx="3148825" cy="177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rgbClr val="000000"/>
              </a:buClr>
              <a:buSzPct val="38076"/>
              <a:buNone/>
            </a:pPr>
            <a:r>
              <a:rPr lang="en" sz="2600"/>
              <a:t>Comprehensive Litter &amp; Solid Waste Control Plan</a:t>
            </a:r>
            <a:endParaRPr sz="2600" dirty="0"/>
          </a:p>
          <a:p>
            <a:pPr marL="0" lvl="0" indent="0" algn="ctr" rtl="0">
              <a:lnSpc>
                <a:spcPct val="100000"/>
              </a:lnSpc>
              <a:spcBef>
                <a:spcPts val="0"/>
              </a:spcBef>
              <a:spcAft>
                <a:spcPts val="0"/>
              </a:spcAft>
              <a:buSzPct val="128205"/>
              <a:buNone/>
            </a:pPr>
            <a:r>
              <a:rPr lang="en" sz="2600">
                <a:solidFill>
                  <a:schemeClr val="accent1"/>
                </a:solidFill>
              </a:rPr>
              <a:t>-Content of Plan-</a:t>
            </a:r>
            <a:endParaRPr sz="2600" dirty="0">
              <a:solidFill>
                <a:schemeClr val="accent1"/>
              </a:solidFill>
            </a:endParaRPr>
          </a:p>
          <a:p>
            <a:pPr marL="0" lvl="0" indent="0" algn="ctr" rtl="0">
              <a:lnSpc>
                <a:spcPct val="100000"/>
              </a:lnSpc>
              <a:spcBef>
                <a:spcPts val="0"/>
              </a:spcBef>
              <a:spcAft>
                <a:spcPts val="0"/>
              </a:spcAft>
              <a:buSzPct val="357270"/>
              <a:buNone/>
            </a:pPr>
            <a:endParaRPr sz="933" dirty="0">
              <a:solidFill>
                <a:schemeClr val="accent1"/>
              </a:solidFill>
            </a:endParaRPr>
          </a:p>
          <a:p>
            <a:pPr marL="0" lvl="0" indent="0" algn="ctr" rtl="0">
              <a:lnSpc>
                <a:spcPct val="100000"/>
              </a:lnSpc>
              <a:spcBef>
                <a:spcPts val="0"/>
              </a:spcBef>
              <a:spcAft>
                <a:spcPts val="0"/>
              </a:spcAft>
              <a:buClr>
                <a:srgbClr val="000000"/>
              </a:buClr>
              <a:buSzPct val="54299"/>
              <a:buNone/>
            </a:pPr>
            <a:r>
              <a:rPr lang="en" sz="1822">
                <a:solidFill>
                  <a:schemeClr val="accent2"/>
                </a:solidFill>
              </a:rPr>
              <a:t>General Information</a:t>
            </a:r>
            <a:endParaRPr sz="1822" dirty="0">
              <a:solidFill>
                <a:schemeClr val="accent2"/>
              </a:solidFill>
            </a:endParaRPr>
          </a:p>
          <a:p>
            <a:pPr marL="0" lvl="0" indent="0" algn="l" rtl="0">
              <a:lnSpc>
                <a:spcPct val="100000"/>
              </a:lnSpc>
              <a:spcBef>
                <a:spcPts val="0"/>
              </a:spcBef>
              <a:spcAft>
                <a:spcPts val="0"/>
              </a:spcAft>
              <a:buSzPct val="111111"/>
              <a:buNone/>
            </a:pPr>
            <a:endParaRPr dirty="0"/>
          </a:p>
        </p:txBody>
      </p:sp>
      <p:sp>
        <p:nvSpPr>
          <p:cNvPr id="168" name="Google Shape;168;p9"/>
          <p:cNvSpPr txBox="1">
            <a:spLocks noGrp="1"/>
          </p:cNvSpPr>
          <p:nvPr>
            <p:ph type="body" idx="1"/>
          </p:nvPr>
        </p:nvSpPr>
        <p:spPr>
          <a:xfrm>
            <a:off x="819150" y="1998975"/>
            <a:ext cx="7505700" cy="24480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 sz="1200"/>
              <a:t>Describe plan goals and objectives for the next twenty (20) years.</a:t>
            </a:r>
            <a:endParaRPr sz="1200" dirty="0"/>
          </a:p>
          <a:p>
            <a:pPr marL="457200" lvl="0" indent="-304800" algn="l" rtl="0">
              <a:lnSpc>
                <a:spcPct val="150000"/>
              </a:lnSpc>
              <a:spcBef>
                <a:spcPts val="0"/>
              </a:spcBef>
              <a:spcAft>
                <a:spcPts val="0"/>
              </a:spcAft>
              <a:buSzPts val="1200"/>
              <a:buChar char="●"/>
            </a:pPr>
            <a:r>
              <a:rPr lang="en" sz="1200"/>
              <a:t>Describe status of existing solid waste management activities in the county or region, and how the plan is being implemented.</a:t>
            </a:r>
            <a:endParaRPr sz="1200" dirty="0"/>
          </a:p>
          <a:p>
            <a:pPr marL="457200" lvl="0" indent="-304800" algn="l" rtl="0">
              <a:lnSpc>
                <a:spcPct val="150000"/>
              </a:lnSpc>
              <a:spcBef>
                <a:spcPts val="0"/>
              </a:spcBef>
              <a:spcAft>
                <a:spcPts val="0"/>
              </a:spcAft>
              <a:buSzPts val="1200"/>
              <a:buChar char="●"/>
            </a:pPr>
            <a:r>
              <a:rPr lang="en" sz="1200"/>
              <a:t>Describe how funds, including grant funding, have been used and will be used to implement the plan.</a:t>
            </a:r>
            <a:endParaRPr sz="1200" dirty="0"/>
          </a:p>
          <a:p>
            <a:pPr marL="457200" lvl="0" indent="-304800" algn="l" rtl="0">
              <a:lnSpc>
                <a:spcPct val="150000"/>
              </a:lnSpc>
              <a:spcBef>
                <a:spcPts val="0"/>
              </a:spcBef>
              <a:spcAft>
                <a:spcPts val="0"/>
              </a:spcAft>
              <a:buSzPts val="1200"/>
              <a:buChar char="●"/>
            </a:pPr>
            <a:r>
              <a:rPr lang="en" sz="1200"/>
              <a:t>Describe actions taken by the authority to implement the hierarchy established in W. Va. Code </a:t>
            </a:r>
            <a:r>
              <a:rPr lang="en" sz="1200">
                <a:highlight>
                  <a:srgbClr val="FFFFFF"/>
                </a:highlight>
              </a:rPr>
              <a:t>§22C-4-1, in the following order of priority: (1) source reduction, (2) recycling, reuse, and materials recovery, and (3) landfilling.</a:t>
            </a:r>
            <a:endParaRPr sz="1200" dirty="0">
              <a:highlight>
                <a:srgbClr val="FFFFFF"/>
              </a:highlight>
            </a:endParaRPr>
          </a:p>
          <a:p>
            <a:pPr marL="0" lvl="0" indent="0" algn="l" rtl="0">
              <a:lnSpc>
                <a:spcPct val="115000"/>
              </a:lnSpc>
              <a:spcBef>
                <a:spcPts val="1200"/>
              </a:spcBef>
              <a:spcAft>
                <a:spcPts val="1200"/>
              </a:spcAft>
              <a:buSzPts val="1300"/>
              <a:buNone/>
            </a:pPr>
            <a:endParaRPr sz="1200" dirty="0">
              <a:highlight>
                <a:srgbClr val="FFFFFF"/>
              </a:highlight>
              <a:latin typeface="Arial"/>
              <a:ea typeface="Arial"/>
              <a:cs typeface="Arial"/>
              <a:sym typeface="Arial"/>
            </a:endParaRPr>
          </a:p>
        </p:txBody>
      </p:sp>
      <p:sp>
        <p:nvSpPr>
          <p:cNvPr id="169" name="Google Shape;169;p9"/>
          <p:cNvSpPr/>
          <p:nvPr/>
        </p:nvSpPr>
        <p:spPr>
          <a:xfrm>
            <a:off x="773550" y="4557825"/>
            <a:ext cx="7596900" cy="111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
        <p:nvSpPr>
          <p:cNvPr id="170" name="Google Shape;170;p9"/>
          <p:cNvSpPr/>
          <p:nvPr/>
        </p:nvSpPr>
        <p:spPr>
          <a:xfrm>
            <a:off x="3988200" y="3839075"/>
            <a:ext cx="726600" cy="672900"/>
          </a:xfrm>
          <a:prstGeom prst="flowChartMagneticTape">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Calibri"/>
                <a:ea typeface="Calibri"/>
                <a:cs typeface="Calibri"/>
                <a:sym typeface="Calibri"/>
              </a:rPr>
              <a:t>2035</a:t>
            </a:r>
            <a:endParaRPr sz="1200" b="0" i="0" u="none" strike="noStrike" cap="none" dirty="0">
              <a:solidFill>
                <a:srgbClr val="000000"/>
              </a:solidFill>
              <a:latin typeface="Calibri"/>
              <a:ea typeface="Calibri"/>
              <a:cs typeface="Calibri"/>
              <a:sym typeface="Calibri"/>
            </a:endParaRPr>
          </a:p>
        </p:txBody>
      </p:sp>
      <p:sp>
        <p:nvSpPr>
          <p:cNvPr id="171" name="Google Shape;171;p9"/>
          <p:cNvSpPr/>
          <p:nvPr/>
        </p:nvSpPr>
        <p:spPr>
          <a:xfrm>
            <a:off x="2347100" y="3839075"/>
            <a:ext cx="726600" cy="672900"/>
          </a:xfrm>
          <a:prstGeom prst="flowChartMagneticTap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Calibri"/>
                <a:ea typeface="Calibri"/>
                <a:cs typeface="Calibri"/>
                <a:sym typeface="Calibri"/>
              </a:rPr>
              <a:t>2030</a:t>
            </a:r>
            <a:endParaRPr sz="1200" b="0" i="0" u="none" strike="noStrike" cap="none" dirty="0">
              <a:solidFill>
                <a:srgbClr val="000000"/>
              </a:solidFill>
              <a:latin typeface="Calibri"/>
              <a:ea typeface="Calibri"/>
              <a:cs typeface="Calibri"/>
              <a:sym typeface="Calibri"/>
            </a:endParaRPr>
          </a:p>
        </p:txBody>
      </p:sp>
      <p:sp>
        <p:nvSpPr>
          <p:cNvPr id="172" name="Google Shape;172;p9"/>
          <p:cNvSpPr/>
          <p:nvPr/>
        </p:nvSpPr>
        <p:spPr>
          <a:xfrm>
            <a:off x="5816025" y="3839075"/>
            <a:ext cx="726600" cy="672900"/>
          </a:xfrm>
          <a:prstGeom prst="flowChartMagneticTap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Calibri"/>
                <a:ea typeface="Calibri"/>
                <a:cs typeface="Calibri"/>
                <a:sym typeface="Calibri"/>
              </a:rPr>
              <a:t>2040</a:t>
            </a:r>
            <a:endParaRPr sz="1200" b="0" i="0" u="none" strike="noStrike" cap="none" dirty="0">
              <a:solidFill>
                <a:srgbClr val="000000"/>
              </a:solidFill>
              <a:latin typeface="Calibri"/>
              <a:ea typeface="Calibri"/>
              <a:cs typeface="Calibri"/>
              <a:sym typeface="Calibri"/>
            </a:endParaRPr>
          </a:p>
        </p:txBody>
      </p:sp>
      <p:sp>
        <p:nvSpPr>
          <p:cNvPr id="173" name="Google Shape;173;p9"/>
          <p:cNvSpPr/>
          <p:nvPr/>
        </p:nvSpPr>
        <p:spPr>
          <a:xfrm>
            <a:off x="706000" y="3839075"/>
            <a:ext cx="726600" cy="672900"/>
          </a:xfrm>
          <a:prstGeom prst="flowChartMagneticTape">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Calibri"/>
                <a:ea typeface="Calibri"/>
                <a:cs typeface="Calibri"/>
                <a:sym typeface="Calibri"/>
              </a:rPr>
              <a:t>2025</a:t>
            </a:r>
            <a:endParaRPr sz="1200" b="0" i="0" u="none" strike="noStrike" cap="none" dirty="0">
              <a:solidFill>
                <a:srgbClr val="000000"/>
              </a:solidFill>
              <a:latin typeface="Calibri"/>
              <a:ea typeface="Calibri"/>
              <a:cs typeface="Calibri"/>
              <a:sym typeface="Calibri"/>
            </a:endParaRPr>
          </a:p>
        </p:txBody>
      </p:sp>
      <p:sp>
        <p:nvSpPr>
          <p:cNvPr id="174" name="Google Shape;174;p9"/>
          <p:cNvSpPr/>
          <p:nvPr/>
        </p:nvSpPr>
        <p:spPr>
          <a:xfrm>
            <a:off x="7643850" y="3839075"/>
            <a:ext cx="726600" cy="672900"/>
          </a:xfrm>
          <a:prstGeom prst="flowChartMagneticTap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b="0" i="0" u="none" strike="noStrike" cap="none">
                <a:solidFill>
                  <a:srgbClr val="000000"/>
                </a:solidFill>
                <a:latin typeface="Calibri"/>
                <a:ea typeface="Calibri"/>
                <a:cs typeface="Calibri"/>
                <a:sym typeface="Calibri"/>
              </a:rPr>
              <a:t>2045</a:t>
            </a:r>
            <a:endParaRPr sz="1200" b="0" i="0" u="none" strike="noStrike" cap="none" dirty="0">
              <a:solidFill>
                <a:srgbClr val="000000"/>
              </a:solidFill>
              <a:latin typeface="Calibri"/>
              <a:ea typeface="Calibri"/>
              <a:cs typeface="Calibri"/>
              <a:sym typeface="Calibri"/>
            </a:endParaRPr>
          </a:p>
        </p:txBody>
      </p:sp>
      <p:sp>
        <p:nvSpPr>
          <p:cNvPr id="175" name="Google Shape;175;p9"/>
          <p:cNvSpPr/>
          <p:nvPr/>
        </p:nvSpPr>
        <p:spPr>
          <a:xfrm>
            <a:off x="1306900" y="4557825"/>
            <a:ext cx="125700" cy="111000"/>
          </a:xfrm>
          <a:prstGeom prst="flowChartConnector">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
        <p:nvSpPr>
          <p:cNvPr id="176" name="Google Shape;176;p9"/>
          <p:cNvSpPr/>
          <p:nvPr/>
        </p:nvSpPr>
        <p:spPr>
          <a:xfrm>
            <a:off x="2948000" y="4557825"/>
            <a:ext cx="125700" cy="111000"/>
          </a:xfrm>
          <a:prstGeom prst="flowChartConnector">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
        <p:nvSpPr>
          <p:cNvPr id="177" name="Google Shape;177;p9"/>
          <p:cNvSpPr/>
          <p:nvPr/>
        </p:nvSpPr>
        <p:spPr>
          <a:xfrm>
            <a:off x="4589100" y="4557825"/>
            <a:ext cx="125700" cy="111000"/>
          </a:xfrm>
          <a:prstGeom prst="flowChartConnector">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
        <p:nvSpPr>
          <p:cNvPr id="178" name="Google Shape;178;p9"/>
          <p:cNvSpPr/>
          <p:nvPr/>
        </p:nvSpPr>
        <p:spPr>
          <a:xfrm>
            <a:off x="8199150" y="4557825"/>
            <a:ext cx="125700" cy="111000"/>
          </a:xfrm>
          <a:prstGeom prst="flowChartConnector">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
        <p:nvSpPr>
          <p:cNvPr id="179" name="Google Shape;179;p9"/>
          <p:cNvSpPr/>
          <p:nvPr/>
        </p:nvSpPr>
        <p:spPr>
          <a:xfrm>
            <a:off x="6416925" y="4557825"/>
            <a:ext cx="125700" cy="111000"/>
          </a:xfrm>
          <a:prstGeom prst="flowChartConnector">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
        <p:nvSpPr>
          <p:cNvPr id="180" name="Google Shape;180;p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a:spLocks noGrp="1"/>
          </p:cNvSpPr>
          <p:nvPr>
            <p:ph type="title"/>
          </p:nvPr>
        </p:nvSpPr>
        <p:spPr>
          <a:xfrm>
            <a:off x="819150" y="594125"/>
            <a:ext cx="7505700" cy="954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28205"/>
              <a:buNone/>
            </a:pPr>
            <a:r>
              <a:rPr lang="en" sz="2600" dirty="0"/>
              <a:t>Comprehensive Litter &amp; Solid Waste Control Plan</a:t>
            </a:r>
            <a:endParaRPr sz="2600" dirty="0"/>
          </a:p>
          <a:p>
            <a:pPr marL="0" lvl="0" indent="0" algn="ctr" rtl="0">
              <a:lnSpc>
                <a:spcPct val="100000"/>
              </a:lnSpc>
              <a:spcBef>
                <a:spcPts val="0"/>
              </a:spcBef>
              <a:spcAft>
                <a:spcPts val="0"/>
              </a:spcAft>
              <a:buSzPct val="128205"/>
              <a:buNone/>
            </a:pPr>
            <a:r>
              <a:rPr lang="en" sz="2600" dirty="0">
                <a:solidFill>
                  <a:schemeClr val="accent1"/>
                </a:solidFill>
              </a:rPr>
              <a:t>-Content of Plan-</a:t>
            </a:r>
            <a:endParaRPr sz="2600" dirty="0">
              <a:solidFill>
                <a:schemeClr val="accent1"/>
              </a:solidFill>
            </a:endParaRPr>
          </a:p>
          <a:p>
            <a:pPr marL="0" lvl="0" indent="0" algn="ctr" rtl="0">
              <a:lnSpc>
                <a:spcPct val="100000"/>
              </a:lnSpc>
              <a:spcBef>
                <a:spcPts val="0"/>
              </a:spcBef>
              <a:spcAft>
                <a:spcPts val="0"/>
              </a:spcAft>
              <a:buSzPct val="357270"/>
              <a:buNone/>
            </a:pPr>
            <a:endParaRPr sz="933" dirty="0">
              <a:solidFill>
                <a:schemeClr val="accent1"/>
              </a:solidFill>
            </a:endParaRPr>
          </a:p>
          <a:p>
            <a:pPr marL="0" lvl="0" indent="0" algn="ctr" rtl="0">
              <a:lnSpc>
                <a:spcPct val="100000"/>
              </a:lnSpc>
              <a:spcBef>
                <a:spcPts val="0"/>
              </a:spcBef>
              <a:spcAft>
                <a:spcPts val="0"/>
              </a:spcAft>
              <a:buSzPct val="182949"/>
              <a:buNone/>
            </a:pPr>
            <a:r>
              <a:rPr lang="en-US" sz="1822" dirty="0">
                <a:solidFill>
                  <a:schemeClr val="accent2"/>
                </a:solidFill>
              </a:rPr>
              <a:t>54CSR3 Section 5</a:t>
            </a:r>
            <a:endParaRPr sz="1822" dirty="0">
              <a:solidFill>
                <a:schemeClr val="accent2"/>
              </a:solidFill>
            </a:endParaRPr>
          </a:p>
          <a:p>
            <a:pPr marL="0" lvl="0" indent="0" algn="l" rtl="0">
              <a:lnSpc>
                <a:spcPct val="100000"/>
              </a:lnSpc>
              <a:spcBef>
                <a:spcPts val="0"/>
              </a:spcBef>
              <a:spcAft>
                <a:spcPts val="0"/>
              </a:spcAft>
              <a:buSzPct val="111111"/>
              <a:buNone/>
            </a:pPr>
            <a:endParaRPr dirty="0"/>
          </a:p>
        </p:txBody>
      </p:sp>
      <p:sp>
        <p:nvSpPr>
          <p:cNvPr id="186" name="Google Shape;186;p10"/>
          <p:cNvSpPr txBox="1">
            <a:spLocks noGrp="1"/>
          </p:cNvSpPr>
          <p:nvPr>
            <p:ph type="body" idx="1"/>
          </p:nvPr>
        </p:nvSpPr>
        <p:spPr>
          <a:xfrm>
            <a:off x="503530" y="1853550"/>
            <a:ext cx="7821320" cy="297387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sz="1400" dirty="0"/>
              <a:t>Assessment of litter and solid waste problems (open dumps, waste tire piles, litter)</a:t>
            </a:r>
            <a:endParaRPr sz="1400" dirty="0"/>
          </a:p>
          <a:p>
            <a:pPr marL="457200" lvl="0" indent="-317500" algn="l" rtl="0">
              <a:lnSpc>
                <a:spcPct val="115000"/>
              </a:lnSpc>
              <a:spcBef>
                <a:spcPts val="0"/>
              </a:spcBef>
              <a:spcAft>
                <a:spcPts val="0"/>
              </a:spcAft>
              <a:buSzPts val="1400"/>
              <a:buChar char="●"/>
            </a:pPr>
            <a:r>
              <a:rPr lang="en" sz="1400" dirty="0"/>
              <a:t>Evaluation of existing solid waste collection and disposal services for all county or regional residents. </a:t>
            </a:r>
          </a:p>
          <a:p>
            <a:pPr marL="457200" lvl="0" indent="-317500" algn="l" rtl="0">
              <a:lnSpc>
                <a:spcPct val="115000"/>
              </a:lnSpc>
              <a:spcBef>
                <a:spcPts val="0"/>
              </a:spcBef>
              <a:spcAft>
                <a:spcPts val="0"/>
              </a:spcAft>
              <a:buSzPts val="1400"/>
              <a:buChar char="●"/>
            </a:pPr>
            <a:r>
              <a:rPr lang="en-US" sz="1400" dirty="0"/>
              <a:t>Recommendations and reasons for the siting of one or more solid waste facilities – existing or proposed – to ensure the present and future solid waste needs</a:t>
            </a:r>
          </a:p>
          <a:p>
            <a:pPr marL="457200" lvl="0" indent="-317500" algn="l" rtl="0">
              <a:lnSpc>
                <a:spcPct val="115000"/>
              </a:lnSpc>
              <a:spcBef>
                <a:spcPts val="0"/>
              </a:spcBef>
              <a:spcAft>
                <a:spcPts val="0"/>
              </a:spcAft>
              <a:buSzPts val="1400"/>
              <a:buChar char="●"/>
            </a:pPr>
            <a:r>
              <a:rPr lang="en-US" sz="1400" dirty="0"/>
              <a:t>Timetable for the implementation of the plan for the next twenty (20) year projection</a:t>
            </a:r>
          </a:p>
          <a:p>
            <a:pPr marL="457200" lvl="0" indent="-317500" algn="l" rtl="0">
              <a:lnSpc>
                <a:spcPct val="115000"/>
              </a:lnSpc>
              <a:spcBef>
                <a:spcPts val="0"/>
              </a:spcBef>
              <a:spcAft>
                <a:spcPts val="0"/>
              </a:spcAft>
              <a:buSzPts val="1400"/>
              <a:buChar char="●"/>
            </a:pPr>
            <a:r>
              <a:rPr lang="en-US" sz="1400" dirty="0"/>
              <a:t>Program for open dumps</a:t>
            </a:r>
          </a:p>
          <a:p>
            <a:pPr marL="457200" lvl="0" indent="-317500" algn="l" rtl="0">
              <a:lnSpc>
                <a:spcPct val="115000"/>
              </a:lnSpc>
              <a:spcBef>
                <a:spcPts val="0"/>
              </a:spcBef>
              <a:spcAft>
                <a:spcPts val="0"/>
              </a:spcAft>
              <a:buSzPts val="1400"/>
              <a:buChar char="●"/>
            </a:pPr>
            <a:r>
              <a:rPr lang="en-US" sz="1400" dirty="0"/>
              <a:t>Program to enlist voluntary assistance for cleanup</a:t>
            </a:r>
          </a:p>
          <a:p>
            <a:pPr marL="457200" lvl="0" indent="-317500" algn="l" rtl="0">
              <a:lnSpc>
                <a:spcPct val="115000"/>
              </a:lnSpc>
              <a:spcBef>
                <a:spcPts val="0"/>
              </a:spcBef>
              <a:spcAft>
                <a:spcPts val="0"/>
              </a:spcAft>
              <a:buSzPts val="1400"/>
              <a:buChar char="●"/>
            </a:pPr>
            <a:endParaRPr lang="en-US" sz="1400" dirty="0"/>
          </a:p>
          <a:p>
            <a:pPr marL="457200" lvl="0" indent="-317500" algn="l" rtl="0">
              <a:lnSpc>
                <a:spcPct val="115000"/>
              </a:lnSpc>
              <a:spcBef>
                <a:spcPts val="0"/>
              </a:spcBef>
              <a:spcAft>
                <a:spcPts val="0"/>
              </a:spcAft>
              <a:buSzPts val="1400"/>
              <a:buChar char="●"/>
            </a:pPr>
            <a:endParaRPr lang="en-US" sz="1400" dirty="0"/>
          </a:p>
          <a:p>
            <a:pPr marL="457200" lvl="0" indent="-317500" algn="l" rtl="0">
              <a:lnSpc>
                <a:spcPct val="115000"/>
              </a:lnSpc>
              <a:spcBef>
                <a:spcPts val="0"/>
              </a:spcBef>
              <a:spcAft>
                <a:spcPts val="0"/>
              </a:spcAft>
              <a:buSzPts val="1400"/>
              <a:buChar char="●"/>
            </a:pPr>
            <a:endParaRPr sz="1400" dirty="0"/>
          </a:p>
        </p:txBody>
      </p:sp>
      <p:sp>
        <p:nvSpPr>
          <p:cNvPr id="187" name="Google Shape;187;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7</a:t>
            </a:fld>
            <a:endParaRPr dirty="0"/>
          </a:p>
        </p:txBody>
      </p:sp>
      <p:pic>
        <p:nvPicPr>
          <p:cNvPr id="188" name="Google Shape;188;p10"/>
          <p:cNvPicPr preferRelativeResize="0"/>
          <p:nvPr/>
        </p:nvPicPr>
        <p:blipFill>
          <a:blip r:embed="rId3">
            <a:alphaModFix/>
          </a:blip>
          <a:stretch>
            <a:fillRect/>
          </a:stretch>
        </p:blipFill>
        <p:spPr>
          <a:xfrm>
            <a:off x="7348820" y="3535745"/>
            <a:ext cx="1291650" cy="1291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title"/>
          </p:nvPr>
        </p:nvSpPr>
        <p:spPr>
          <a:xfrm>
            <a:off x="649200" y="616775"/>
            <a:ext cx="7505700" cy="954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28205"/>
              <a:buNone/>
            </a:pPr>
            <a:r>
              <a:rPr lang="en" sz="2600" dirty="0"/>
              <a:t>Comprehensive Litter &amp; Solid Waste Control Plan</a:t>
            </a:r>
            <a:endParaRPr sz="2600" dirty="0"/>
          </a:p>
          <a:p>
            <a:pPr marL="0" lvl="0" indent="0" algn="ctr" rtl="0">
              <a:lnSpc>
                <a:spcPct val="100000"/>
              </a:lnSpc>
              <a:spcBef>
                <a:spcPts val="0"/>
              </a:spcBef>
              <a:spcAft>
                <a:spcPts val="0"/>
              </a:spcAft>
              <a:buSzPct val="128205"/>
              <a:buNone/>
            </a:pPr>
            <a:r>
              <a:rPr lang="en" sz="2600" dirty="0">
                <a:solidFill>
                  <a:schemeClr val="accent1"/>
                </a:solidFill>
              </a:rPr>
              <a:t>-Content of Plan-</a:t>
            </a:r>
            <a:endParaRPr sz="2600" dirty="0">
              <a:solidFill>
                <a:schemeClr val="accent1"/>
              </a:solidFill>
            </a:endParaRPr>
          </a:p>
          <a:p>
            <a:pPr marL="0" lvl="0" indent="0" algn="ctr" rtl="0">
              <a:lnSpc>
                <a:spcPct val="100000"/>
              </a:lnSpc>
              <a:spcBef>
                <a:spcPts val="0"/>
              </a:spcBef>
              <a:spcAft>
                <a:spcPts val="0"/>
              </a:spcAft>
              <a:buSzPct val="357270"/>
              <a:buNone/>
            </a:pPr>
            <a:endParaRPr sz="933" dirty="0">
              <a:solidFill>
                <a:schemeClr val="accent1"/>
              </a:solidFill>
            </a:endParaRPr>
          </a:p>
          <a:p>
            <a:pPr marL="0" lvl="0" indent="0" algn="ctr" rtl="0">
              <a:lnSpc>
                <a:spcPct val="100000"/>
              </a:lnSpc>
              <a:spcBef>
                <a:spcPts val="0"/>
              </a:spcBef>
              <a:spcAft>
                <a:spcPts val="0"/>
              </a:spcAft>
              <a:buSzPct val="182949"/>
              <a:buNone/>
            </a:pPr>
            <a:r>
              <a:rPr lang="en-US" sz="1822" dirty="0">
                <a:solidFill>
                  <a:schemeClr val="accent2"/>
                </a:solidFill>
              </a:rPr>
              <a:t>54CSR3 Section 5</a:t>
            </a:r>
            <a:endParaRPr dirty="0"/>
          </a:p>
          <a:p>
            <a:pPr marL="0" lvl="0" indent="0" algn="l" rtl="0">
              <a:lnSpc>
                <a:spcPct val="100000"/>
              </a:lnSpc>
              <a:spcBef>
                <a:spcPts val="0"/>
              </a:spcBef>
              <a:spcAft>
                <a:spcPts val="0"/>
              </a:spcAft>
              <a:buSzPct val="111111"/>
              <a:buNone/>
            </a:pPr>
            <a:endParaRPr dirty="0"/>
          </a:p>
        </p:txBody>
      </p:sp>
      <p:sp>
        <p:nvSpPr>
          <p:cNvPr id="194" name="Google Shape;194;p11"/>
          <p:cNvSpPr txBox="1">
            <a:spLocks noGrp="1"/>
          </p:cNvSpPr>
          <p:nvPr>
            <p:ph type="body" idx="1"/>
          </p:nvPr>
        </p:nvSpPr>
        <p:spPr>
          <a:xfrm>
            <a:off x="697200" y="1807950"/>
            <a:ext cx="7749600" cy="3023100"/>
          </a:xfrm>
          <a:prstGeom prst="rect">
            <a:avLst/>
          </a:prstGeom>
          <a:noFill/>
          <a:ln>
            <a:noFill/>
          </a:ln>
        </p:spPr>
        <p:txBody>
          <a:bodyPr spcFirstLastPara="1" wrap="square" lIns="91425" tIns="91425" rIns="91425" bIns="91425" anchor="t" anchorCtr="0">
            <a:noAutofit/>
          </a:bodyPr>
          <a:lstStyle/>
          <a:p>
            <a:pPr indent="-285750">
              <a:lnSpc>
                <a:spcPct val="150000"/>
              </a:lnSpc>
            </a:pPr>
            <a:r>
              <a:rPr lang="en-US" dirty="0"/>
              <a:t>Coordination with Division of Highways and other state and local</a:t>
            </a:r>
          </a:p>
          <a:p>
            <a:pPr indent="-285750">
              <a:lnSpc>
                <a:spcPct val="150000"/>
              </a:lnSpc>
            </a:pPr>
            <a:r>
              <a:rPr lang="en-US" dirty="0"/>
              <a:t>Program for incarcerated/probation litter cleanup</a:t>
            </a:r>
          </a:p>
          <a:p>
            <a:pPr indent="-285750">
              <a:lnSpc>
                <a:spcPct val="150000"/>
              </a:lnSpc>
            </a:pPr>
            <a:r>
              <a:rPr lang="en-US" dirty="0"/>
              <a:t>Coordination with related solid waste collection and disposal services of municipalities and other counties, if applicable</a:t>
            </a:r>
          </a:p>
          <a:p>
            <a:pPr indent="-285750">
              <a:lnSpc>
                <a:spcPct val="150000"/>
              </a:lnSpc>
            </a:pPr>
            <a:r>
              <a:rPr lang="en-US" dirty="0"/>
              <a:t>Program to identify the disposal of out of county or out of region solid waste</a:t>
            </a:r>
          </a:p>
          <a:p>
            <a:pPr indent="-285750">
              <a:lnSpc>
                <a:spcPct val="150000"/>
              </a:lnSpc>
            </a:pPr>
            <a:r>
              <a:rPr lang="en-US" dirty="0"/>
              <a:t>Provision for the proper disposal of commercial or industrial solid waste produced within the county or region</a:t>
            </a:r>
          </a:p>
          <a:p>
            <a:pPr indent="-285750">
              <a:lnSpc>
                <a:spcPct val="150000"/>
              </a:lnSpc>
            </a:pPr>
            <a:r>
              <a:rPr lang="en-US" dirty="0"/>
              <a:t>Recycling Plan: Feasibility of source separation of 3 materials or more, characterization of waste, recycling ordinances, public education program, etc.</a:t>
            </a:r>
          </a:p>
          <a:p>
            <a:pPr marL="285750" indent="-285750">
              <a:spcBef>
                <a:spcPts val="1200"/>
              </a:spcBef>
              <a:spcAft>
                <a:spcPts val="1200"/>
              </a:spcAft>
            </a:pPr>
            <a:endParaRPr dirty="0"/>
          </a:p>
        </p:txBody>
      </p:sp>
      <p:sp>
        <p:nvSpPr>
          <p:cNvPr id="195" name="Google Shape;195;p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8</a:t>
            </a:fld>
            <a:endParaRPr dirty="0"/>
          </a:p>
        </p:txBody>
      </p:sp>
      <p:pic>
        <p:nvPicPr>
          <p:cNvPr id="196" name="Google Shape;196;p11"/>
          <p:cNvPicPr preferRelativeResize="0"/>
          <p:nvPr/>
        </p:nvPicPr>
        <p:blipFill>
          <a:blip r:embed="rId3">
            <a:alphaModFix/>
          </a:blip>
          <a:stretch>
            <a:fillRect/>
          </a:stretch>
        </p:blipFill>
        <p:spPr>
          <a:xfrm>
            <a:off x="7487950" y="409032"/>
            <a:ext cx="1364725" cy="1370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81DC46DB-20F3-E876-6E69-76554C8E7C8C}"/>
            </a:ext>
          </a:extLst>
        </p:cNvPr>
        <p:cNvGrpSpPr/>
        <p:nvPr/>
      </p:nvGrpSpPr>
      <p:grpSpPr>
        <a:xfrm>
          <a:off x="0" y="0"/>
          <a:ext cx="0" cy="0"/>
          <a:chOff x="0" y="0"/>
          <a:chExt cx="0" cy="0"/>
        </a:xfrm>
      </p:grpSpPr>
      <p:sp>
        <p:nvSpPr>
          <p:cNvPr id="217" name="Google Shape;217;p15">
            <a:extLst>
              <a:ext uri="{FF2B5EF4-FFF2-40B4-BE49-F238E27FC236}">
                <a16:creationId xmlns:a16="http://schemas.microsoft.com/office/drawing/2014/main" id="{CA1B2F77-4658-0E51-57DE-8F8CAAEF2219}"/>
              </a:ext>
            </a:extLst>
          </p:cNvPr>
          <p:cNvSpPr txBox="1">
            <a:spLocks noGrp="1"/>
          </p:cNvSpPr>
          <p:nvPr>
            <p:ph type="title"/>
          </p:nvPr>
        </p:nvSpPr>
        <p:spPr>
          <a:xfrm>
            <a:off x="819150" y="387400"/>
            <a:ext cx="7505700" cy="887218"/>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ct val="128205"/>
              <a:buNone/>
            </a:pPr>
            <a:r>
              <a:rPr lang="en" sz="2600" dirty="0"/>
              <a:t>Commercial Solid Waste Facility Siting Plan</a:t>
            </a:r>
            <a:endParaRPr sz="2600" dirty="0"/>
          </a:p>
          <a:p>
            <a:pPr marL="0" lvl="0" indent="0" algn="ctr" rtl="0">
              <a:lnSpc>
                <a:spcPct val="100000"/>
              </a:lnSpc>
              <a:spcBef>
                <a:spcPts val="0"/>
              </a:spcBef>
              <a:spcAft>
                <a:spcPts val="0"/>
              </a:spcAft>
              <a:buSzPct val="128205"/>
              <a:buNone/>
            </a:pPr>
            <a:r>
              <a:rPr lang="en" sz="1800" dirty="0">
                <a:solidFill>
                  <a:schemeClr val="accent6"/>
                </a:solidFill>
              </a:rPr>
              <a:t>-Content of Plan-</a:t>
            </a:r>
            <a:endParaRPr sz="1800" dirty="0">
              <a:solidFill>
                <a:schemeClr val="accent6"/>
              </a:solidFill>
            </a:endParaRPr>
          </a:p>
          <a:p>
            <a:pPr marL="0" lvl="0" indent="0" algn="l" rtl="0">
              <a:lnSpc>
                <a:spcPct val="100000"/>
              </a:lnSpc>
              <a:spcBef>
                <a:spcPts val="0"/>
              </a:spcBef>
              <a:spcAft>
                <a:spcPts val="0"/>
              </a:spcAft>
              <a:buSzPct val="128205"/>
              <a:buNone/>
            </a:pPr>
            <a:endParaRPr sz="2600" dirty="0">
              <a:solidFill>
                <a:schemeClr val="accent6"/>
              </a:solidFill>
            </a:endParaRPr>
          </a:p>
        </p:txBody>
      </p:sp>
      <p:sp>
        <p:nvSpPr>
          <p:cNvPr id="218" name="Google Shape;218;p15">
            <a:extLst>
              <a:ext uri="{FF2B5EF4-FFF2-40B4-BE49-F238E27FC236}">
                <a16:creationId xmlns:a16="http://schemas.microsoft.com/office/drawing/2014/main" id="{8CEFA0FC-F9A4-3E98-36B5-8D32E4A2FBF6}"/>
              </a:ext>
            </a:extLst>
          </p:cNvPr>
          <p:cNvSpPr txBox="1">
            <a:spLocks noGrp="1"/>
          </p:cNvSpPr>
          <p:nvPr>
            <p:ph type="body" idx="1"/>
          </p:nvPr>
        </p:nvSpPr>
        <p:spPr>
          <a:xfrm>
            <a:off x="4572000" y="2318759"/>
            <a:ext cx="4053470" cy="2618509"/>
          </a:xfrm>
          <a:prstGeom prst="rect">
            <a:avLst/>
          </a:prstGeom>
          <a:solidFill>
            <a:schemeClr val="dk1"/>
          </a:solidFill>
          <a:ln>
            <a:noFill/>
          </a:ln>
        </p:spPr>
        <p:txBody>
          <a:bodyPr spcFirstLastPara="1" wrap="square" lIns="91425" tIns="91425" rIns="91425" bIns="91425" anchor="t" anchorCtr="0">
            <a:normAutofit lnSpcReduction="10000"/>
          </a:bodyPr>
          <a:lstStyle/>
          <a:p>
            <a:pPr marL="146050" lvl="0" indent="0" algn="ctr">
              <a:buNone/>
            </a:pPr>
            <a:r>
              <a:rPr lang="en" sz="1400" dirty="0">
                <a:solidFill>
                  <a:schemeClr val="accent2"/>
                </a:solidFill>
              </a:rPr>
              <a:t>Solid Waste Facility Zones</a:t>
            </a:r>
            <a:endParaRPr lang="en" dirty="0"/>
          </a:p>
          <a:p>
            <a:pPr marL="457200" lvl="0" indent="-311150" algn="l" rtl="0">
              <a:lnSpc>
                <a:spcPct val="115000"/>
              </a:lnSpc>
              <a:spcBef>
                <a:spcPts val="0"/>
              </a:spcBef>
              <a:spcAft>
                <a:spcPts val="0"/>
              </a:spcAft>
              <a:buSzPts val="1300"/>
              <a:buChar char="●"/>
            </a:pPr>
            <a:r>
              <a:rPr lang="en" dirty="0"/>
              <a:t>Class A facilities (over 10,000 tons per month)</a:t>
            </a:r>
            <a:endParaRPr dirty="0"/>
          </a:p>
          <a:p>
            <a:pPr marL="457200" lvl="0" indent="-311150" algn="l" rtl="0">
              <a:lnSpc>
                <a:spcPct val="115000"/>
              </a:lnSpc>
              <a:spcBef>
                <a:spcPts val="0"/>
              </a:spcBef>
              <a:spcAft>
                <a:spcPts val="0"/>
              </a:spcAft>
              <a:buSzPts val="1300"/>
              <a:buChar char="●"/>
            </a:pPr>
            <a:r>
              <a:rPr lang="en" dirty="0"/>
              <a:t>Class B and C facilities (under 10,000 tons per month)</a:t>
            </a:r>
            <a:endParaRPr dirty="0"/>
          </a:p>
          <a:p>
            <a:pPr marL="457200" lvl="0" indent="-311150" algn="l" rtl="0">
              <a:lnSpc>
                <a:spcPct val="115000"/>
              </a:lnSpc>
              <a:spcBef>
                <a:spcPts val="0"/>
              </a:spcBef>
              <a:spcAft>
                <a:spcPts val="0"/>
              </a:spcAft>
              <a:buSzPts val="1300"/>
              <a:buChar char="●"/>
            </a:pPr>
            <a:r>
              <a:rPr lang="en" dirty="0"/>
              <a:t>Class D facilities (construction/demolition only)</a:t>
            </a:r>
            <a:endParaRPr dirty="0"/>
          </a:p>
          <a:p>
            <a:pPr marL="457200" lvl="0" indent="-311150" algn="l" rtl="0">
              <a:lnSpc>
                <a:spcPct val="115000"/>
              </a:lnSpc>
              <a:spcBef>
                <a:spcPts val="0"/>
              </a:spcBef>
              <a:spcAft>
                <a:spcPts val="0"/>
              </a:spcAft>
              <a:buSzPts val="1300"/>
              <a:buChar char="●"/>
            </a:pPr>
            <a:r>
              <a:rPr lang="en" dirty="0"/>
              <a:t>Solid waste transfer stations</a:t>
            </a:r>
            <a:endParaRPr dirty="0"/>
          </a:p>
          <a:p>
            <a:pPr marL="457200" lvl="0" indent="-311150" algn="l" rtl="0">
              <a:lnSpc>
                <a:spcPct val="115000"/>
              </a:lnSpc>
              <a:spcBef>
                <a:spcPts val="0"/>
              </a:spcBef>
              <a:spcAft>
                <a:spcPts val="0"/>
              </a:spcAft>
              <a:buSzPts val="1300"/>
              <a:buChar char="●"/>
            </a:pPr>
            <a:r>
              <a:rPr lang="en" dirty="0"/>
              <a:t>Recycling facilities</a:t>
            </a:r>
            <a:endParaRPr dirty="0"/>
          </a:p>
          <a:p>
            <a:pPr marL="457200" lvl="0" indent="-311150" algn="l" rtl="0">
              <a:lnSpc>
                <a:spcPct val="115000"/>
              </a:lnSpc>
              <a:spcBef>
                <a:spcPts val="0"/>
              </a:spcBef>
              <a:spcAft>
                <a:spcPts val="0"/>
              </a:spcAft>
              <a:buSzPts val="1300"/>
              <a:buChar char="●"/>
            </a:pPr>
            <a:r>
              <a:rPr lang="en" dirty="0"/>
              <a:t>Energy recovery facilities, and environmentally acceptable incinerators</a:t>
            </a:r>
            <a:endParaRPr dirty="0"/>
          </a:p>
          <a:p>
            <a:pPr marL="457200" lvl="0" indent="-311150" algn="l" rtl="0">
              <a:lnSpc>
                <a:spcPct val="115000"/>
              </a:lnSpc>
              <a:spcBef>
                <a:spcPts val="0"/>
              </a:spcBef>
              <a:spcAft>
                <a:spcPts val="0"/>
              </a:spcAft>
              <a:buSzPts val="1300"/>
              <a:buChar char="●"/>
            </a:pPr>
            <a:r>
              <a:rPr lang="en" dirty="0"/>
              <a:t>Materials recovery facilities </a:t>
            </a:r>
            <a:endParaRPr dirty="0"/>
          </a:p>
          <a:p>
            <a:pPr marL="457200" lvl="0" indent="-311150" algn="l" rtl="0">
              <a:lnSpc>
                <a:spcPct val="115000"/>
              </a:lnSpc>
              <a:spcBef>
                <a:spcPts val="0"/>
              </a:spcBef>
              <a:spcAft>
                <a:spcPts val="0"/>
              </a:spcAft>
              <a:buSzPts val="1300"/>
              <a:buChar char="●"/>
            </a:pPr>
            <a:r>
              <a:rPr lang="en" dirty="0"/>
              <a:t>Composting facilities</a:t>
            </a:r>
            <a:endParaRPr dirty="0"/>
          </a:p>
        </p:txBody>
      </p:sp>
      <p:sp>
        <p:nvSpPr>
          <p:cNvPr id="219" name="Google Shape;219;p15">
            <a:extLst>
              <a:ext uri="{FF2B5EF4-FFF2-40B4-BE49-F238E27FC236}">
                <a16:creationId xmlns:a16="http://schemas.microsoft.com/office/drawing/2014/main" id="{EDFA0468-AB42-05D3-64B9-1A733FFCCECC}"/>
              </a:ext>
            </a:extLst>
          </p:cNvPr>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9</a:t>
            </a:fld>
            <a:endParaRPr dirty="0"/>
          </a:p>
        </p:txBody>
      </p:sp>
      <p:sp>
        <p:nvSpPr>
          <p:cNvPr id="2" name="Google Shape;218;p15">
            <a:extLst>
              <a:ext uri="{FF2B5EF4-FFF2-40B4-BE49-F238E27FC236}">
                <a16:creationId xmlns:a16="http://schemas.microsoft.com/office/drawing/2014/main" id="{0FBCDB51-5AF8-7D38-B002-BD5D5E4FF66C}"/>
              </a:ext>
            </a:extLst>
          </p:cNvPr>
          <p:cNvSpPr txBox="1">
            <a:spLocks/>
          </p:cNvSpPr>
          <p:nvPr/>
        </p:nvSpPr>
        <p:spPr>
          <a:xfrm>
            <a:off x="335067" y="2649582"/>
            <a:ext cx="4053470" cy="2224909"/>
          </a:xfrm>
          <a:prstGeom prst="rect">
            <a:avLst/>
          </a:prstGeom>
          <a:solidFill>
            <a:schemeClr val="dk1"/>
          </a:solid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a:buFont typeface="Wingdings" panose="05000000000000000000" pitchFamily="2" charset="2"/>
              <a:buChar char="v"/>
            </a:pPr>
            <a:r>
              <a:rPr lang="en-US" dirty="0"/>
              <a:t>Description of purposes and objectives to be met by the next plan within a twenty (20) year period</a:t>
            </a:r>
          </a:p>
          <a:p>
            <a:pPr>
              <a:buFont typeface="Wingdings" panose="05000000000000000000" pitchFamily="2" charset="2"/>
              <a:buChar char="v"/>
            </a:pPr>
            <a:r>
              <a:rPr lang="en-US" dirty="0"/>
              <a:t>The provisions of the Comprehensive plan regarding collection and disposal of solid waste and the requirements, if any, for additional facility capacity.</a:t>
            </a:r>
          </a:p>
          <a:p>
            <a:pPr>
              <a:buFont typeface="Wingdings" panose="05000000000000000000" pitchFamily="2" charset="2"/>
              <a:buChar char="v"/>
            </a:pPr>
            <a:r>
              <a:rPr lang="en-US" dirty="0"/>
              <a:t>Definition of Solid Waste Facility Zones</a:t>
            </a:r>
          </a:p>
          <a:p>
            <a:pPr>
              <a:buFont typeface="Wingdings" panose="05000000000000000000" pitchFamily="2" charset="2"/>
              <a:buChar char="v"/>
            </a:pPr>
            <a:r>
              <a:rPr lang="en-US" dirty="0"/>
              <a:t>Rationale for Establishing Siting Zones</a:t>
            </a:r>
          </a:p>
        </p:txBody>
      </p:sp>
      <p:pic>
        <p:nvPicPr>
          <p:cNvPr id="4" name="Picture 3">
            <a:extLst>
              <a:ext uri="{FF2B5EF4-FFF2-40B4-BE49-F238E27FC236}">
                <a16:creationId xmlns:a16="http://schemas.microsoft.com/office/drawing/2014/main" id="{B376F3A2-FE75-791F-0498-564DC72697BE}"/>
              </a:ext>
            </a:extLst>
          </p:cNvPr>
          <p:cNvPicPr>
            <a:picLocks noChangeAspect="1"/>
          </p:cNvPicPr>
          <p:nvPr/>
        </p:nvPicPr>
        <p:blipFill>
          <a:blip r:embed="rId3"/>
          <a:stretch>
            <a:fillRect/>
          </a:stretch>
        </p:blipFill>
        <p:spPr>
          <a:xfrm>
            <a:off x="6076336" y="1141632"/>
            <a:ext cx="1938798" cy="1177127"/>
          </a:xfrm>
          <a:prstGeom prst="rect">
            <a:avLst/>
          </a:prstGeom>
        </p:spPr>
      </p:pic>
      <p:pic>
        <p:nvPicPr>
          <p:cNvPr id="6" name="Picture 5">
            <a:extLst>
              <a:ext uri="{FF2B5EF4-FFF2-40B4-BE49-F238E27FC236}">
                <a16:creationId xmlns:a16="http://schemas.microsoft.com/office/drawing/2014/main" id="{AB63B62A-0BF5-668D-8771-CE2F84FD0D81}"/>
              </a:ext>
            </a:extLst>
          </p:cNvPr>
          <p:cNvPicPr>
            <a:picLocks noChangeAspect="1"/>
          </p:cNvPicPr>
          <p:nvPr/>
        </p:nvPicPr>
        <p:blipFill>
          <a:blip r:embed="rId4"/>
          <a:stretch>
            <a:fillRect/>
          </a:stretch>
        </p:blipFill>
        <p:spPr>
          <a:xfrm>
            <a:off x="3504053" y="1208760"/>
            <a:ext cx="2049189" cy="1175858"/>
          </a:xfrm>
          <a:prstGeom prst="rect">
            <a:avLst/>
          </a:prstGeom>
        </p:spPr>
      </p:pic>
      <p:pic>
        <p:nvPicPr>
          <p:cNvPr id="8" name="Picture 7">
            <a:extLst>
              <a:ext uri="{FF2B5EF4-FFF2-40B4-BE49-F238E27FC236}">
                <a16:creationId xmlns:a16="http://schemas.microsoft.com/office/drawing/2014/main" id="{0D1C145C-BE16-586D-D058-96975327BE83}"/>
              </a:ext>
            </a:extLst>
          </p:cNvPr>
          <p:cNvPicPr>
            <a:picLocks noChangeAspect="1"/>
          </p:cNvPicPr>
          <p:nvPr/>
        </p:nvPicPr>
        <p:blipFill>
          <a:blip r:embed="rId5"/>
          <a:stretch>
            <a:fillRect/>
          </a:stretch>
        </p:blipFill>
        <p:spPr>
          <a:xfrm>
            <a:off x="768005" y="966470"/>
            <a:ext cx="2307132" cy="1527449"/>
          </a:xfrm>
          <a:prstGeom prst="rect">
            <a:avLst/>
          </a:prstGeom>
        </p:spPr>
      </p:pic>
    </p:spTree>
    <p:extLst>
      <p:ext uri="{BB962C8B-B14F-4D97-AF65-F5344CB8AC3E}">
        <p14:creationId xmlns:p14="http://schemas.microsoft.com/office/powerpoint/2010/main" val="2952155933"/>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1652</TotalTime>
  <Words>2204</Words>
  <Application>Microsoft Office PowerPoint</Application>
  <PresentationFormat>On-screen Show (16:9)</PresentationFormat>
  <Paragraphs>265</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Trebuchet MS</vt:lpstr>
      <vt:lpstr>Calibri</vt:lpstr>
      <vt:lpstr>Arial</vt:lpstr>
      <vt:lpstr>Nunito</vt:lpstr>
      <vt:lpstr>Courier New</vt:lpstr>
      <vt:lpstr>Wingdings</vt:lpstr>
      <vt:lpstr>Shift</vt:lpstr>
      <vt:lpstr>Solid Waste Authority  Board Member &amp; Staff Training</vt:lpstr>
      <vt:lpstr>Objectives</vt:lpstr>
      <vt:lpstr>Purposes WV Code §22C-4</vt:lpstr>
      <vt:lpstr>The Plans </vt:lpstr>
      <vt:lpstr>The Plans</vt:lpstr>
      <vt:lpstr>Comprehensive Litter &amp; Solid Waste Control Plan -Content of Plan-  General Information </vt:lpstr>
      <vt:lpstr>Comprehensive Litter &amp; Solid Waste Control Plan -Content of Plan-  54CSR3 Section 5 </vt:lpstr>
      <vt:lpstr>Comprehensive Litter &amp; Solid Waste Control Plan -Content of Plan-  54CSR3 Section 5 </vt:lpstr>
      <vt:lpstr>Commercial Solid Waste Facility Siting Plan -Content of Plan- </vt:lpstr>
      <vt:lpstr>Commercial Solid Waste Facility Siting Plan -Content of Plan- </vt:lpstr>
      <vt:lpstr>Commercial Solid Waste Facility Siting Plan Applications for Requesting Redesignation of Zones Proposal of New SWFs</vt:lpstr>
      <vt:lpstr> Plan Update Process: Public Participation</vt:lpstr>
      <vt:lpstr>Plan Update Process Submission of Final Plan to SWMB </vt:lpstr>
      <vt:lpstr>Plan Update Process SWMB Review &amp; Approval of Final Plans</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Vickers, Kelly K</dc:creator>
  <cp:lastModifiedBy>McCoy, Isaiah</cp:lastModifiedBy>
  <cp:revision>18</cp:revision>
  <dcterms:modified xsi:type="dcterms:W3CDTF">2026-05-01T19:16:20Z</dcterms:modified>
</cp:coreProperties>
</file>