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onic Tire Recycling: Innovative Solutions for Sustainable Waste Management" id="{B328CB14-3C2D-41C5-933B-637FBC0DE02B}">
          <p14:sldIdLst>
            <p14:sldId id="2561"/>
            <p14:sldId id="2562"/>
          </p14:sldIdLst>
        </p14:section>
        <p14:section name="Understanding the Challenge of Tire Waste" id="{6F75C334-C799-4B6C-A918-77C3FA790717}">
          <p14:sldIdLst>
            <p14:sldId id="2563"/>
            <p14:sldId id="2564"/>
            <p14:sldId id="2565"/>
            <p14:sldId id="2566"/>
          </p14:sldIdLst>
        </p14:section>
        <p14:section name="Introduction to Bionic Tire Recycling Technology" id="{0D90CF99-F543-45A1-A13E-F4C6D1C64B24}">
          <p14:sldIdLst>
            <p14:sldId id="2567"/>
            <p14:sldId id="2568"/>
            <p14:sldId id="2569"/>
            <p14:sldId id="2570"/>
          </p14:sldIdLst>
        </p14:section>
        <p14:section name="Process and Mechanisms of Bionic Tire Recycling" id="{9D8B3396-B5FD-462F-B8CE-0DCD6D27FF90}">
          <p14:sldIdLst>
            <p14:sldId id="2571"/>
            <p14:sldId id="2572"/>
            <p14:sldId id="2573"/>
            <p14:sldId id="2574"/>
          </p14:sldIdLst>
        </p14:section>
        <p14:section name="Environmental and Economic Benefits" id="{0741836E-A72E-4157-9C5C-7FAA88A1C63F}">
          <p14:sldIdLst>
            <p14:sldId id="2575"/>
            <p14:sldId id="2576"/>
            <p14:sldId id="2577"/>
            <p14:sldId id="2578"/>
          </p14:sldIdLst>
        </p14:section>
        <p14:section name="Future Prospects and Industry Adoption" id="{2AF82BD3-903A-4C84-BA34-8CD78C3E30EB}">
          <p14:sldIdLst>
            <p14:sldId id="2579"/>
            <p14:sldId id="2580"/>
            <p14:sldId id="2581"/>
            <p14:sldId id="2582"/>
          </p14:sldIdLst>
        </p14:section>
        <p14:section name="Conclusion" id="{DEBCC9CD-D2A7-4079-9FC3-9A013CB93FC7}">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sorterViewPr>
    <p:cViewPr>
      <p:scale>
        <a:sx n="100" d="100"/>
        <a:sy n="100" d="100"/>
      </p:scale>
      <p:origin x="0" y="-1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AF64C-248A-4063-A9DA-1A897C4B9285}"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AD08B8F4-AD5D-40CE-8B9F-850DE4334F80}">
      <dgm:prSet/>
      <dgm:spPr/>
      <dgm:t>
        <a:bodyPr/>
        <a:lstStyle/>
        <a:p>
          <a:pPr>
            <a:lnSpc>
              <a:spcPct val="100000"/>
            </a:lnSpc>
            <a:defRPr b="1"/>
          </a:pPr>
          <a:r>
            <a:rPr lang="en-US"/>
            <a:t>Limitations of Conventional Disposal</a:t>
          </a:r>
        </a:p>
      </dgm:t>
    </dgm:pt>
    <dgm:pt modelId="{500B105E-4943-4B3D-B0E5-1E2B9E0F2E61}" type="parTrans" cxnId="{04A77A02-6380-44BA-9FC5-4F3AC28119D7}">
      <dgm:prSet/>
      <dgm:spPr/>
      <dgm:t>
        <a:bodyPr/>
        <a:lstStyle/>
        <a:p>
          <a:endParaRPr lang="en-US"/>
        </a:p>
      </dgm:t>
    </dgm:pt>
    <dgm:pt modelId="{54767D77-00A9-479E-BE5F-33385CD59055}" type="sibTrans" cxnId="{04A77A02-6380-44BA-9FC5-4F3AC28119D7}">
      <dgm:prSet/>
      <dgm:spPr/>
      <dgm:t>
        <a:bodyPr/>
        <a:lstStyle/>
        <a:p>
          <a:pPr>
            <a:lnSpc>
              <a:spcPct val="100000"/>
            </a:lnSpc>
            <a:defRPr b="1"/>
          </a:pPr>
          <a:endParaRPr lang="en-US"/>
        </a:p>
      </dgm:t>
    </dgm:pt>
    <dgm:pt modelId="{3D3E8FF8-C8DD-4CE3-99AD-DAFD03B25CFE}">
      <dgm:prSet/>
      <dgm:spPr/>
      <dgm:t>
        <a:bodyPr/>
        <a:lstStyle/>
        <a:p>
          <a:pPr>
            <a:lnSpc>
              <a:spcPct val="100000"/>
            </a:lnSpc>
          </a:pPr>
          <a:r>
            <a:rPr lang="en-US"/>
            <a:t>Traditional tire disposal methods cause significant environmental harm and waste valuable materials.</a:t>
          </a:r>
        </a:p>
      </dgm:t>
    </dgm:pt>
    <dgm:pt modelId="{667D541B-A216-4369-835D-24600A298573}" type="parTrans" cxnId="{88B0E2F7-88FC-4BA1-AD0E-13BFF80C3C26}">
      <dgm:prSet/>
      <dgm:spPr/>
      <dgm:t>
        <a:bodyPr/>
        <a:lstStyle/>
        <a:p>
          <a:endParaRPr lang="en-US"/>
        </a:p>
      </dgm:t>
    </dgm:pt>
    <dgm:pt modelId="{32C07B79-3B30-427F-9342-661D2251E5A8}" type="sibTrans" cxnId="{88B0E2F7-88FC-4BA1-AD0E-13BFF80C3C26}">
      <dgm:prSet/>
      <dgm:spPr/>
      <dgm:t>
        <a:bodyPr/>
        <a:lstStyle/>
        <a:p>
          <a:endParaRPr lang="en-US"/>
        </a:p>
      </dgm:t>
    </dgm:pt>
    <dgm:pt modelId="{E3ADD26A-081C-4C9B-BDF3-852314454BBC}">
      <dgm:prSet/>
      <dgm:spPr/>
      <dgm:t>
        <a:bodyPr/>
        <a:lstStyle/>
        <a:p>
          <a:pPr>
            <a:lnSpc>
              <a:spcPct val="100000"/>
            </a:lnSpc>
            <a:defRPr b="1"/>
          </a:pPr>
          <a:r>
            <a:rPr lang="en-US"/>
            <a:t>Innovative Recycling Technologies</a:t>
          </a:r>
        </a:p>
      </dgm:t>
    </dgm:pt>
    <dgm:pt modelId="{A2C93E5F-75FC-4770-B7F8-24543E8FD4EC}" type="parTrans" cxnId="{2118F83A-A65A-4843-B4D0-06129606ABFC}">
      <dgm:prSet/>
      <dgm:spPr/>
      <dgm:t>
        <a:bodyPr/>
        <a:lstStyle/>
        <a:p>
          <a:endParaRPr lang="en-US"/>
        </a:p>
      </dgm:t>
    </dgm:pt>
    <dgm:pt modelId="{AFE232ED-9288-40FF-AFD0-08FF89A4DFA1}" type="sibTrans" cxnId="{2118F83A-A65A-4843-B4D0-06129606ABFC}">
      <dgm:prSet/>
      <dgm:spPr/>
      <dgm:t>
        <a:bodyPr/>
        <a:lstStyle/>
        <a:p>
          <a:pPr>
            <a:lnSpc>
              <a:spcPct val="100000"/>
            </a:lnSpc>
            <a:defRPr b="1"/>
          </a:pPr>
          <a:endParaRPr lang="en-US"/>
        </a:p>
      </dgm:t>
    </dgm:pt>
    <dgm:pt modelId="{B4B93334-CD4C-4B51-BD27-13C25C305516}">
      <dgm:prSet/>
      <dgm:spPr/>
      <dgm:t>
        <a:bodyPr/>
        <a:lstStyle/>
        <a:p>
          <a:pPr>
            <a:lnSpc>
              <a:spcPct val="100000"/>
            </a:lnSpc>
          </a:pPr>
          <a:r>
            <a:rPr lang="en-US"/>
            <a:t>New recycling techniques enable efficient material recovery and reduce ecological impact.</a:t>
          </a:r>
        </a:p>
      </dgm:t>
    </dgm:pt>
    <dgm:pt modelId="{5E0BAAAC-3C49-4173-9DB2-53CB1B6894C9}" type="parTrans" cxnId="{167D364F-F836-405D-84ED-7028F86ECFA3}">
      <dgm:prSet/>
      <dgm:spPr/>
      <dgm:t>
        <a:bodyPr/>
        <a:lstStyle/>
        <a:p>
          <a:endParaRPr lang="en-US"/>
        </a:p>
      </dgm:t>
    </dgm:pt>
    <dgm:pt modelId="{3CE51FEC-1CB5-4D1F-A52B-15546CB77CF1}" type="sibTrans" cxnId="{167D364F-F836-405D-84ED-7028F86ECFA3}">
      <dgm:prSet/>
      <dgm:spPr/>
      <dgm:t>
        <a:bodyPr/>
        <a:lstStyle/>
        <a:p>
          <a:endParaRPr lang="en-US"/>
        </a:p>
      </dgm:t>
    </dgm:pt>
    <dgm:pt modelId="{AEBA872C-1C7D-45E3-9998-A5DDB6FEC945}">
      <dgm:prSet/>
      <dgm:spPr/>
      <dgm:t>
        <a:bodyPr/>
        <a:lstStyle/>
        <a:p>
          <a:pPr>
            <a:lnSpc>
              <a:spcPct val="100000"/>
            </a:lnSpc>
            <a:defRPr b="1"/>
          </a:pPr>
          <a:r>
            <a:rPr lang="en-US"/>
            <a:t>Supporting Circular Economy</a:t>
          </a:r>
        </a:p>
      </dgm:t>
    </dgm:pt>
    <dgm:pt modelId="{70C2269D-8470-4C84-B199-6E40F8DC97B7}" type="parTrans" cxnId="{231A3B16-C4CA-4FF0-B7F9-FEA624956848}">
      <dgm:prSet/>
      <dgm:spPr/>
      <dgm:t>
        <a:bodyPr/>
        <a:lstStyle/>
        <a:p>
          <a:endParaRPr lang="en-US"/>
        </a:p>
      </dgm:t>
    </dgm:pt>
    <dgm:pt modelId="{0F78CB4B-BFFE-479A-AD93-790497C5F305}" type="sibTrans" cxnId="{231A3B16-C4CA-4FF0-B7F9-FEA624956848}">
      <dgm:prSet/>
      <dgm:spPr/>
      <dgm:t>
        <a:bodyPr/>
        <a:lstStyle/>
        <a:p>
          <a:endParaRPr lang="en-US"/>
        </a:p>
      </dgm:t>
    </dgm:pt>
    <dgm:pt modelId="{6AC8BBE3-EC03-4C45-97B1-A1813869A41F}">
      <dgm:prSet/>
      <dgm:spPr/>
      <dgm:t>
        <a:bodyPr/>
        <a:lstStyle/>
        <a:p>
          <a:pPr>
            <a:lnSpc>
              <a:spcPct val="100000"/>
            </a:lnSpc>
          </a:pPr>
          <a:r>
            <a:rPr lang="en-US"/>
            <a:t>Advanced tire recycling promotes sustainability by reintegrating materials into production cycles.</a:t>
          </a:r>
        </a:p>
      </dgm:t>
    </dgm:pt>
    <dgm:pt modelId="{AC3E7BC7-83A7-4B6C-945E-D65BE71A9952}" type="parTrans" cxnId="{5A3B9D4E-A127-44F5-B483-67690F663711}">
      <dgm:prSet/>
      <dgm:spPr/>
      <dgm:t>
        <a:bodyPr/>
        <a:lstStyle/>
        <a:p>
          <a:endParaRPr lang="en-US"/>
        </a:p>
      </dgm:t>
    </dgm:pt>
    <dgm:pt modelId="{1A269F9F-ED8D-402D-83F7-9B43A4118A52}" type="sibTrans" cxnId="{5A3B9D4E-A127-44F5-B483-67690F663711}">
      <dgm:prSet/>
      <dgm:spPr/>
      <dgm:t>
        <a:bodyPr/>
        <a:lstStyle/>
        <a:p>
          <a:endParaRPr lang="en-US"/>
        </a:p>
      </dgm:t>
    </dgm:pt>
    <dgm:pt modelId="{B4A63584-7413-450D-BE47-B3FF391FFB7E}" type="pres">
      <dgm:prSet presAssocID="{3B5AF64C-248A-4063-A9DA-1A897C4B9285}" presName="Root" presStyleCnt="0">
        <dgm:presLayoutVars>
          <dgm:dir/>
          <dgm:resizeHandles val="exact"/>
        </dgm:presLayoutVars>
      </dgm:prSet>
      <dgm:spPr/>
    </dgm:pt>
    <dgm:pt modelId="{F7587C74-BC36-497D-986E-B14737370B78}" type="pres">
      <dgm:prSet presAssocID="{AD08B8F4-AD5D-40CE-8B9F-850DE4334F80}" presName="Composite" presStyleCnt="0"/>
      <dgm:spPr/>
    </dgm:pt>
    <dgm:pt modelId="{1E854BC3-1723-4CA2-A737-63F789167E91}" type="pres">
      <dgm:prSet presAssocID="{AD08B8F4-AD5D-40CE-8B9F-850DE4334F8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0106" r="13147" b="4"/>
          <a:stretch/>
        </a:blipFill>
      </dgm:spPr>
      <dgm:extLst>
        <a:ext uri="{E40237B7-FDA0-4F09-8148-C483321AD2D9}">
          <dgm14:cNvPr xmlns:dgm14="http://schemas.microsoft.com/office/drawing/2010/diagram" id="0" name="" descr="Tires painted with red"/>
        </a:ext>
      </dgm:extLst>
    </dgm:pt>
    <dgm:pt modelId="{F35C2C8D-1A49-4AB5-918A-744BB9418A44}" type="pres">
      <dgm:prSet presAssocID="{AD08B8F4-AD5D-40CE-8B9F-850DE4334F80}" presName="Subtitle" presStyleLbl="revTx" presStyleIdx="0" presStyleCnt="6">
        <dgm:presLayoutVars>
          <dgm:chMax val="0"/>
          <dgm:bulletEnabled/>
        </dgm:presLayoutVars>
      </dgm:prSet>
      <dgm:spPr/>
    </dgm:pt>
    <dgm:pt modelId="{47E41F21-C4BB-4B1E-B9F1-377B0E9D5599}" type="pres">
      <dgm:prSet presAssocID="{AD08B8F4-AD5D-40CE-8B9F-850DE4334F80}" presName="Description" presStyleLbl="revTx" presStyleIdx="1" presStyleCnt="6">
        <dgm:presLayoutVars>
          <dgm:bulletEnabled/>
        </dgm:presLayoutVars>
      </dgm:prSet>
      <dgm:spPr/>
    </dgm:pt>
    <dgm:pt modelId="{4F789B57-E24E-4D90-A924-F1BFA3F7921E}" type="pres">
      <dgm:prSet presAssocID="{54767D77-00A9-479E-BE5F-33385CD59055}" presName="sibTrans" presStyleLbl="sibTrans2D1" presStyleIdx="0" presStyleCnt="0"/>
      <dgm:spPr/>
    </dgm:pt>
    <dgm:pt modelId="{530CFD46-0484-4539-AA4A-47A88270B852}" type="pres">
      <dgm:prSet presAssocID="{E3ADD26A-081C-4C9B-BDF3-852314454BBC}" presName="Composite" presStyleCnt="0"/>
      <dgm:spPr/>
    </dgm:pt>
    <dgm:pt modelId="{F5E60EAE-132A-4007-87CE-AEC97F4F4DE9}" type="pres">
      <dgm:prSet presAssocID="{E3ADD26A-081C-4C9B-BDF3-852314454BB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5408" r="27845" b="4"/>
          <a:stretch/>
        </a:blipFill>
      </dgm:spPr>
      <dgm:extLst>
        <a:ext uri="{E40237B7-FDA0-4F09-8148-C483321AD2D9}">
          <dgm14:cNvPr xmlns:dgm14="http://schemas.microsoft.com/office/drawing/2010/diagram" id="0" name="" descr="Incipient rust on the brake disc of the car"/>
        </a:ext>
      </dgm:extLst>
    </dgm:pt>
    <dgm:pt modelId="{F5131069-50E0-4E2F-9D3A-D4FDB99CDC47}" type="pres">
      <dgm:prSet presAssocID="{E3ADD26A-081C-4C9B-BDF3-852314454BBC}" presName="Subtitle" presStyleLbl="revTx" presStyleIdx="2" presStyleCnt="6">
        <dgm:presLayoutVars>
          <dgm:chMax val="0"/>
          <dgm:bulletEnabled/>
        </dgm:presLayoutVars>
      </dgm:prSet>
      <dgm:spPr/>
    </dgm:pt>
    <dgm:pt modelId="{945BB6B6-60A9-4360-A027-4B806A16C029}" type="pres">
      <dgm:prSet presAssocID="{E3ADD26A-081C-4C9B-BDF3-852314454BBC}" presName="Description" presStyleLbl="revTx" presStyleIdx="3" presStyleCnt="6">
        <dgm:presLayoutVars>
          <dgm:bulletEnabled/>
        </dgm:presLayoutVars>
      </dgm:prSet>
      <dgm:spPr/>
    </dgm:pt>
    <dgm:pt modelId="{D93C14D7-8542-4F33-BE2F-3A0D144A6134}" type="pres">
      <dgm:prSet presAssocID="{AFE232ED-9288-40FF-AFD0-08FF89A4DFA1}" presName="sibTrans" presStyleLbl="sibTrans2D1" presStyleIdx="0" presStyleCnt="0"/>
      <dgm:spPr/>
    </dgm:pt>
    <dgm:pt modelId="{9A3B5AA9-2FD0-4CD8-BBB8-8B6E04E5F2CD}" type="pres">
      <dgm:prSet presAssocID="{AEBA872C-1C7D-45E3-9998-A5DDB6FEC945}" presName="Composite" presStyleCnt="0"/>
      <dgm:spPr/>
    </dgm:pt>
    <dgm:pt modelId="{8CAA7E53-EFC4-43B1-A78F-5AB81F63F466}" type="pres">
      <dgm:prSet presAssocID="{AEBA872C-1C7D-45E3-9998-A5DDB6FEC94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745" r="18507" b="4"/>
          <a:stretch/>
        </a:blipFill>
      </dgm:spPr>
      <dgm:extLst>
        <a:ext uri="{E40237B7-FDA0-4F09-8148-C483321AD2D9}">
          <dgm14:cNvPr xmlns:dgm14="http://schemas.microsoft.com/office/drawing/2010/diagram" id="0" name="" descr="Shredding, melting and then redesigning plastic objects as fabric in a recycling loop."/>
        </a:ext>
      </dgm:extLst>
    </dgm:pt>
    <dgm:pt modelId="{51ED7CA9-829F-406D-90BC-E690CD5D4131}" type="pres">
      <dgm:prSet presAssocID="{AEBA872C-1C7D-45E3-9998-A5DDB6FEC945}" presName="Subtitle" presStyleLbl="revTx" presStyleIdx="4" presStyleCnt="6">
        <dgm:presLayoutVars>
          <dgm:chMax val="0"/>
          <dgm:bulletEnabled/>
        </dgm:presLayoutVars>
      </dgm:prSet>
      <dgm:spPr/>
    </dgm:pt>
    <dgm:pt modelId="{295CB8B3-4925-426A-A148-421998AD0E83}" type="pres">
      <dgm:prSet presAssocID="{AEBA872C-1C7D-45E3-9998-A5DDB6FEC945}" presName="Description" presStyleLbl="revTx" presStyleIdx="5" presStyleCnt="6">
        <dgm:presLayoutVars>
          <dgm:bulletEnabled/>
        </dgm:presLayoutVars>
      </dgm:prSet>
      <dgm:spPr/>
    </dgm:pt>
  </dgm:ptLst>
  <dgm:cxnLst>
    <dgm:cxn modelId="{04A77A02-6380-44BA-9FC5-4F3AC28119D7}" srcId="{3B5AF64C-248A-4063-A9DA-1A897C4B9285}" destId="{AD08B8F4-AD5D-40CE-8B9F-850DE4334F80}" srcOrd="0" destOrd="0" parTransId="{500B105E-4943-4B3D-B0E5-1E2B9E0F2E61}" sibTransId="{54767D77-00A9-479E-BE5F-33385CD59055}"/>
    <dgm:cxn modelId="{231A3B16-C4CA-4FF0-B7F9-FEA624956848}" srcId="{3B5AF64C-248A-4063-A9DA-1A897C4B9285}" destId="{AEBA872C-1C7D-45E3-9998-A5DDB6FEC945}" srcOrd="2" destOrd="0" parTransId="{70C2269D-8470-4C84-B199-6E40F8DC97B7}" sibTransId="{0F78CB4B-BFFE-479A-AD93-790497C5F305}"/>
    <dgm:cxn modelId="{7831012A-9EBE-4654-B94A-19B1F61DF3A8}" type="presOf" srcId="{AFE232ED-9288-40FF-AFD0-08FF89A4DFA1}" destId="{D93C14D7-8542-4F33-BE2F-3A0D144A6134}" srcOrd="0" destOrd="0" presId="urn:microsoft.com/office/officeart/2024/3/layout/verticalVisualTextBlock1"/>
    <dgm:cxn modelId="{2118F83A-A65A-4843-B4D0-06129606ABFC}" srcId="{3B5AF64C-248A-4063-A9DA-1A897C4B9285}" destId="{E3ADD26A-081C-4C9B-BDF3-852314454BBC}" srcOrd="1" destOrd="0" parTransId="{A2C93E5F-75FC-4770-B7F8-24543E8FD4EC}" sibTransId="{AFE232ED-9288-40FF-AFD0-08FF89A4DFA1}"/>
    <dgm:cxn modelId="{E839B445-E209-44B7-8369-C7AF4E4273CF}" type="presOf" srcId="{3D3E8FF8-C8DD-4CE3-99AD-DAFD03B25CFE}" destId="{47E41F21-C4BB-4B1E-B9F1-377B0E9D5599}" srcOrd="0" destOrd="0" presId="urn:microsoft.com/office/officeart/2024/3/layout/verticalVisualTextBlock1"/>
    <dgm:cxn modelId="{5A3B9D4E-A127-44F5-B483-67690F663711}" srcId="{AEBA872C-1C7D-45E3-9998-A5DDB6FEC945}" destId="{6AC8BBE3-EC03-4C45-97B1-A1813869A41F}" srcOrd="0" destOrd="0" parTransId="{AC3E7BC7-83A7-4B6C-945E-D65BE71A9952}" sibTransId="{1A269F9F-ED8D-402D-83F7-9B43A4118A52}"/>
    <dgm:cxn modelId="{167D364F-F836-405D-84ED-7028F86ECFA3}" srcId="{E3ADD26A-081C-4C9B-BDF3-852314454BBC}" destId="{B4B93334-CD4C-4B51-BD27-13C25C305516}" srcOrd="0" destOrd="0" parTransId="{5E0BAAAC-3C49-4173-9DB2-53CB1B6894C9}" sibTransId="{3CE51FEC-1CB5-4D1F-A52B-15546CB77CF1}"/>
    <dgm:cxn modelId="{586D4872-2790-4352-8092-6726E8EA7661}" type="presOf" srcId="{3B5AF64C-248A-4063-A9DA-1A897C4B9285}" destId="{B4A63584-7413-450D-BE47-B3FF391FFB7E}" srcOrd="0" destOrd="0" presId="urn:microsoft.com/office/officeart/2024/3/layout/verticalVisualTextBlock1"/>
    <dgm:cxn modelId="{F872215A-A217-4D1F-B5FC-4D52FD9D7489}" type="presOf" srcId="{AEBA872C-1C7D-45E3-9998-A5DDB6FEC945}" destId="{51ED7CA9-829F-406D-90BC-E690CD5D4131}" srcOrd="0" destOrd="0" presId="urn:microsoft.com/office/officeart/2024/3/layout/verticalVisualTextBlock1"/>
    <dgm:cxn modelId="{9E227AAD-1FD0-4EAE-8B9A-DFB8E5DCBC45}" type="presOf" srcId="{6AC8BBE3-EC03-4C45-97B1-A1813869A41F}" destId="{295CB8B3-4925-426A-A148-421998AD0E83}" srcOrd="0" destOrd="0" presId="urn:microsoft.com/office/officeart/2024/3/layout/verticalVisualTextBlock1"/>
    <dgm:cxn modelId="{3D5F73BE-BF7F-44A8-AD07-1E07B883B57F}" type="presOf" srcId="{B4B93334-CD4C-4B51-BD27-13C25C305516}" destId="{945BB6B6-60A9-4360-A027-4B806A16C029}" srcOrd="0" destOrd="0" presId="urn:microsoft.com/office/officeart/2024/3/layout/verticalVisualTextBlock1"/>
    <dgm:cxn modelId="{CDB6A1DE-4176-45E1-A667-64FDD791D862}" type="presOf" srcId="{E3ADD26A-081C-4C9B-BDF3-852314454BBC}" destId="{F5131069-50E0-4E2F-9D3A-D4FDB99CDC47}" srcOrd="0" destOrd="0" presId="urn:microsoft.com/office/officeart/2024/3/layout/verticalVisualTextBlock1"/>
    <dgm:cxn modelId="{88B0E2F7-88FC-4BA1-AD0E-13BFF80C3C26}" srcId="{AD08B8F4-AD5D-40CE-8B9F-850DE4334F80}" destId="{3D3E8FF8-C8DD-4CE3-99AD-DAFD03B25CFE}" srcOrd="0" destOrd="0" parTransId="{667D541B-A216-4369-835D-24600A298573}" sibTransId="{32C07B79-3B30-427F-9342-661D2251E5A8}"/>
    <dgm:cxn modelId="{B97F84F9-38C4-4CF7-8D3F-B7EC5B60C7FA}" type="presOf" srcId="{54767D77-00A9-479E-BE5F-33385CD59055}" destId="{4F789B57-E24E-4D90-A924-F1BFA3F7921E}" srcOrd="0" destOrd="0" presId="urn:microsoft.com/office/officeart/2024/3/layout/verticalVisualTextBlock1"/>
    <dgm:cxn modelId="{A94843FD-0099-458D-8326-4FDE66212A99}" type="presOf" srcId="{AD08B8F4-AD5D-40CE-8B9F-850DE4334F80}" destId="{F35C2C8D-1A49-4AB5-918A-744BB9418A44}" srcOrd="0" destOrd="0" presId="urn:microsoft.com/office/officeart/2024/3/layout/verticalVisualTextBlock1"/>
    <dgm:cxn modelId="{5C04CF23-AD2D-4B94-9B64-A889D67859A1}" type="presParOf" srcId="{B4A63584-7413-450D-BE47-B3FF391FFB7E}" destId="{F7587C74-BC36-497D-986E-B14737370B78}" srcOrd="0" destOrd="0" presId="urn:microsoft.com/office/officeart/2024/3/layout/verticalVisualTextBlock1"/>
    <dgm:cxn modelId="{18F0DBF2-E2C5-4EC5-8632-96E4D71BA71F}" type="presParOf" srcId="{F7587C74-BC36-497D-986E-B14737370B78}" destId="{1E854BC3-1723-4CA2-A737-63F789167E91}" srcOrd="0" destOrd="0" presId="urn:microsoft.com/office/officeart/2024/3/layout/verticalVisualTextBlock1"/>
    <dgm:cxn modelId="{0CDF9C3B-6466-4E92-89D4-62258E924470}" type="presParOf" srcId="{F7587C74-BC36-497D-986E-B14737370B78}" destId="{F35C2C8D-1A49-4AB5-918A-744BB9418A44}" srcOrd="1" destOrd="0" presId="urn:microsoft.com/office/officeart/2024/3/layout/verticalVisualTextBlock1"/>
    <dgm:cxn modelId="{7D9DB786-CD25-4E09-8F04-681DFA66E7C6}" type="presParOf" srcId="{F7587C74-BC36-497D-986E-B14737370B78}" destId="{47E41F21-C4BB-4B1E-B9F1-377B0E9D5599}" srcOrd="2" destOrd="0" presId="urn:microsoft.com/office/officeart/2024/3/layout/verticalVisualTextBlock1"/>
    <dgm:cxn modelId="{7E5FBAC0-6E4C-4C69-9303-04E36C09A432}" type="presParOf" srcId="{B4A63584-7413-450D-BE47-B3FF391FFB7E}" destId="{4F789B57-E24E-4D90-A924-F1BFA3F7921E}" srcOrd="1" destOrd="0" presId="urn:microsoft.com/office/officeart/2024/3/layout/verticalVisualTextBlock1"/>
    <dgm:cxn modelId="{E48AA1F9-D621-4289-A2DD-789F5AF401B8}" type="presParOf" srcId="{B4A63584-7413-450D-BE47-B3FF391FFB7E}" destId="{530CFD46-0484-4539-AA4A-47A88270B852}" srcOrd="2" destOrd="0" presId="urn:microsoft.com/office/officeart/2024/3/layout/verticalVisualTextBlock1"/>
    <dgm:cxn modelId="{5D56B393-AF17-426E-905C-AA01438408FA}" type="presParOf" srcId="{530CFD46-0484-4539-AA4A-47A88270B852}" destId="{F5E60EAE-132A-4007-87CE-AEC97F4F4DE9}" srcOrd="0" destOrd="0" presId="urn:microsoft.com/office/officeart/2024/3/layout/verticalVisualTextBlock1"/>
    <dgm:cxn modelId="{6A014F0A-4F7B-42C3-A694-6123BD96673F}" type="presParOf" srcId="{530CFD46-0484-4539-AA4A-47A88270B852}" destId="{F5131069-50E0-4E2F-9D3A-D4FDB99CDC47}" srcOrd="1" destOrd="0" presId="urn:microsoft.com/office/officeart/2024/3/layout/verticalVisualTextBlock1"/>
    <dgm:cxn modelId="{B696424C-B6C3-417C-AF72-FEAB5BDD2A98}" type="presParOf" srcId="{530CFD46-0484-4539-AA4A-47A88270B852}" destId="{945BB6B6-60A9-4360-A027-4B806A16C029}" srcOrd="2" destOrd="0" presId="urn:microsoft.com/office/officeart/2024/3/layout/verticalVisualTextBlock1"/>
    <dgm:cxn modelId="{9C59DFD3-3F0B-4D92-A91C-05B1D373C1B9}" type="presParOf" srcId="{B4A63584-7413-450D-BE47-B3FF391FFB7E}" destId="{D93C14D7-8542-4F33-BE2F-3A0D144A6134}" srcOrd="3" destOrd="0" presId="urn:microsoft.com/office/officeart/2024/3/layout/verticalVisualTextBlock1"/>
    <dgm:cxn modelId="{371AC956-C89B-4940-928B-D5D48BCF368E}" type="presParOf" srcId="{B4A63584-7413-450D-BE47-B3FF391FFB7E}" destId="{9A3B5AA9-2FD0-4CD8-BBB8-8B6E04E5F2CD}" srcOrd="4" destOrd="0" presId="urn:microsoft.com/office/officeart/2024/3/layout/verticalVisualTextBlock1"/>
    <dgm:cxn modelId="{11158306-8036-46FA-A2EE-422C9ED4CEF2}" type="presParOf" srcId="{9A3B5AA9-2FD0-4CD8-BBB8-8B6E04E5F2CD}" destId="{8CAA7E53-EFC4-43B1-A78F-5AB81F63F466}" srcOrd="0" destOrd="0" presId="urn:microsoft.com/office/officeart/2024/3/layout/verticalVisualTextBlock1"/>
    <dgm:cxn modelId="{84398ABA-ED2C-4631-B000-1FFBDDE040A7}" type="presParOf" srcId="{9A3B5AA9-2FD0-4CD8-BBB8-8B6E04E5F2CD}" destId="{51ED7CA9-829F-406D-90BC-E690CD5D4131}" srcOrd="1" destOrd="0" presId="urn:microsoft.com/office/officeart/2024/3/layout/verticalVisualTextBlock1"/>
    <dgm:cxn modelId="{195A2915-9042-4440-B1FB-2E89B5CD3B20}" type="presParOf" srcId="{9A3B5AA9-2FD0-4CD8-BBB8-8B6E04E5F2CD}" destId="{295CB8B3-4925-426A-A148-421998AD0E8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CB6F4-63FD-42F1-9A1C-8199151AC17B}"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C4CC6524-BED6-4A6B-AB89-AFE1DD0BDE92}">
      <dgm:prSet/>
      <dgm:spPr/>
      <dgm:t>
        <a:bodyPr/>
        <a:lstStyle/>
        <a:p>
          <a:pPr>
            <a:lnSpc>
              <a:spcPct val="100000"/>
            </a:lnSpc>
            <a:defRPr b="1"/>
          </a:pPr>
          <a:r>
            <a:rPr lang="en-US"/>
            <a:t>Reclaimed Rubber Usage</a:t>
          </a:r>
        </a:p>
      </dgm:t>
    </dgm:pt>
    <dgm:pt modelId="{A77D69FB-BC9D-42C4-90D4-DB36A7F8DAF9}" type="parTrans" cxnId="{9C6FA2AB-8E31-4559-9EC9-2C82DEE12897}">
      <dgm:prSet/>
      <dgm:spPr/>
      <dgm:t>
        <a:bodyPr/>
        <a:lstStyle/>
        <a:p>
          <a:endParaRPr lang="en-US"/>
        </a:p>
      </dgm:t>
    </dgm:pt>
    <dgm:pt modelId="{59BE54A4-DAA7-4B36-B584-E59F07C8940A}" type="sibTrans" cxnId="{9C6FA2AB-8E31-4559-9EC9-2C82DEE12897}">
      <dgm:prSet/>
      <dgm:spPr/>
      <dgm:t>
        <a:bodyPr/>
        <a:lstStyle/>
        <a:p>
          <a:pPr>
            <a:lnSpc>
              <a:spcPct val="100000"/>
            </a:lnSpc>
            <a:defRPr b="1"/>
          </a:pPr>
          <a:endParaRPr lang="en-US"/>
        </a:p>
      </dgm:t>
    </dgm:pt>
    <dgm:pt modelId="{E8BB96E1-99DD-4DFA-92D2-8E721BB04712}">
      <dgm:prSet/>
      <dgm:spPr/>
      <dgm:t>
        <a:bodyPr/>
        <a:lstStyle/>
        <a:p>
          <a:pPr>
            <a:lnSpc>
              <a:spcPct val="100000"/>
            </a:lnSpc>
          </a:pPr>
          <a:r>
            <a:rPr lang="en-US"/>
            <a:t>Reclaimed rubber is recycled to produce new tires and other durable products, reducing waste and conserving resources.</a:t>
          </a:r>
        </a:p>
      </dgm:t>
    </dgm:pt>
    <dgm:pt modelId="{C69D6B89-19A8-42A1-9F7C-0CCE1B6FF59B}" type="parTrans" cxnId="{5E3D2A9C-C905-492B-8DB5-993AFEAAED8B}">
      <dgm:prSet/>
      <dgm:spPr/>
      <dgm:t>
        <a:bodyPr/>
        <a:lstStyle/>
        <a:p>
          <a:endParaRPr lang="en-US"/>
        </a:p>
      </dgm:t>
    </dgm:pt>
    <dgm:pt modelId="{DED145C7-223F-4062-B9DB-0EF345D4D1A6}" type="sibTrans" cxnId="{5E3D2A9C-C905-492B-8DB5-993AFEAAED8B}">
      <dgm:prSet/>
      <dgm:spPr/>
      <dgm:t>
        <a:bodyPr/>
        <a:lstStyle/>
        <a:p>
          <a:endParaRPr lang="en-US"/>
        </a:p>
      </dgm:t>
    </dgm:pt>
    <dgm:pt modelId="{6BC5A2B3-417D-4E63-8B54-D9E366947012}">
      <dgm:prSet/>
      <dgm:spPr/>
      <dgm:t>
        <a:bodyPr/>
        <a:lstStyle/>
        <a:p>
          <a:pPr>
            <a:lnSpc>
              <a:spcPct val="100000"/>
            </a:lnSpc>
            <a:defRPr b="1"/>
          </a:pPr>
          <a:r>
            <a:rPr lang="en-US"/>
            <a:t>Steel Repurposing</a:t>
          </a:r>
        </a:p>
      </dgm:t>
    </dgm:pt>
    <dgm:pt modelId="{F949C87F-EC9B-466D-A4EB-D246E287FD21}" type="parTrans" cxnId="{2101A309-C850-4B5E-BF5D-C7C23075191F}">
      <dgm:prSet/>
      <dgm:spPr/>
      <dgm:t>
        <a:bodyPr/>
        <a:lstStyle/>
        <a:p>
          <a:endParaRPr lang="en-US"/>
        </a:p>
      </dgm:t>
    </dgm:pt>
    <dgm:pt modelId="{3BA9CA03-EEC7-41ED-9625-FBB5F8F85C78}" type="sibTrans" cxnId="{2101A309-C850-4B5E-BF5D-C7C23075191F}">
      <dgm:prSet/>
      <dgm:spPr/>
      <dgm:t>
        <a:bodyPr/>
        <a:lstStyle/>
        <a:p>
          <a:pPr>
            <a:lnSpc>
              <a:spcPct val="100000"/>
            </a:lnSpc>
            <a:defRPr b="1"/>
          </a:pPr>
          <a:endParaRPr lang="en-US"/>
        </a:p>
      </dgm:t>
    </dgm:pt>
    <dgm:pt modelId="{291E232B-801D-433F-A218-9E3F05947886}">
      <dgm:prSet/>
      <dgm:spPr/>
      <dgm:t>
        <a:bodyPr/>
        <a:lstStyle/>
        <a:p>
          <a:pPr>
            <a:lnSpc>
              <a:spcPct val="100000"/>
            </a:lnSpc>
          </a:pPr>
          <a:r>
            <a:rPr lang="en-US"/>
            <a:t>Recovered steel is reused in construction and industrial products, promoting sustainability and resource efficiency.</a:t>
          </a:r>
        </a:p>
      </dgm:t>
    </dgm:pt>
    <dgm:pt modelId="{A3ECE273-E40D-4456-83BC-3B3546403AA8}" type="parTrans" cxnId="{DAA128B3-C7FB-4D4A-96FF-E5A972A5AF46}">
      <dgm:prSet/>
      <dgm:spPr/>
      <dgm:t>
        <a:bodyPr/>
        <a:lstStyle/>
        <a:p>
          <a:endParaRPr lang="en-US"/>
        </a:p>
      </dgm:t>
    </dgm:pt>
    <dgm:pt modelId="{0CA48196-A65A-4877-8828-C97F572D3260}" type="sibTrans" cxnId="{DAA128B3-C7FB-4D4A-96FF-E5A972A5AF46}">
      <dgm:prSet/>
      <dgm:spPr/>
      <dgm:t>
        <a:bodyPr/>
        <a:lstStyle/>
        <a:p>
          <a:endParaRPr lang="en-US"/>
        </a:p>
      </dgm:t>
    </dgm:pt>
    <dgm:pt modelId="{20ECDBDD-BAE0-4A8A-8C45-3E3B3610EE4D}">
      <dgm:prSet/>
      <dgm:spPr/>
      <dgm:t>
        <a:bodyPr/>
        <a:lstStyle/>
        <a:p>
          <a:pPr>
            <a:lnSpc>
              <a:spcPct val="100000"/>
            </a:lnSpc>
            <a:defRPr b="1"/>
          </a:pPr>
          <a:r>
            <a:rPr lang="en-US"/>
            <a:t>Fiber Recycling Applications</a:t>
          </a:r>
        </a:p>
      </dgm:t>
    </dgm:pt>
    <dgm:pt modelId="{009D3063-7DE3-4242-B2F5-216BF7010509}" type="parTrans" cxnId="{893BACD3-B0DA-444C-BFAB-A9549DFAA7E7}">
      <dgm:prSet/>
      <dgm:spPr/>
      <dgm:t>
        <a:bodyPr/>
        <a:lstStyle/>
        <a:p>
          <a:endParaRPr lang="en-US"/>
        </a:p>
      </dgm:t>
    </dgm:pt>
    <dgm:pt modelId="{05568711-F20F-4FE2-8889-D32DBC368361}" type="sibTrans" cxnId="{893BACD3-B0DA-444C-BFAB-A9549DFAA7E7}">
      <dgm:prSet/>
      <dgm:spPr/>
      <dgm:t>
        <a:bodyPr/>
        <a:lstStyle/>
        <a:p>
          <a:endParaRPr lang="en-US"/>
        </a:p>
      </dgm:t>
    </dgm:pt>
    <dgm:pt modelId="{FAB521DA-9E9E-448F-B81A-3FBA69AF428F}">
      <dgm:prSet/>
      <dgm:spPr/>
      <dgm:t>
        <a:bodyPr/>
        <a:lstStyle/>
        <a:p>
          <a:pPr>
            <a:lnSpc>
              <a:spcPct val="100000"/>
            </a:lnSpc>
          </a:pPr>
          <a:r>
            <a:rPr lang="en-US"/>
            <a:t>Recycled fibers are utilized in manufacturing various products, supporting circular economy principles and reducing environmental impact.</a:t>
          </a:r>
        </a:p>
      </dgm:t>
    </dgm:pt>
    <dgm:pt modelId="{C119938B-3E8A-4827-B964-2F1617A9D742}" type="parTrans" cxnId="{0443283A-482D-480C-819D-83850CAE752D}">
      <dgm:prSet/>
      <dgm:spPr/>
      <dgm:t>
        <a:bodyPr/>
        <a:lstStyle/>
        <a:p>
          <a:endParaRPr lang="en-US"/>
        </a:p>
      </dgm:t>
    </dgm:pt>
    <dgm:pt modelId="{E56E4D7B-21D4-4440-8ADD-AE4B08817104}" type="sibTrans" cxnId="{0443283A-482D-480C-819D-83850CAE752D}">
      <dgm:prSet/>
      <dgm:spPr/>
      <dgm:t>
        <a:bodyPr/>
        <a:lstStyle/>
        <a:p>
          <a:endParaRPr lang="en-US"/>
        </a:p>
      </dgm:t>
    </dgm:pt>
    <dgm:pt modelId="{B171BC89-20F1-45F5-AB6E-C8A263CDF82F}" type="pres">
      <dgm:prSet presAssocID="{3BDCB6F4-63FD-42F1-9A1C-8199151AC17B}" presName="Root" presStyleCnt="0">
        <dgm:presLayoutVars>
          <dgm:dir/>
          <dgm:resizeHandles val="exact"/>
        </dgm:presLayoutVars>
      </dgm:prSet>
      <dgm:spPr/>
    </dgm:pt>
    <dgm:pt modelId="{CFACB085-B574-412D-8528-BAA83AB717C8}" type="pres">
      <dgm:prSet presAssocID="{C4CC6524-BED6-4A6B-AB89-AFE1DD0BDE92}" presName="Composite" presStyleCnt="0"/>
      <dgm:spPr/>
    </dgm:pt>
    <dgm:pt modelId="{8D3243BF-8447-49E5-85FC-361EBC90793E}" type="pres">
      <dgm:prSet presAssocID="{C4CC6524-BED6-4A6B-AB89-AFE1DD0BDE9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230" r="21023" b="4"/>
          <a:stretch/>
        </a:blipFill>
      </dgm:spPr>
      <dgm:extLst>
        <a:ext uri="{E40237B7-FDA0-4F09-8148-C483321AD2D9}">
          <dgm14:cNvPr xmlns:dgm14="http://schemas.microsoft.com/office/drawing/2010/diagram" id="0" name="" descr="storage of silage for the winter, protected by plastic and tyres for preservation, Meath, Ireland. "/>
        </a:ext>
      </dgm:extLst>
    </dgm:pt>
    <dgm:pt modelId="{F207FFDA-8DDD-40F8-8EFC-2C6B8C04B83C}" type="pres">
      <dgm:prSet presAssocID="{C4CC6524-BED6-4A6B-AB89-AFE1DD0BDE92}" presName="Subtitle" presStyleLbl="revTx" presStyleIdx="0" presStyleCnt="6">
        <dgm:presLayoutVars>
          <dgm:chMax val="0"/>
          <dgm:bulletEnabled/>
        </dgm:presLayoutVars>
      </dgm:prSet>
      <dgm:spPr/>
    </dgm:pt>
    <dgm:pt modelId="{92DE38FA-8F96-4C2E-A86C-EEB052B98083}" type="pres">
      <dgm:prSet presAssocID="{C4CC6524-BED6-4A6B-AB89-AFE1DD0BDE92}" presName="Description" presStyleLbl="revTx" presStyleIdx="1" presStyleCnt="6">
        <dgm:presLayoutVars>
          <dgm:bulletEnabled/>
        </dgm:presLayoutVars>
      </dgm:prSet>
      <dgm:spPr/>
    </dgm:pt>
    <dgm:pt modelId="{61966C5F-D324-465F-94A6-7610375026CD}" type="pres">
      <dgm:prSet presAssocID="{59BE54A4-DAA7-4B36-B584-E59F07C8940A}" presName="sibTrans" presStyleLbl="sibTrans2D1" presStyleIdx="0" presStyleCnt="0"/>
      <dgm:spPr/>
    </dgm:pt>
    <dgm:pt modelId="{3A82C31A-2956-44E4-B115-05ED8D24493D}" type="pres">
      <dgm:prSet presAssocID="{6BC5A2B3-417D-4E63-8B54-D9E366947012}" presName="Composite" presStyleCnt="0"/>
      <dgm:spPr/>
    </dgm:pt>
    <dgm:pt modelId="{6F13C537-615A-4F4F-B5B2-8466883F66CF}" type="pres">
      <dgm:prSet presAssocID="{6BC5A2B3-417D-4E63-8B54-D9E36694701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33253" b="4"/>
          <a:stretch/>
        </a:blipFill>
      </dgm:spPr>
      <dgm:extLst>
        <a:ext uri="{E40237B7-FDA0-4F09-8148-C483321AD2D9}">
          <dgm14:cNvPr xmlns:dgm14="http://schemas.microsoft.com/office/drawing/2010/diagram" id="0" name="" descr="Rusty square steel tubes and glove"/>
        </a:ext>
      </dgm:extLst>
    </dgm:pt>
    <dgm:pt modelId="{BA726245-21EB-47B2-B2FD-F4C974793E7D}" type="pres">
      <dgm:prSet presAssocID="{6BC5A2B3-417D-4E63-8B54-D9E366947012}" presName="Subtitle" presStyleLbl="revTx" presStyleIdx="2" presStyleCnt="6">
        <dgm:presLayoutVars>
          <dgm:chMax val="0"/>
          <dgm:bulletEnabled/>
        </dgm:presLayoutVars>
      </dgm:prSet>
      <dgm:spPr/>
    </dgm:pt>
    <dgm:pt modelId="{156E192F-D3DE-4EF1-BA58-F4108AAFFD21}" type="pres">
      <dgm:prSet presAssocID="{6BC5A2B3-417D-4E63-8B54-D9E366947012}" presName="Description" presStyleLbl="revTx" presStyleIdx="3" presStyleCnt="6">
        <dgm:presLayoutVars>
          <dgm:bulletEnabled/>
        </dgm:presLayoutVars>
      </dgm:prSet>
      <dgm:spPr/>
    </dgm:pt>
    <dgm:pt modelId="{E0075CC3-0835-4060-815E-139554C9D3AF}" type="pres">
      <dgm:prSet presAssocID="{3BA9CA03-EEC7-41ED-9625-FBB5F8F85C78}" presName="sibTrans" presStyleLbl="sibTrans2D1" presStyleIdx="0" presStyleCnt="0"/>
      <dgm:spPr/>
    </dgm:pt>
    <dgm:pt modelId="{A466D0F0-8C38-4DD5-B6F2-9FBEEBA50F05}" type="pres">
      <dgm:prSet presAssocID="{20ECDBDD-BAE0-4A8A-8C45-3E3B3610EE4D}" presName="Composite" presStyleCnt="0"/>
      <dgm:spPr/>
    </dgm:pt>
    <dgm:pt modelId="{A05CF3C1-5EF3-4CFB-909B-F075265F81C8}" type="pres">
      <dgm:prSet presAssocID="{20ECDBDD-BAE0-4A8A-8C45-3E3B3610EE4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33253" b="4"/>
          <a:stretch/>
        </a:blipFill>
      </dgm:spPr>
      <dgm:extLst>
        <a:ext uri="{E40237B7-FDA0-4F09-8148-C483321AD2D9}">
          <dgm14:cNvPr xmlns:dgm14="http://schemas.microsoft.com/office/drawing/2010/diagram" id="0" name="" descr="Threads on weaving machine"/>
        </a:ext>
      </dgm:extLst>
    </dgm:pt>
    <dgm:pt modelId="{68FEBBC4-66E6-43DD-BE27-43A13A570F1F}" type="pres">
      <dgm:prSet presAssocID="{20ECDBDD-BAE0-4A8A-8C45-3E3B3610EE4D}" presName="Subtitle" presStyleLbl="revTx" presStyleIdx="4" presStyleCnt="6">
        <dgm:presLayoutVars>
          <dgm:chMax val="0"/>
          <dgm:bulletEnabled/>
        </dgm:presLayoutVars>
      </dgm:prSet>
      <dgm:spPr/>
    </dgm:pt>
    <dgm:pt modelId="{BB30E0E2-F003-429B-8721-74F714D5EA98}" type="pres">
      <dgm:prSet presAssocID="{20ECDBDD-BAE0-4A8A-8C45-3E3B3610EE4D}" presName="Description" presStyleLbl="revTx" presStyleIdx="5" presStyleCnt="6">
        <dgm:presLayoutVars>
          <dgm:bulletEnabled/>
        </dgm:presLayoutVars>
      </dgm:prSet>
      <dgm:spPr/>
    </dgm:pt>
  </dgm:ptLst>
  <dgm:cxnLst>
    <dgm:cxn modelId="{2101A309-C850-4B5E-BF5D-C7C23075191F}" srcId="{3BDCB6F4-63FD-42F1-9A1C-8199151AC17B}" destId="{6BC5A2B3-417D-4E63-8B54-D9E366947012}" srcOrd="1" destOrd="0" parTransId="{F949C87F-EC9B-466D-A4EB-D246E287FD21}" sibTransId="{3BA9CA03-EEC7-41ED-9625-FBB5F8F85C78}"/>
    <dgm:cxn modelId="{1CF9C30B-BEAA-474F-8DD3-B819DEF1E612}" type="presOf" srcId="{E8BB96E1-99DD-4DFA-92D2-8E721BB04712}" destId="{92DE38FA-8F96-4C2E-A86C-EEB052B98083}" srcOrd="0" destOrd="0" presId="urn:microsoft.com/office/officeart/2024/3/layout/verticalVisualTextBlock1"/>
    <dgm:cxn modelId="{40D2FF25-986F-4982-8E69-35EBEAFB3814}" type="presOf" srcId="{59BE54A4-DAA7-4B36-B584-E59F07C8940A}" destId="{61966C5F-D324-465F-94A6-7610375026CD}" srcOrd="0" destOrd="0" presId="urn:microsoft.com/office/officeart/2024/3/layout/verticalVisualTextBlock1"/>
    <dgm:cxn modelId="{0443283A-482D-480C-819D-83850CAE752D}" srcId="{20ECDBDD-BAE0-4A8A-8C45-3E3B3610EE4D}" destId="{FAB521DA-9E9E-448F-B81A-3FBA69AF428F}" srcOrd="0" destOrd="0" parTransId="{C119938B-3E8A-4827-B964-2F1617A9D742}" sibTransId="{E56E4D7B-21D4-4440-8ADD-AE4B08817104}"/>
    <dgm:cxn modelId="{9240DF62-57EF-4189-8FE6-5658B913D32E}" type="presOf" srcId="{6BC5A2B3-417D-4E63-8B54-D9E366947012}" destId="{BA726245-21EB-47B2-B2FD-F4C974793E7D}" srcOrd="0" destOrd="0" presId="urn:microsoft.com/office/officeart/2024/3/layout/verticalVisualTextBlock1"/>
    <dgm:cxn modelId="{D161A87A-23F5-4AFA-8C4C-A2B209D229C7}" type="presOf" srcId="{3BA9CA03-EEC7-41ED-9625-FBB5F8F85C78}" destId="{E0075CC3-0835-4060-815E-139554C9D3AF}" srcOrd="0" destOrd="0" presId="urn:microsoft.com/office/officeart/2024/3/layout/verticalVisualTextBlock1"/>
    <dgm:cxn modelId="{F7D9AD85-2CC0-478A-AEBF-E133C18203DE}" type="presOf" srcId="{291E232B-801D-433F-A218-9E3F05947886}" destId="{156E192F-D3DE-4EF1-BA58-F4108AAFFD21}" srcOrd="0" destOrd="0" presId="urn:microsoft.com/office/officeart/2024/3/layout/verticalVisualTextBlock1"/>
    <dgm:cxn modelId="{5E3D2A9C-C905-492B-8DB5-993AFEAAED8B}" srcId="{C4CC6524-BED6-4A6B-AB89-AFE1DD0BDE92}" destId="{E8BB96E1-99DD-4DFA-92D2-8E721BB04712}" srcOrd="0" destOrd="0" parTransId="{C69D6B89-19A8-42A1-9F7C-0CCE1B6FF59B}" sibTransId="{DED145C7-223F-4062-B9DB-0EF345D4D1A6}"/>
    <dgm:cxn modelId="{9C6FA2AB-8E31-4559-9EC9-2C82DEE12897}" srcId="{3BDCB6F4-63FD-42F1-9A1C-8199151AC17B}" destId="{C4CC6524-BED6-4A6B-AB89-AFE1DD0BDE92}" srcOrd="0" destOrd="0" parTransId="{A77D69FB-BC9D-42C4-90D4-DB36A7F8DAF9}" sibTransId="{59BE54A4-DAA7-4B36-B584-E59F07C8940A}"/>
    <dgm:cxn modelId="{863940B2-1F16-41FE-9C9C-AFBFF34B1206}" type="presOf" srcId="{FAB521DA-9E9E-448F-B81A-3FBA69AF428F}" destId="{BB30E0E2-F003-429B-8721-74F714D5EA98}" srcOrd="0" destOrd="0" presId="urn:microsoft.com/office/officeart/2024/3/layout/verticalVisualTextBlock1"/>
    <dgm:cxn modelId="{DAA128B3-C7FB-4D4A-96FF-E5A972A5AF46}" srcId="{6BC5A2B3-417D-4E63-8B54-D9E366947012}" destId="{291E232B-801D-433F-A218-9E3F05947886}" srcOrd="0" destOrd="0" parTransId="{A3ECE273-E40D-4456-83BC-3B3546403AA8}" sibTransId="{0CA48196-A65A-4877-8828-C97F572D3260}"/>
    <dgm:cxn modelId="{893BACD3-B0DA-444C-BFAB-A9549DFAA7E7}" srcId="{3BDCB6F4-63FD-42F1-9A1C-8199151AC17B}" destId="{20ECDBDD-BAE0-4A8A-8C45-3E3B3610EE4D}" srcOrd="2" destOrd="0" parTransId="{009D3063-7DE3-4242-B2F5-216BF7010509}" sibTransId="{05568711-F20F-4FE2-8889-D32DBC368361}"/>
    <dgm:cxn modelId="{5137C5DF-A301-4944-8894-8A93B8B89A63}" type="presOf" srcId="{3BDCB6F4-63FD-42F1-9A1C-8199151AC17B}" destId="{B171BC89-20F1-45F5-AB6E-C8A263CDF82F}" srcOrd="0" destOrd="0" presId="urn:microsoft.com/office/officeart/2024/3/layout/verticalVisualTextBlock1"/>
    <dgm:cxn modelId="{AB8874EF-3E85-477E-B0D2-B480DEE5E30B}" type="presOf" srcId="{C4CC6524-BED6-4A6B-AB89-AFE1DD0BDE92}" destId="{F207FFDA-8DDD-40F8-8EFC-2C6B8C04B83C}" srcOrd="0" destOrd="0" presId="urn:microsoft.com/office/officeart/2024/3/layout/verticalVisualTextBlock1"/>
    <dgm:cxn modelId="{A6535CFE-A578-4415-8921-BD0EBDE96D29}" type="presOf" srcId="{20ECDBDD-BAE0-4A8A-8C45-3E3B3610EE4D}" destId="{68FEBBC4-66E6-43DD-BE27-43A13A570F1F}" srcOrd="0" destOrd="0" presId="urn:microsoft.com/office/officeart/2024/3/layout/verticalVisualTextBlock1"/>
    <dgm:cxn modelId="{A0EAEF7C-0B76-4D75-8D3B-AC2BFC168597}" type="presParOf" srcId="{B171BC89-20F1-45F5-AB6E-C8A263CDF82F}" destId="{CFACB085-B574-412D-8528-BAA83AB717C8}" srcOrd="0" destOrd="0" presId="urn:microsoft.com/office/officeart/2024/3/layout/verticalVisualTextBlock1"/>
    <dgm:cxn modelId="{AA46F5D2-F8C5-4DB6-9D0B-8F2A922804AF}" type="presParOf" srcId="{CFACB085-B574-412D-8528-BAA83AB717C8}" destId="{8D3243BF-8447-49E5-85FC-361EBC90793E}" srcOrd="0" destOrd="0" presId="urn:microsoft.com/office/officeart/2024/3/layout/verticalVisualTextBlock1"/>
    <dgm:cxn modelId="{042F4E97-4D7F-4C67-9CE8-6B9E41774164}" type="presParOf" srcId="{CFACB085-B574-412D-8528-BAA83AB717C8}" destId="{F207FFDA-8DDD-40F8-8EFC-2C6B8C04B83C}" srcOrd="1" destOrd="0" presId="urn:microsoft.com/office/officeart/2024/3/layout/verticalVisualTextBlock1"/>
    <dgm:cxn modelId="{CA7A551E-61D8-4D13-951B-140709033A82}" type="presParOf" srcId="{CFACB085-B574-412D-8528-BAA83AB717C8}" destId="{92DE38FA-8F96-4C2E-A86C-EEB052B98083}" srcOrd="2" destOrd="0" presId="urn:microsoft.com/office/officeart/2024/3/layout/verticalVisualTextBlock1"/>
    <dgm:cxn modelId="{6CB87CB2-11CD-49E5-9D48-B016546262B4}" type="presParOf" srcId="{B171BC89-20F1-45F5-AB6E-C8A263CDF82F}" destId="{61966C5F-D324-465F-94A6-7610375026CD}" srcOrd="1" destOrd="0" presId="urn:microsoft.com/office/officeart/2024/3/layout/verticalVisualTextBlock1"/>
    <dgm:cxn modelId="{2690596F-6DA8-4116-8D41-74E412713A4A}" type="presParOf" srcId="{B171BC89-20F1-45F5-AB6E-C8A263CDF82F}" destId="{3A82C31A-2956-44E4-B115-05ED8D24493D}" srcOrd="2" destOrd="0" presId="urn:microsoft.com/office/officeart/2024/3/layout/verticalVisualTextBlock1"/>
    <dgm:cxn modelId="{AACDEABB-2E64-421C-9FE4-6B330D67A8AC}" type="presParOf" srcId="{3A82C31A-2956-44E4-B115-05ED8D24493D}" destId="{6F13C537-615A-4F4F-B5B2-8466883F66CF}" srcOrd="0" destOrd="0" presId="urn:microsoft.com/office/officeart/2024/3/layout/verticalVisualTextBlock1"/>
    <dgm:cxn modelId="{AEA8375D-C8D0-4B38-A6EC-CEE10A99AEF5}" type="presParOf" srcId="{3A82C31A-2956-44E4-B115-05ED8D24493D}" destId="{BA726245-21EB-47B2-B2FD-F4C974793E7D}" srcOrd="1" destOrd="0" presId="urn:microsoft.com/office/officeart/2024/3/layout/verticalVisualTextBlock1"/>
    <dgm:cxn modelId="{AED4859B-D02F-457A-BACC-2FEE2D9CAED8}" type="presParOf" srcId="{3A82C31A-2956-44E4-B115-05ED8D24493D}" destId="{156E192F-D3DE-4EF1-BA58-F4108AAFFD21}" srcOrd="2" destOrd="0" presId="urn:microsoft.com/office/officeart/2024/3/layout/verticalVisualTextBlock1"/>
    <dgm:cxn modelId="{006C9B08-6C85-4CC8-AB23-86D1E0C9DB2F}" type="presParOf" srcId="{B171BC89-20F1-45F5-AB6E-C8A263CDF82F}" destId="{E0075CC3-0835-4060-815E-139554C9D3AF}" srcOrd="3" destOrd="0" presId="urn:microsoft.com/office/officeart/2024/3/layout/verticalVisualTextBlock1"/>
    <dgm:cxn modelId="{311F354C-29D5-4778-A4B1-0C7DC3561FBC}" type="presParOf" srcId="{B171BC89-20F1-45F5-AB6E-C8A263CDF82F}" destId="{A466D0F0-8C38-4DD5-B6F2-9FBEEBA50F05}" srcOrd="4" destOrd="0" presId="urn:microsoft.com/office/officeart/2024/3/layout/verticalVisualTextBlock1"/>
    <dgm:cxn modelId="{EEA95268-7EC4-4CF6-9379-BFFCE4EAA54F}" type="presParOf" srcId="{A466D0F0-8C38-4DD5-B6F2-9FBEEBA50F05}" destId="{A05CF3C1-5EF3-4CFB-909B-F075265F81C8}" srcOrd="0" destOrd="0" presId="urn:microsoft.com/office/officeart/2024/3/layout/verticalVisualTextBlock1"/>
    <dgm:cxn modelId="{F721A991-FE91-4863-892B-781BE7CA6EDC}" type="presParOf" srcId="{A466D0F0-8C38-4DD5-B6F2-9FBEEBA50F05}" destId="{68FEBBC4-66E6-43DD-BE27-43A13A570F1F}" srcOrd="1" destOrd="0" presId="urn:microsoft.com/office/officeart/2024/3/layout/verticalVisualTextBlock1"/>
    <dgm:cxn modelId="{17F9DB21-ECC4-4574-894B-C30A4BBA7358}" type="presParOf" srcId="{A466D0F0-8C38-4DD5-B6F2-9FBEEBA50F05}" destId="{BB30E0E2-F003-429B-8721-74F714D5EA98}"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29235-B22C-40F4-B47B-D0213F9C3F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8665494A-B156-441D-BF8F-BF85C9630ACB}">
      <dgm:prSet/>
      <dgm:spPr/>
      <dgm:t>
        <a:bodyPr/>
        <a:lstStyle/>
        <a:p>
          <a:pPr>
            <a:lnSpc>
              <a:spcPct val="100000"/>
            </a:lnSpc>
            <a:defRPr b="1"/>
          </a:pPr>
          <a:r>
            <a:rPr lang="en-US"/>
            <a:t>Technological Complexity</a:t>
          </a:r>
        </a:p>
      </dgm:t>
    </dgm:pt>
    <dgm:pt modelId="{E4D9FAD4-F54F-45DA-A9F6-9484DD40F209}" type="parTrans" cxnId="{A99FBD30-B8EC-4839-9A23-33B51F560215}">
      <dgm:prSet/>
      <dgm:spPr/>
      <dgm:t>
        <a:bodyPr/>
        <a:lstStyle/>
        <a:p>
          <a:endParaRPr lang="en-US"/>
        </a:p>
      </dgm:t>
    </dgm:pt>
    <dgm:pt modelId="{A74D2038-6A87-4125-A391-4BD3C4009805}" type="sibTrans" cxnId="{A99FBD30-B8EC-4839-9A23-33B51F560215}">
      <dgm:prSet/>
      <dgm:spPr/>
      <dgm:t>
        <a:bodyPr/>
        <a:lstStyle/>
        <a:p>
          <a:pPr>
            <a:lnSpc>
              <a:spcPct val="100000"/>
            </a:lnSpc>
            <a:defRPr b="1"/>
          </a:pPr>
          <a:endParaRPr lang="en-US"/>
        </a:p>
      </dgm:t>
    </dgm:pt>
    <dgm:pt modelId="{E1D4F0C0-90DD-4CAC-A397-E1A9B79F62A3}">
      <dgm:prSet/>
      <dgm:spPr/>
      <dgm:t>
        <a:bodyPr/>
        <a:lstStyle/>
        <a:p>
          <a:pPr>
            <a:lnSpc>
              <a:spcPct val="100000"/>
            </a:lnSpc>
          </a:pPr>
          <a:r>
            <a:rPr lang="en-US"/>
            <a:t>Complex technology presents challenges in deployment and integration at large scales.</a:t>
          </a:r>
        </a:p>
      </dgm:t>
    </dgm:pt>
    <dgm:pt modelId="{74ABAFDB-DFDB-439B-B093-86A393A67683}" type="parTrans" cxnId="{8D34B0FB-F2B9-47DD-9BC0-E7DF1D3E69A7}">
      <dgm:prSet/>
      <dgm:spPr/>
      <dgm:t>
        <a:bodyPr/>
        <a:lstStyle/>
        <a:p>
          <a:endParaRPr lang="en-US"/>
        </a:p>
      </dgm:t>
    </dgm:pt>
    <dgm:pt modelId="{A64127E0-3C9C-486B-BF4B-9F3A0B035D36}" type="sibTrans" cxnId="{8D34B0FB-F2B9-47DD-9BC0-E7DF1D3E69A7}">
      <dgm:prSet/>
      <dgm:spPr/>
      <dgm:t>
        <a:bodyPr/>
        <a:lstStyle/>
        <a:p>
          <a:endParaRPr lang="en-US"/>
        </a:p>
      </dgm:t>
    </dgm:pt>
    <dgm:pt modelId="{AC267FD9-2DDE-475E-AFD4-1DA240197B8C}">
      <dgm:prSet/>
      <dgm:spPr/>
      <dgm:t>
        <a:bodyPr/>
        <a:lstStyle/>
        <a:p>
          <a:pPr>
            <a:lnSpc>
              <a:spcPct val="100000"/>
            </a:lnSpc>
            <a:defRPr b="1"/>
          </a:pPr>
          <a:r>
            <a:rPr lang="en-US"/>
            <a:t>Initial Investment Costs</a:t>
          </a:r>
        </a:p>
      </dgm:t>
    </dgm:pt>
    <dgm:pt modelId="{7E1625A1-C3BE-412F-A313-4C5E25D459F4}" type="parTrans" cxnId="{EA36374C-19AE-4132-89EF-8CAC464DA5DB}">
      <dgm:prSet/>
      <dgm:spPr/>
      <dgm:t>
        <a:bodyPr/>
        <a:lstStyle/>
        <a:p>
          <a:endParaRPr lang="en-US"/>
        </a:p>
      </dgm:t>
    </dgm:pt>
    <dgm:pt modelId="{1BFFC4D6-A475-43BB-AE70-765F62D2E9C5}" type="sibTrans" cxnId="{EA36374C-19AE-4132-89EF-8CAC464DA5DB}">
      <dgm:prSet/>
      <dgm:spPr/>
      <dgm:t>
        <a:bodyPr/>
        <a:lstStyle/>
        <a:p>
          <a:pPr>
            <a:lnSpc>
              <a:spcPct val="100000"/>
            </a:lnSpc>
            <a:defRPr b="1"/>
          </a:pPr>
          <a:endParaRPr lang="en-US"/>
        </a:p>
      </dgm:t>
    </dgm:pt>
    <dgm:pt modelId="{9D3A3766-255F-452E-941C-C2E5D712122B}">
      <dgm:prSet/>
      <dgm:spPr/>
      <dgm:t>
        <a:bodyPr/>
        <a:lstStyle/>
        <a:p>
          <a:pPr>
            <a:lnSpc>
              <a:spcPct val="100000"/>
            </a:lnSpc>
          </a:pPr>
          <a:r>
            <a:rPr lang="en-US"/>
            <a:t>High upfront costs create financial barriers for large-scale implementation.</a:t>
          </a:r>
        </a:p>
      </dgm:t>
    </dgm:pt>
    <dgm:pt modelId="{E97EA073-BC9E-4F2F-9567-E33E7986F6CA}" type="parTrans" cxnId="{29F0C6FA-A969-4D51-A87D-3D01E68A8E0B}">
      <dgm:prSet/>
      <dgm:spPr/>
      <dgm:t>
        <a:bodyPr/>
        <a:lstStyle/>
        <a:p>
          <a:endParaRPr lang="en-US"/>
        </a:p>
      </dgm:t>
    </dgm:pt>
    <dgm:pt modelId="{74101D54-2EA0-44E9-B624-2F058C119E74}" type="sibTrans" cxnId="{29F0C6FA-A969-4D51-A87D-3D01E68A8E0B}">
      <dgm:prSet/>
      <dgm:spPr/>
      <dgm:t>
        <a:bodyPr/>
        <a:lstStyle/>
        <a:p>
          <a:endParaRPr lang="en-US"/>
        </a:p>
      </dgm:t>
    </dgm:pt>
    <dgm:pt modelId="{08040AAC-233B-4BB3-89AA-C369B4C17284}">
      <dgm:prSet/>
      <dgm:spPr/>
      <dgm:t>
        <a:bodyPr/>
        <a:lstStyle/>
        <a:p>
          <a:pPr>
            <a:lnSpc>
              <a:spcPct val="100000"/>
            </a:lnSpc>
            <a:defRPr b="1"/>
          </a:pPr>
          <a:r>
            <a:rPr lang="en-US"/>
            <a:t>Regulatory Frameworks and Awareness</a:t>
          </a:r>
        </a:p>
      </dgm:t>
    </dgm:pt>
    <dgm:pt modelId="{71E59B66-1C43-434C-9C1F-BC84C39606C4}" type="parTrans" cxnId="{5DD24A3D-D703-4E6E-94E2-0DE9FFC75A24}">
      <dgm:prSet/>
      <dgm:spPr/>
      <dgm:t>
        <a:bodyPr/>
        <a:lstStyle/>
        <a:p>
          <a:endParaRPr lang="en-US"/>
        </a:p>
      </dgm:t>
    </dgm:pt>
    <dgm:pt modelId="{A342BC77-E553-44BF-A297-540A68A14A9A}" type="sibTrans" cxnId="{5DD24A3D-D703-4E6E-94E2-0DE9FFC75A24}">
      <dgm:prSet/>
      <dgm:spPr/>
      <dgm:t>
        <a:bodyPr/>
        <a:lstStyle/>
        <a:p>
          <a:endParaRPr lang="en-US"/>
        </a:p>
      </dgm:t>
    </dgm:pt>
    <dgm:pt modelId="{14075C97-922C-42F9-B686-B25808D18A25}">
      <dgm:prSet/>
      <dgm:spPr/>
      <dgm:t>
        <a:bodyPr/>
        <a:lstStyle/>
        <a:p>
          <a:pPr>
            <a:lnSpc>
              <a:spcPct val="100000"/>
            </a:lnSpc>
          </a:pPr>
          <a:r>
            <a:rPr lang="en-US"/>
            <a:t>Effective regulations and public awareness are essential to support adoption.</a:t>
          </a:r>
        </a:p>
      </dgm:t>
    </dgm:pt>
    <dgm:pt modelId="{E3C8F53B-3EAD-4D2B-B7F3-87C3D13CB6A7}" type="parTrans" cxnId="{563BAF09-727E-4468-B762-A3D824CF7485}">
      <dgm:prSet/>
      <dgm:spPr/>
      <dgm:t>
        <a:bodyPr/>
        <a:lstStyle/>
        <a:p>
          <a:endParaRPr lang="en-US"/>
        </a:p>
      </dgm:t>
    </dgm:pt>
    <dgm:pt modelId="{651149D2-EAAB-4026-801E-9BB76B6C8B41}" type="sibTrans" cxnId="{563BAF09-727E-4468-B762-A3D824CF7485}">
      <dgm:prSet/>
      <dgm:spPr/>
      <dgm:t>
        <a:bodyPr/>
        <a:lstStyle/>
        <a:p>
          <a:endParaRPr lang="en-US"/>
        </a:p>
      </dgm:t>
    </dgm:pt>
    <dgm:pt modelId="{238816A3-CA8A-477D-8E16-EF1F801E78DE}" type="pres">
      <dgm:prSet presAssocID="{70029235-B22C-40F4-B47B-D0213F9C3F3F}" presName="Root" presStyleCnt="0">
        <dgm:presLayoutVars>
          <dgm:dir/>
          <dgm:resizeHandles val="exact"/>
        </dgm:presLayoutVars>
      </dgm:prSet>
      <dgm:spPr/>
    </dgm:pt>
    <dgm:pt modelId="{E82A5406-054E-4718-B2D7-8ED1FAB5DFD3}" type="pres">
      <dgm:prSet presAssocID="{8665494A-B156-441D-BF8F-BF85C9630ACB}" presName="Composite" presStyleCnt="0"/>
      <dgm:spPr/>
    </dgm:pt>
    <dgm:pt modelId="{7BC76B44-421D-4515-8EC2-B23C7073245F}" type="pres">
      <dgm:prSet presAssocID="{8665494A-B156-441D-BF8F-BF85C9630AC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520" r="24482" b="5"/>
          <a:stretch/>
        </a:blipFill>
      </dgm:spPr>
      <dgm:extLst>
        <a:ext uri="{E40237B7-FDA0-4F09-8148-C483321AD2D9}">
          <dgm14:cNvPr xmlns:dgm14="http://schemas.microsoft.com/office/drawing/2010/diagram" id="0" name="" descr="3D black and red cube illustration"/>
        </a:ext>
      </dgm:extLst>
    </dgm:pt>
    <dgm:pt modelId="{F7A045BF-E66F-4039-9354-AD3D75D94CB0}" type="pres">
      <dgm:prSet presAssocID="{8665494A-B156-441D-BF8F-BF85C9630ACB}" presName="Subtitle" presStyleLbl="revTx" presStyleIdx="0" presStyleCnt="6">
        <dgm:presLayoutVars>
          <dgm:chMax val="0"/>
          <dgm:bulletEnabled/>
        </dgm:presLayoutVars>
      </dgm:prSet>
      <dgm:spPr/>
    </dgm:pt>
    <dgm:pt modelId="{E4D99F95-D3A9-41C4-BD10-F330ABB60D2C}" type="pres">
      <dgm:prSet presAssocID="{8665494A-B156-441D-BF8F-BF85C9630ACB}" presName="Description" presStyleLbl="revTx" presStyleIdx="1" presStyleCnt="6">
        <dgm:presLayoutVars>
          <dgm:bulletEnabled/>
        </dgm:presLayoutVars>
      </dgm:prSet>
      <dgm:spPr/>
    </dgm:pt>
    <dgm:pt modelId="{74C37009-5EDA-4101-AA9C-EF586D8DF0B6}" type="pres">
      <dgm:prSet presAssocID="{A74D2038-6A87-4125-A391-4BD3C4009805}" presName="sibTrans" presStyleLbl="sibTrans2D1" presStyleIdx="0" presStyleCnt="0"/>
      <dgm:spPr/>
    </dgm:pt>
    <dgm:pt modelId="{7069774E-D449-43CC-B7E8-401AB1046974}" type="pres">
      <dgm:prSet presAssocID="{AC267FD9-2DDE-475E-AFD4-1DA240197B8C}" presName="Composite" presStyleCnt="0"/>
      <dgm:spPr/>
    </dgm:pt>
    <dgm:pt modelId="{9FB2A783-C795-4943-9144-F0DF28233711}" type="pres">
      <dgm:prSet presAssocID="{AC267FD9-2DDE-475E-AFD4-1DA240197B8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9508" r="13744" b="4"/>
          <a:stretch/>
        </a:blipFill>
      </dgm:spPr>
      <dgm:extLst>
        <a:ext uri="{E40237B7-FDA0-4F09-8148-C483321AD2D9}">
          <dgm14:cNvPr xmlns:dgm14="http://schemas.microsoft.com/office/drawing/2010/diagram" id="0" name="" descr="Stacks of gold coins"/>
        </a:ext>
      </dgm:extLst>
    </dgm:pt>
    <dgm:pt modelId="{58F55C89-5CD3-4018-8A7C-839CAAE6BC4F}" type="pres">
      <dgm:prSet presAssocID="{AC267FD9-2DDE-475E-AFD4-1DA240197B8C}" presName="Subtitle" presStyleLbl="revTx" presStyleIdx="2" presStyleCnt="6">
        <dgm:presLayoutVars>
          <dgm:chMax val="0"/>
          <dgm:bulletEnabled/>
        </dgm:presLayoutVars>
      </dgm:prSet>
      <dgm:spPr/>
    </dgm:pt>
    <dgm:pt modelId="{853E1221-B627-4311-AB61-81AAF20C3800}" type="pres">
      <dgm:prSet presAssocID="{AC267FD9-2DDE-475E-AFD4-1DA240197B8C}" presName="Description" presStyleLbl="revTx" presStyleIdx="3" presStyleCnt="6">
        <dgm:presLayoutVars>
          <dgm:bulletEnabled/>
        </dgm:presLayoutVars>
      </dgm:prSet>
      <dgm:spPr/>
    </dgm:pt>
    <dgm:pt modelId="{5D049377-6A8D-4CA4-BD79-E3995F460F3B}" type="pres">
      <dgm:prSet presAssocID="{1BFFC4D6-A475-43BB-AE70-765F62D2E9C5}" presName="sibTrans" presStyleLbl="sibTrans2D1" presStyleIdx="0" presStyleCnt="0"/>
      <dgm:spPr/>
    </dgm:pt>
    <dgm:pt modelId="{3EE8779B-23A3-435A-81D7-78B15FB20D01}" type="pres">
      <dgm:prSet presAssocID="{08040AAC-233B-4BB3-89AA-C369B4C17284}" presName="Composite" presStyleCnt="0"/>
      <dgm:spPr/>
    </dgm:pt>
    <dgm:pt modelId="{D3E8A48B-B9A7-451E-8243-B9BE5FCD5F97}" type="pres">
      <dgm:prSet presAssocID="{08040AAC-233B-4BB3-89AA-C369B4C1728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085" r="9671" b="9"/>
          <a:stretch/>
        </a:blipFill>
      </dgm:spPr>
      <dgm:extLst>
        <a:ext uri="{E40237B7-FDA0-4F09-8148-C483321AD2D9}">
          <dgm14:cNvPr xmlns:dgm14="http://schemas.microsoft.com/office/drawing/2010/diagram" id="0" name="" descr="Board game pieces on scale white background"/>
        </a:ext>
      </dgm:extLst>
    </dgm:pt>
    <dgm:pt modelId="{80AB7A23-9344-4E62-ACD5-28D52D303D12}" type="pres">
      <dgm:prSet presAssocID="{08040AAC-233B-4BB3-89AA-C369B4C17284}" presName="Subtitle" presStyleLbl="revTx" presStyleIdx="4" presStyleCnt="6">
        <dgm:presLayoutVars>
          <dgm:chMax val="0"/>
          <dgm:bulletEnabled/>
        </dgm:presLayoutVars>
      </dgm:prSet>
      <dgm:spPr/>
    </dgm:pt>
    <dgm:pt modelId="{14D19BCE-393C-4B5E-8316-2559DE4D7E40}" type="pres">
      <dgm:prSet presAssocID="{08040AAC-233B-4BB3-89AA-C369B4C17284}" presName="Description" presStyleLbl="revTx" presStyleIdx="5" presStyleCnt="6">
        <dgm:presLayoutVars>
          <dgm:bulletEnabled/>
        </dgm:presLayoutVars>
      </dgm:prSet>
      <dgm:spPr/>
    </dgm:pt>
  </dgm:ptLst>
  <dgm:cxnLst>
    <dgm:cxn modelId="{99425A00-D5D9-4CB3-8D88-F05FA641BBC2}" type="presOf" srcId="{9D3A3766-255F-452E-941C-C2E5D712122B}" destId="{853E1221-B627-4311-AB61-81AAF20C3800}" srcOrd="0" destOrd="0" presId="urn:microsoft.com/office/officeart/2024/3/layout/verticalVisualTextBlock1"/>
    <dgm:cxn modelId="{563BAF09-727E-4468-B762-A3D824CF7485}" srcId="{08040AAC-233B-4BB3-89AA-C369B4C17284}" destId="{14075C97-922C-42F9-B686-B25808D18A25}" srcOrd="0" destOrd="0" parTransId="{E3C8F53B-3EAD-4D2B-B7F3-87C3D13CB6A7}" sibTransId="{651149D2-EAAB-4026-801E-9BB76B6C8B41}"/>
    <dgm:cxn modelId="{4917D009-4D39-420A-AD3C-46EF6E3A25A1}" type="presOf" srcId="{AC267FD9-2DDE-475E-AFD4-1DA240197B8C}" destId="{58F55C89-5CD3-4018-8A7C-839CAAE6BC4F}" srcOrd="0" destOrd="0" presId="urn:microsoft.com/office/officeart/2024/3/layout/verticalVisualTextBlock1"/>
    <dgm:cxn modelId="{A99FBD30-B8EC-4839-9A23-33B51F560215}" srcId="{70029235-B22C-40F4-B47B-D0213F9C3F3F}" destId="{8665494A-B156-441D-BF8F-BF85C9630ACB}" srcOrd="0" destOrd="0" parTransId="{E4D9FAD4-F54F-45DA-A9F6-9484DD40F209}" sibTransId="{A74D2038-6A87-4125-A391-4BD3C4009805}"/>
    <dgm:cxn modelId="{430C443C-7210-4BB3-A03B-AA9016020EE6}" type="presOf" srcId="{A74D2038-6A87-4125-A391-4BD3C4009805}" destId="{74C37009-5EDA-4101-AA9C-EF586D8DF0B6}" srcOrd="0" destOrd="0" presId="urn:microsoft.com/office/officeart/2024/3/layout/verticalVisualTextBlock1"/>
    <dgm:cxn modelId="{5DD24A3D-D703-4E6E-94E2-0DE9FFC75A24}" srcId="{70029235-B22C-40F4-B47B-D0213F9C3F3F}" destId="{08040AAC-233B-4BB3-89AA-C369B4C17284}" srcOrd="2" destOrd="0" parTransId="{71E59B66-1C43-434C-9C1F-BC84C39606C4}" sibTransId="{A342BC77-E553-44BF-A297-540A68A14A9A}"/>
    <dgm:cxn modelId="{6D328A5C-C082-4D3B-AD0F-10E14C239AE0}" type="presOf" srcId="{1BFFC4D6-A475-43BB-AE70-765F62D2E9C5}" destId="{5D049377-6A8D-4CA4-BD79-E3995F460F3B}" srcOrd="0" destOrd="0" presId="urn:microsoft.com/office/officeart/2024/3/layout/verticalVisualTextBlock1"/>
    <dgm:cxn modelId="{A69FF868-9E22-4424-B763-254F6A299125}" type="presOf" srcId="{8665494A-B156-441D-BF8F-BF85C9630ACB}" destId="{F7A045BF-E66F-4039-9354-AD3D75D94CB0}" srcOrd="0" destOrd="0" presId="urn:microsoft.com/office/officeart/2024/3/layout/verticalVisualTextBlock1"/>
    <dgm:cxn modelId="{EA36374C-19AE-4132-89EF-8CAC464DA5DB}" srcId="{70029235-B22C-40F4-B47B-D0213F9C3F3F}" destId="{AC267FD9-2DDE-475E-AFD4-1DA240197B8C}" srcOrd="1" destOrd="0" parTransId="{7E1625A1-C3BE-412F-A313-4C5E25D459F4}" sibTransId="{1BFFC4D6-A475-43BB-AE70-765F62D2E9C5}"/>
    <dgm:cxn modelId="{4420E54C-0C64-4E59-939F-19B6C22E7B20}" type="presOf" srcId="{70029235-B22C-40F4-B47B-D0213F9C3F3F}" destId="{238816A3-CA8A-477D-8E16-EF1F801E78DE}" srcOrd="0" destOrd="0" presId="urn:microsoft.com/office/officeart/2024/3/layout/verticalVisualTextBlock1"/>
    <dgm:cxn modelId="{780D0EA0-4E60-4478-9C36-6226622DBC78}" type="presOf" srcId="{14075C97-922C-42F9-B686-B25808D18A25}" destId="{14D19BCE-393C-4B5E-8316-2559DE4D7E40}" srcOrd="0" destOrd="0" presId="urn:microsoft.com/office/officeart/2024/3/layout/verticalVisualTextBlock1"/>
    <dgm:cxn modelId="{39FE6EB3-FF5C-48D6-B22A-85A4A77D94C9}" type="presOf" srcId="{E1D4F0C0-90DD-4CAC-A397-E1A9B79F62A3}" destId="{E4D99F95-D3A9-41C4-BD10-F330ABB60D2C}" srcOrd="0" destOrd="0" presId="urn:microsoft.com/office/officeart/2024/3/layout/verticalVisualTextBlock1"/>
    <dgm:cxn modelId="{5C9FD5D6-82ED-416E-9DCF-0179E94853CF}" type="presOf" srcId="{08040AAC-233B-4BB3-89AA-C369B4C17284}" destId="{80AB7A23-9344-4E62-ACD5-28D52D303D12}" srcOrd="0" destOrd="0" presId="urn:microsoft.com/office/officeart/2024/3/layout/verticalVisualTextBlock1"/>
    <dgm:cxn modelId="{29F0C6FA-A969-4D51-A87D-3D01E68A8E0B}" srcId="{AC267FD9-2DDE-475E-AFD4-1DA240197B8C}" destId="{9D3A3766-255F-452E-941C-C2E5D712122B}" srcOrd="0" destOrd="0" parTransId="{E97EA073-BC9E-4F2F-9567-E33E7986F6CA}" sibTransId="{74101D54-2EA0-44E9-B624-2F058C119E74}"/>
    <dgm:cxn modelId="{8D34B0FB-F2B9-47DD-9BC0-E7DF1D3E69A7}" srcId="{8665494A-B156-441D-BF8F-BF85C9630ACB}" destId="{E1D4F0C0-90DD-4CAC-A397-E1A9B79F62A3}" srcOrd="0" destOrd="0" parTransId="{74ABAFDB-DFDB-439B-B093-86A393A67683}" sibTransId="{A64127E0-3C9C-486B-BF4B-9F3A0B035D36}"/>
    <dgm:cxn modelId="{905F46FF-B263-4F69-B3B2-E607646E0AAF}" type="presParOf" srcId="{238816A3-CA8A-477D-8E16-EF1F801E78DE}" destId="{E82A5406-054E-4718-B2D7-8ED1FAB5DFD3}" srcOrd="0" destOrd="0" presId="urn:microsoft.com/office/officeart/2024/3/layout/verticalVisualTextBlock1"/>
    <dgm:cxn modelId="{9E7BC5AC-78DD-40B9-B7B7-CFAA070064DA}" type="presParOf" srcId="{E82A5406-054E-4718-B2D7-8ED1FAB5DFD3}" destId="{7BC76B44-421D-4515-8EC2-B23C7073245F}" srcOrd="0" destOrd="0" presId="urn:microsoft.com/office/officeart/2024/3/layout/verticalVisualTextBlock1"/>
    <dgm:cxn modelId="{85C31364-00FC-45F5-B524-D45C3B666DFD}" type="presParOf" srcId="{E82A5406-054E-4718-B2D7-8ED1FAB5DFD3}" destId="{F7A045BF-E66F-4039-9354-AD3D75D94CB0}" srcOrd="1" destOrd="0" presId="urn:microsoft.com/office/officeart/2024/3/layout/verticalVisualTextBlock1"/>
    <dgm:cxn modelId="{91B1DD03-157E-4AE0-ACCA-B80A2AD40079}" type="presParOf" srcId="{E82A5406-054E-4718-B2D7-8ED1FAB5DFD3}" destId="{E4D99F95-D3A9-41C4-BD10-F330ABB60D2C}" srcOrd="2" destOrd="0" presId="urn:microsoft.com/office/officeart/2024/3/layout/verticalVisualTextBlock1"/>
    <dgm:cxn modelId="{011B7C87-35EB-4CB7-BD95-33B4D367BA34}" type="presParOf" srcId="{238816A3-CA8A-477D-8E16-EF1F801E78DE}" destId="{74C37009-5EDA-4101-AA9C-EF586D8DF0B6}" srcOrd="1" destOrd="0" presId="urn:microsoft.com/office/officeart/2024/3/layout/verticalVisualTextBlock1"/>
    <dgm:cxn modelId="{99B8FB44-68EE-4351-A65A-9F04A2C9DC53}" type="presParOf" srcId="{238816A3-CA8A-477D-8E16-EF1F801E78DE}" destId="{7069774E-D449-43CC-B7E8-401AB1046974}" srcOrd="2" destOrd="0" presId="urn:microsoft.com/office/officeart/2024/3/layout/verticalVisualTextBlock1"/>
    <dgm:cxn modelId="{D4A81C01-651B-4A01-914C-44DE12420DF5}" type="presParOf" srcId="{7069774E-D449-43CC-B7E8-401AB1046974}" destId="{9FB2A783-C795-4943-9144-F0DF28233711}" srcOrd="0" destOrd="0" presId="urn:microsoft.com/office/officeart/2024/3/layout/verticalVisualTextBlock1"/>
    <dgm:cxn modelId="{5055F899-2DC9-487F-88BF-078C8E2FFD3A}" type="presParOf" srcId="{7069774E-D449-43CC-B7E8-401AB1046974}" destId="{58F55C89-5CD3-4018-8A7C-839CAAE6BC4F}" srcOrd="1" destOrd="0" presId="urn:microsoft.com/office/officeart/2024/3/layout/verticalVisualTextBlock1"/>
    <dgm:cxn modelId="{5E3FD4D3-FE2B-439B-B484-9FD6AA1B8E83}" type="presParOf" srcId="{7069774E-D449-43CC-B7E8-401AB1046974}" destId="{853E1221-B627-4311-AB61-81AAF20C3800}" srcOrd="2" destOrd="0" presId="urn:microsoft.com/office/officeart/2024/3/layout/verticalVisualTextBlock1"/>
    <dgm:cxn modelId="{65D62377-873A-4A4B-B437-3DC1CEB88E93}" type="presParOf" srcId="{238816A3-CA8A-477D-8E16-EF1F801E78DE}" destId="{5D049377-6A8D-4CA4-BD79-E3995F460F3B}" srcOrd="3" destOrd="0" presId="urn:microsoft.com/office/officeart/2024/3/layout/verticalVisualTextBlock1"/>
    <dgm:cxn modelId="{9FD48384-254B-40E7-8FF9-099CA807C999}" type="presParOf" srcId="{238816A3-CA8A-477D-8E16-EF1F801E78DE}" destId="{3EE8779B-23A3-435A-81D7-78B15FB20D01}" srcOrd="4" destOrd="0" presId="urn:microsoft.com/office/officeart/2024/3/layout/verticalVisualTextBlock1"/>
    <dgm:cxn modelId="{C10BEE4B-38DF-48B0-9527-526BB6D27BBA}" type="presParOf" srcId="{3EE8779B-23A3-435A-81D7-78B15FB20D01}" destId="{D3E8A48B-B9A7-451E-8243-B9BE5FCD5F97}" srcOrd="0" destOrd="0" presId="urn:microsoft.com/office/officeart/2024/3/layout/verticalVisualTextBlock1"/>
    <dgm:cxn modelId="{B295864F-2BE3-4F25-A19E-2C02AAB78E6E}" type="presParOf" srcId="{3EE8779B-23A3-435A-81D7-78B15FB20D01}" destId="{80AB7A23-9344-4E62-ACD5-28D52D303D12}" srcOrd="1" destOrd="0" presId="urn:microsoft.com/office/officeart/2024/3/layout/verticalVisualTextBlock1"/>
    <dgm:cxn modelId="{316249F7-A0CB-4139-ADDE-47F17BC48C53}" type="presParOf" srcId="{3EE8779B-23A3-435A-81D7-78B15FB20D01}" destId="{14D19BCE-393C-4B5E-8316-2559DE4D7E4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75B28E-1351-44D8-8CC2-810BA3F03359}"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1F0FE76-FB83-4019-AD35-281B0BB94522}">
      <dgm:prSet/>
      <dgm:spPr/>
      <dgm:t>
        <a:bodyPr/>
        <a:lstStyle/>
        <a:p>
          <a:pPr>
            <a:lnSpc>
              <a:spcPct val="100000"/>
            </a:lnSpc>
            <a:defRPr b="1"/>
          </a:pPr>
          <a:r>
            <a:rPr lang="en-US"/>
            <a:t>Innovative Recycling Approach</a:t>
          </a:r>
        </a:p>
      </dgm:t>
    </dgm:pt>
    <dgm:pt modelId="{EBC5F13F-2379-496F-8EB3-DE4CA74E04AC}" type="parTrans" cxnId="{81F77B47-F608-45EB-9353-0392DA5A5AD6}">
      <dgm:prSet/>
      <dgm:spPr/>
      <dgm:t>
        <a:bodyPr/>
        <a:lstStyle/>
        <a:p>
          <a:endParaRPr lang="en-US"/>
        </a:p>
      </dgm:t>
    </dgm:pt>
    <dgm:pt modelId="{51E94448-7617-473B-9F55-802A01CD3F7F}" type="sibTrans" cxnId="{81F77B47-F608-45EB-9353-0392DA5A5AD6}">
      <dgm:prSet/>
      <dgm:spPr/>
      <dgm:t>
        <a:bodyPr/>
        <a:lstStyle/>
        <a:p>
          <a:pPr>
            <a:lnSpc>
              <a:spcPct val="100000"/>
            </a:lnSpc>
            <a:defRPr b="1"/>
          </a:pPr>
          <a:endParaRPr lang="en-US"/>
        </a:p>
      </dgm:t>
    </dgm:pt>
    <dgm:pt modelId="{ACD2042F-2F46-4AAD-8C90-93C22750A4F4}">
      <dgm:prSet/>
      <dgm:spPr/>
      <dgm:t>
        <a:bodyPr/>
        <a:lstStyle/>
        <a:p>
          <a:pPr>
            <a:lnSpc>
              <a:spcPct val="100000"/>
            </a:lnSpc>
          </a:pPr>
          <a:r>
            <a:rPr lang="en-US" dirty="0"/>
            <a:t>Bionic Tire Recycling offers a sustainable and innovative solution to tire waste management.</a:t>
          </a:r>
        </a:p>
      </dgm:t>
    </dgm:pt>
    <dgm:pt modelId="{D251CD01-6B23-464B-979C-79C757C8D50E}" type="parTrans" cxnId="{04CFF754-A39B-4CA1-BB2E-B07DB8B058C3}">
      <dgm:prSet/>
      <dgm:spPr/>
      <dgm:t>
        <a:bodyPr/>
        <a:lstStyle/>
        <a:p>
          <a:endParaRPr lang="en-US"/>
        </a:p>
      </dgm:t>
    </dgm:pt>
    <dgm:pt modelId="{E1D5F629-7159-4835-97D4-E565172DDBC9}" type="sibTrans" cxnId="{04CFF754-A39B-4CA1-BB2E-B07DB8B058C3}">
      <dgm:prSet/>
      <dgm:spPr/>
      <dgm:t>
        <a:bodyPr/>
        <a:lstStyle/>
        <a:p>
          <a:endParaRPr lang="en-US"/>
        </a:p>
      </dgm:t>
    </dgm:pt>
    <dgm:pt modelId="{0CB36D11-3889-47D1-A1F5-E4BAA9855DB9}">
      <dgm:prSet/>
      <dgm:spPr/>
      <dgm:t>
        <a:bodyPr/>
        <a:lstStyle/>
        <a:p>
          <a:pPr>
            <a:lnSpc>
              <a:spcPct val="100000"/>
            </a:lnSpc>
            <a:defRPr b="1"/>
          </a:pPr>
          <a:r>
            <a:rPr lang="en-US"/>
            <a:t>Environmental Benefits</a:t>
          </a:r>
        </a:p>
      </dgm:t>
    </dgm:pt>
    <dgm:pt modelId="{A68B11E5-68F8-4D96-9066-ABA2F1FB8596}" type="parTrans" cxnId="{6A8B5388-73F5-4A2F-B931-48F74247B28B}">
      <dgm:prSet/>
      <dgm:spPr/>
      <dgm:t>
        <a:bodyPr/>
        <a:lstStyle/>
        <a:p>
          <a:endParaRPr lang="en-US"/>
        </a:p>
      </dgm:t>
    </dgm:pt>
    <dgm:pt modelId="{030F823B-B57A-4768-813D-176B79B692EA}" type="sibTrans" cxnId="{6A8B5388-73F5-4A2F-B931-48F74247B28B}">
      <dgm:prSet/>
      <dgm:spPr/>
      <dgm:t>
        <a:bodyPr/>
        <a:lstStyle/>
        <a:p>
          <a:pPr>
            <a:lnSpc>
              <a:spcPct val="100000"/>
            </a:lnSpc>
            <a:defRPr b="1"/>
          </a:pPr>
          <a:endParaRPr lang="en-US"/>
        </a:p>
      </dgm:t>
    </dgm:pt>
    <dgm:pt modelId="{28C63377-2A0D-4BFE-963A-2E9187184D97}">
      <dgm:prSet/>
      <dgm:spPr/>
      <dgm:t>
        <a:bodyPr/>
        <a:lstStyle/>
        <a:p>
          <a:pPr>
            <a:lnSpc>
              <a:spcPct val="100000"/>
            </a:lnSpc>
          </a:pPr>
          <a:r>
            <a:rPr lang="en-US"/>
            <a:t>This method reduces environmental pollution and conserves natural resources effectively.</a:t>
          </a:r>
        </a:p>
      </dgm:t>
    </dgm:pt>
    <dgm:pt modelId="{2B2C4692-5DD2-45D0-8B45-87AD8EF76A34}" type="parTrans" cxnId="{72811D5A-D9D9-46D7-8891-14286349536C}">
      <dgm:prSet/>
      <dgm:spPr/>
      <dgm:t>
        <a:bodyPr/>
        <a:lstStyle/>
        <a:p>
          <a:endParaRPr lang="en-US"/>
        </a:p>
      </dgm:t>
    </dgm:pt>
    <dgm:pt modelId="{F722BAE8-0CC5-4D36-A108-6F9761F74FDE}" type="sibTrans" cxnId="{72811D5A-D9D9-46D7-8891-14286349536C}">
      <dgm:prSet/>
      <dgm:spPr/>
      <dgm:t>
        <a:bodyPr/>
        <a:lstStyle/>
        <a:p>
          <a:endParaRPr lang="en-US"/>
        </a:p>
      </dgm:t>
    </dgm:pt>
    <dgm:pt modelId="{C0CD3ACC-F50D-4601-AD19-80DF4F06A1FD}">
      <dgm:prSet/>
      <dgm:spPr/>
      <dgm:t>
        <a:bodyPr/>
        <a:lstStyle/>
        <a:p>
          <a:pPr>
            <a:lnSpc>
              <a:spcPct val="100000"/>
            </a:lnSpc>
            <a:defRPr b="1"/>
          </a:pPr>
          <a:r>
            <a:rPr lang="en-US"/>
            <a:t>Importance of Collaboration</a:t>
          </a:r>
        </a:p>
      </dgm:t>
    </dgm:pt>
    <dgm:pt modelId="{F5AD83F3-5689-47C3-A0CD-1D0FD935D691}" type="parTrans" cxnId="{2B2A169B-798D-420F-9C83-01086052FC69}">
      <dgm:prSet/>
      <dgm:spPr/>
      <dgm:t>
        <a:bodyPr/>
        <a:lstStyle/>
        <a:p>
          <a:endParaRPr lang="en-US"/>
        </a:p>
      </dgm:t>
    </dgm:pt>
    <dgm:pt modelId="{18D35F9A-B4F2-4AEC-B2A2-EBF9FCE7DFF3}" type="sibTrans" cxnId="{2B2A169B-798D-420F-9C83-01086052FC69}">
      <dgm:prSet/>
      <dgm:spPr/>
      <dgm:t>
        <a:bodyPr/>
        <a:lstStyle/>
        <a:p>
          <a:endParaRPr lang="en-US"/>
        </a:p>
      </dgm:t>
    </dgm:pt>
    <dgm:pt modelId="{88596C0F-F2D7-4216-880C-3E4F1F6C14D8}">
      <dgm:prSet/>
      <dgm:spPr/>
      <dgm:t>
        <a:bodyPr/>
        <a:lstStyle/>
        <a:p>
          <a:pPr>
            <a:lnSpc>
              <a:spcPct val="100000"/>
            </a:lnSpc>
          </a:pPr>
          <a:r>
            <a:rPr lang="en-US"/>
            <a:t>Ongoing research and industry partnerships are essential to maximize recycling benefits.</a:t>
          </a:r>
        </a:p>
      </dgm:t>
    </dgm:pt>
    <dgm:pt modelId="{F0F1452A-0F9A-4338-B493-5910B7908A11}" type="parTrans" cxnId="{1C876695-2773-425C-8FAC-284678A32C26}">
      <dgm:prSet/>
      <dgm:spPr/>
      <dgm:t>
        <a:bodyPr/>
        <a:lstStyle/>
        <a:p>
          <a:endParaRPr lang="en-US"/>
        </a:p>
      </dgm:t>
    </dgm:pt>
    <dgm:pt modelId="{DE8AD3AB-9060-4BF8-B617-DBDA496805AC}" type="sibTrans" cxnId="{1C876695-2773-425C-8FAC-284678A32C26}">
      <dgm:prSet/>
      <dgm:spPr/>
      <dgm:t>
        <a:bodyPr/>
        <a:lstStyle/>
        <a:p>
          <a:endParaRPr lang="en-US"/>
        </a:p>
      </dgm:t>
    </dgm:pt>
    <dgm:pt modelId="{FA7F546B-5A2C-4EF2-BB75-2E531550E621}" type="pres">
      <dgm:prSet presAssocID="{1475B28E-1351-44D8-8CC2-810BA3F03359}" presName="Name0" presStyleCnt="0">
        <dgm:presLayoutVars>
          <dgm:dir/>
          <dgm:resizeHandles val="exact"/>
        </dgm:presLayoutVars>
      </dgm:prSet>
      <dgm:spPr/>
    </dgm:pt>
    <dgm:pt modelId="{429986CF-067B-4C3D-B3B2-9F356F1A225B}" type="pres">
      <dgm:prSet presAssocID="{71F0FE76-FB83-4019-AD35-281B0BB94522}" presName="compNode" presStyleCnt="0"/>
      <dgm:spPr/>
    </dgm:pt>
    <dgm:pt modelId="{6A69C9A6-D2FC-4DDF-B715-FEE21026E869}" type="pres">
      <dgm:prSet presAssocID="{71F0FE76-FB83-4019-AD35-281B0BB94522}" presName="pictRect" presStyleLbl="revTx" presStyleIdx="0" presStyleCnt="6">
        <dgm:presLayoutVars>
          <dgm:chMax val="0"/>
          <dgm:bulletEnabled/>
        </dgm:presLayoutVars>
      </dgm:prSet>
      <dgm:spPr/>
    </dgm:pt>
    <dgm:pt modelId="{A0B5931C-37E7-4BF4-812E-0F0C1239C877}" type="pres">
      <dgm:prSet presAssocID="{71F0FE76-FB83-4019-AD35-281B0BB94522}" presName="textRect" presStyleLbl="revTx" presStyleIdx="1" presStyleCnt="6">
        <dgm:presLayoutVars>
          <dgm:bulletEnabled/>
        </dgm:presLayoutVars>
      </dgm:prSet>
      <dgm:spPr/>
    </dgm:pt>
    <dgm:pt modelId="{B641EAB6-B30D-41F8-9951-762A9EBF0ACE}" type="pres">
      <dgm:prSet presAssocID="{51E94448-7617-473B-9F55-802A01CD3F7F}" presName="sibTrans" presStyleLbl="sibTrans2D1" presStyleIdx="0" presStyleCnt="0"/>
      <dgm:spPr/>
    </dgm:pt>
    <dgm:pt modelId="{D4B3822C-983D-4D1F-8A42-8BF8A98F9647}" type="pres">
      <dgm:prSet presAssocID="{0CB36D11-3889-47D1-A1F5-E4BAA9855DB9}" presName="compNode" presStyleCnt="0"/>
      <dgm:spPr/>
    </dgm:pt>
    <dgm:pt modelId="{AF43DE1E-20AB-4F6D-8457-813F5B179398}" type="pres">
      <dgm:prSet presAssocID="{0CB36D11-3889-47D1-A1F5-E4BAA9855DB9}" presName="pictRect" presStyleLbl="revTx" presStyleIdx="2" presStyleCnt="6">
        <dgm:presLayoutVars>
          <dgm:chMax val="0"/>
          <dgm:bulletEnabled/>
        </dgm:presLayoutVars>
      </dgm:prSet>
      <dgm:spPr/>
    </dgm:pt>
    <dgm:pt modelId="{CACFF877-FC99-4023-AD88-4D918A62E7B0}" type="pres">
      <dgm:prSet presAssocID="{0CB36D11-3889-47D1-A1F5-E4BAA9855DB9}" presName="textRect" presStyleLbl="revTx" presStyleIdx="3" presStyleCnt="6">
        <dgm:presLayoutVars>
          <dgm:bulletEnabled/>
        </dgm:presLayoutVars>
      </dgm:prSet>
      <dgm:spPr/>
    </dgm:pt>
    <dgm:pt modelId="{06E872EB-1FF2-4D52-9B84-3C81F223DDDF}" type="pres">
      <dgm:prSet presAssocID="{030F823B-B57A-4768-813D-176B79B692EA}" presName="sibTrans" presStyleLbl="sibTrans2D1" presStyleIdx="0" presStyleCnt="0"/>
      <dgm:spPr/>
    </dgm:pt>
    <dgm:pt modelId="{A90284FD-38B7-4B57-A316-19C49D8A7743}" type="pres">
      <dgm:prSet presAssocID="{C0CD3ACC-F50D-4601-AD19-80DF4F06A1FD}" presName="compNode" presStyleCnt="0"/>
      <dgm:spPr/>
    </dgm:pt>
    <dgm:pt modelId="{EF197FCE-AFA3-4121-9E6F-74B721ABBAA1}" type="pres">
      <dgm:prSet presAssocID="{C0CD3ACC-F50D-4601-AD19-80DF4F06A1FD}" presName="pictRect" presStyleLbl="revTx" presStyleIdx="4" presStyleCnt="6">
        <dgm:presLayoutVars>
          <dgm:chMax val="0"/>
          <dgm:bulletEnabled/>
        </dgm:presLayoutVars>
      </dgm:prSet>
      <dgm:spPr/>
    </dgm:pt>
    <dgm:pt modelId="{983D767A-C3B9-49C4-837A-6F7E27D71259}" type="pres">
      <dgm:prSet presAssocID="{C0CD3ACC-F50D-4601-AD19-80DF4F06A1FD}" presName="textRect" presStyleLbl="revTx" presStyleIdx="5" presStyleCnt="6">
        <dgm:presLayoutVars>
          <dgm:bulletEnabled/>
        </dgm:presLayoutVars>
      </dgm:prSet>
      <dgm:spPr/>
    </dgm:pt>
  </dgm:ptLst>
  <dgm:cxnLst>
    <dgm:cxn modelId="{3D8D1811-4772-4E75-BA5C-A14D358357F5}" type="presOf" srcId="{28C63377-2A0D-4BFE-963A-2E9187184D97}" destId="{CACFF877-FC99-4023-AD88-4D918A62E7B0}" srcOrd="0" destOrd="0" presId="urn:microsoft.com/office/officeart/2024/3/layout/hArchList1"/>
    <dgm:cxn modelId="{036B3618-77F0-4F31-9682-1A3EEDEC57AA}" type="presOf" srcId="{88596C0F-F2D7-4216-880C-3E4F1F6C14D8}" destId="{983D767A-C3B9-49C4-837A-6F7E27D71259}" srcOrd="0" destOrd="0" presId="urn:microsoft.com/office/officeart/2024/3/layout/hArchList1"/>
    <dgm:cxn modelId="{7F947A2D-5BE7-4D1B-886B-0E9D31DE08C8}" type="presOf" srcId="{030F823B-B57A-4768-813D-176B79B692EA}" destId="{06E872EB-1FF2-4D52-9B84-3C81F223DDDF}" srcOrd="0" destOrd="0" presId="urn:microsoft.com/office/officeart/2024/3/layout/hArchList1"/>
    <dgm:cxn modelId="{81F77B47-F608-45EB-9353-0392DA5A5AD6}" srcId="{1475B28E-1351-44D8-8CC2-810BA3F03359}" destId="{71F0FE76-FB83-4019-AD35-281B0BB94522}" srcOrd="0" destOrd="0" parTransId="{EBC5F13F-2379-496F-8EB3-DE4CA74E04AC}" sibTransId="{51E94448-7617-473B-9F55-802A01CD3F7F}"/>
    <dgm:cxn modelId="{E0170174-BFFD-47D9-B425-2EAD98907579}" type="presOf" srcId="{ACD2042F-2F46-4AAD-8C90-93C22750A4F4}" destId="{A0B5931C-37E7-4BF4-812E-0F0C1239C877}" srcOrd="0" destOrd="0" presId="urn:microsoft.com/office/officeart/2024/3/layout/hArchList1"/>
    <dgm:cxn modelId="{04CFF754-A39B-4CA1-BB2E-B07DB8B058C3}" srcId="{71F0FE76-FB83-4019-AD35-281B0BB94522}" destId="{ACD2042F-2F46-4AAD-8C90-93C22750A4F4}" srcOrd="0" destOrd="0" parTransId="{D251CD01-6B23-464B-979C-79C757C8D50E}" sibTransId="{E1D5F629-7159-4835-97D4-E565172DDBC9}"/>
    <dgm:cxn modelId="{72811D5A-D9D9-46D7-8891-14286349536C}" srcId="{0CB36D11-3889-47D1-A1F5-E4BAA9855DB9}" destId="{28C63377-2A0D-4BFE-963A-2E9187184D97}" srcOrd="0" destOrd="0" parTransId="{2B2C4692-5DD2-45D0-8B45-87AD8EF76A34}" sibTransId="{F722BAE8-0CC5-4D36-A108-6F9761F74FDE}"/>
    <dgm:cxn modelId="{E347DD86-EBCC-4793-94EF-EA9EFD02B1F9}" type="presOf" srcId="{71F0FE76-FB83-4019-AD35-281B0BB94522}" destId="{6A69C9A6-D2FC-4DDF-B715-FEE21026E869}" srcOrd="0" destOrd="0" presId="urn:microsoft.com/office/officeart/2024/3/layout/hArchList1"/>
    <dgm:cxn modelId="{6A8B5388-73F5-4A2F-B931-48F74247B28B}" srcId="{1475B28E-1351-44D8-8CC2-810BA3F03359}" destId="{0CB36D11-3889-47D1-A1F5-E4BAA9855DB9}" srcOrd="1" destOrd="0" parTransId="{A68B11E5-68F8-4D96-9066-ABA2F1FB8596}" sibTransId="{030F823B-B57A-4768-813D-176B79B692EA}"/>
    <dgm:cxn modelId="{1C876695-2773-425C-8FAC-284678A32C26}" srcId="{C0CD3ACC-F50D-4601-AD19-80DF4F06A1FD}" destId="{88596C0F-F2D7-4216-880C-3E4F1F6C14D8}" srcOrd="0" destOrd="0" parTransId="{F0F1452A-0F9A-4338-B493-5910B7908A11}" sibTransId="{DE8AD3AB-9060-4BF8-B617-DBDA496805AC}"/>
    <dgm:cxn modelId="{2B2A169B-798D-420F-9C83-01086052FC69}" srcId="{1475B28E-1351-44D8-8CC2-810BA3F03359}" destId="{C0CD3ACC-F50D-4601-AD19-80DF4F06A1FD}" srcOrd="2" destOrd="0" parTransId="{F5AD83F3-5689-47C3-A0CD-1D0FD935D691}" sibTransId="{18D35F9A-B4F2-4AEC-B2A2-EBF9FCE7DFF3}"/>
    <dgm:cxn modelId="{D1D9B7BE-CEB1-4140-8433-FD084B84C104}" type="presOf" srcId="{0CB36D11-3889-47D1-A1F5-E4BAA9855DB9}" destId="{AF43DE1E-20AB-4F6D-8457-813F5B179398}" srcOrd="0" destOrd="0" presId="urn:microsoft.com/office/officeart/2024/3/layout/hArchList1"/>
    <dgm:cxn modelId="{B4EAB0C2-2AC3-4362-B88E-B7215E57C512}" type="presOf" srcId="{1475B28E-1351-44D8-8CC2-810BA3F03359}" destId="{FA7F546B-5A2C-4EF2-BB75-2E531550E621}" srcOrd="0" destOrd="0" presId="urn:microsoft.com/office/officeart/2024/3/layout/hArchList1"/>
    <dgm:cxn modelId="{DE355DC7-FEB3-4E25-8C9B-66D5F5F0CC86}" type="presOf" srcId="{C0CD3ACC-F50D-4601-AD19-80DF4F06A1FD}" destId="{EF197FCE-AFA3-4121-9E6F-74B721ABBAA1}" srcOrd="0" destOrd="0" presId="urn:microsoft.com/office/officeart/2024/3/layout/hArchList1"/>
    <dgm:cxn modelId="{22DC83F7-8FA3-415A-9901-28744CEC2546}" type="presOf" srcId="{51E94448-7617-473B-9F55-802A01CD3F7F}" destId="{B641EAB6-B30D-41F8-9951-762A9EBF0ACE}" srcOrd="0" destOrd="0" presId="urn:microsoft.com/office/officeart/2024/3/layout/hArchList1"/>
    <dgm:cxn modelId="{6CFC0D25-E1D7-4210-9D47-0156F9BA9548}" type="presParOf" srcId="{FA7F546B-5A2C-4EF2-BB75-2E531550E621}" destId="{429986CF-067B-4C3D-B3B2-9F356F1A225B}" srcOrd="0" destOrd="0" presId="urn:microsoft.com/office/officeart/2024/3/layout/hArchList1"/>
    <dgm:cxn modelId="{43227350-40FF-43EA-B9A2-2AEAAE277EF4}" type="presParOf" srcId="{429986CF-067B-4C3D-B3B2-9F356F1A225B}" destId="{6A69C9A6-D2FC-4DDF-B715-FEE21026E869}" srcOrd="0" destOrd="0" presId="urn:microsoft.com/office/officeart/2024/3/layout/hArchList1"/>
    <dgm:cxn modelId="{6415977C-FAA0-4D29-BBD9-E176C8D65C08}" type="presParOf" srcId="{429986CF-067B-4C3D-B3B2-9F356F1A225B}" destId="{A0B5931C-37E7-4BF4-812E-0F0C1239C877}" srcOrd="1" destOrd="0" presId="urn:microsoft.com/office/officeart/2024/3/layout/hArchList1"/>
    <dgm:cxn modelId="{F62A9820-1EC1-49D1-B6F8-98384BCFAB74}" type="presParOf" srcId="{FA7F546B-5A2C-4EF2-BB75-2E531550E621}" destId="{B641EAB6-B30D-41F8-9951-762A9EBF0ACE}" srcOrd="1" destOrd="0" presId="urn:microsoft.com/office/officeart/2024/3/layout/hArchList1"/>
    <dgm:cxn modelId="{F79B7E87-E38B-4CEA-8CB6-6877E6029EFE}" type="presParOf" srcId="{FA7F546B-5A2C-4EF2-BB75-2E531550E621}" destId="{D4B3822C-983D-4D1F-8A42-8BF8A98F9647}" srcOrd="2" destOrd="0" presId="urn:microsoft.com/office/officeart/2024/3/layout/hArchList1"/>
    <dgm:cxn modelId="{80BA995A-B6A9-4227-956A-C7AE9EB6BA9E}" type="presParOf" srcId="{D4B3822C-983D-4D1F-8A42-8BF8A98F9647}" destId="{AF43DE1E-20AB-4F6D-8457-813F5B179398}" srcOrd="0" destOrd="0" presId="urn:microsoft.com/office/officeart/2024/3/layout/hArchList1"/>
    <dgm:cxn modelId="{CEBAC719-693D-4BB0-937B-4511A5E5FD25}" type="presParOf" srcId="{D4B3822C-983D-4D1F-8A42-8BF8A98F9647}" destId="{CACFF877-FC99-4023-AD88-4D918A62E7B0}" srcOrd="1" destOrd="0" presId="urn:microsoft.com/office/officeart/2024/3/layout/hArchList1"/>
    <dgm:cxn modelId="{0DA6F85D-6D42-4699-8927-B171F45E1EA2}" type="presParOf" srcId="{FA7F546B-5A2C-4EF2-BB75-2E531550E621}" destId="{06E872EB-1FF2-4D52-9B84-3C81F223DDDF}" srcOrd="3" destOrd="0" presId="urn:microsoft.com/office/officeart/2024/3/layout/hArchList1"/>
    <dgm:cxn modelId="{2729C979-BFCC-4A57-95D0-A5D5D028998D}" type="presParOf" srcId="{FA7F546B-5A2C-4EF2-BB75-2E531550E621}" destId="{A90284FD-38B7-4B57-A316-19C49D8A7743}" srcOrd="4" destOrd="0" presId="urn:microsoft.com/office/officeart/2024/3/layout/hArchList1"/>
    <dgm:cxn modelId="{E8B9A3A9-EF96-4F53-B175-FDF21AA64BB8}" type="presParOf" srcId="{A90284FD-38B7-4B57-A316-19C49D8A7743}" destId="{EF197FCE-AFA3-4121-9E6F-74B721ABBAA1}" srcOrd="0" destOrd="0" presId="urn:microsoft.com/office/officeart/2024/3/layout/hArchList1"/>
    <dgm:cxn modelId="{C3CAE211-8767-4059-983A-94A6FBCF7124}" type="presParOf" srcId="{A90284FD-38B7-4B57-A316-19C49D8A7743}" destId="{983D767A-C3B9-49C4-837A-6F7E27D7125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4BC3-1723-4CA2-A737-63F789167E91}">
      <dsp:nvSpPr>
        <dsp:cNvPr id="0" name=""/>
        <dsp:cNvSpPr/>
      </dsp:nvSpPr>
      <dsp:spPr>
        <a:xfrm>
          <a:off x="0" y="0"/>
          <a:ext cx="1552009" cy="1552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0106" r="13147" b="4"/>
          <a:stretch/>
        </a:blipFill>
        <a:ln>
          <a:noFill/>
        </a:ln>
        <a:effectLst/>
      </dsp:spPr>
      <dsp:style>
        <a:lnRef idx="0">
          <a:scrgbClr r="0" g="0" b="0"/>
        </a:lnRef>
        <a:fillRef idx="3">
          <a:scrgbClr r="0" g="0" b="0"/>
        </a:fillRef>
        <a:effectRef idx="2">
          <a:scrgbClr r="0" g="0" b="0"/>
        </a:effectRef>
        <a:fontRef idx="minor">
          <a:schemeClr val="lt1"/>
        </a:fontRef>
      </dsp:style>
    </dsp:sp>
    <dsp:sp modelId="{F35C2C8D-1A49-4AB5-918A-744BB9418A44}">
      <dsp:nvSpPr>
        <dsp:cNvPr id="0" name=""/>
        <dsp:cNvSpPr/>
      </dsp:nvSpPr>
      <dsp:spPr>
        <a:xfrm>
          <a:off x="1732009" y="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Limitations of Conventional Disposal</a:t>
          </a:r>
        </a:p>
      </dsp:txBody>
      <dsp:txXfrm>
        <a:off x="1732009" y="0"/>
        <a:ext cx="9393022" cy="380326"/>
      </dsp:txXfrm>
    </dsp:sp>
    <dsp:sp modelId="{47E41F21-C4BB-4B1E-B9F1-377B0E9D5599}">
      <dsp:nvSpPr>
        <dsp:cNvPr id="0" name=""/>
        <dsp:cNvSpPr/>
      </dsp:nvSpPr>
      <dsp:spPr>
        <a:xfrm>
          <a:off x="1732009" y="38032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Traditional tire disposal methods cause significant environmental harm and waste valuable materials.</a:t>
          </a:r>
        </a:p>
      </dsp:txBody>
      <dsp:txXfrm>
        <a:off x="1732009" y="380326"/>
        <a:ext cx="9393022" cy="1171682"/>
      </dsp:txXfrm>
    </dsp:sp>
    <dsp:sp modelId="{F5E60EAE-132A-4007-87CE-AEC97F4F4DE9}">
      <dsp:nvSpPr>
        <dsp:cNvPr id="0" name=""/>
        <dsp:cNvSpPr/>
      </dsp:nvSpPr>
      <dsp:spPr>
        <a:xfrm>
          <a:off x="0" y="1676170"/>
          <a:ext cx="1552009" cy="1552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5408" r="27845" b="4"/>
          <a:stretch/>
        </a:blipFill>
        <a:ln>
          <a:noFill/>
        </a:ln>
        <a:effectLst/>
      </dsp:spPr>
      <dsp:style>
        <a:lnRef idx="0">
          <a:scrgbClr r="0" g="0" b="0"/>
        </a:lnRef>
        <a:fillRef idx="3">
          <a:scrgbClr r="0" g="0" b="0"/>
        </a:fillRef>
        <a:effectRef idx="2">
          <a:scrgbClr r="0" g="0" b="0"/>
        </a:effectRef>
        <a:fontRef idx="minor">
          <a:schemeClr val="lt1"/>
        </a:fontRef>
      </dsp:style>
    </dsp:sp>
    <dsp:sp modelId="{F5131069-50E0-4E2F-9D3A-D4FDB99CDC47}">
      <dsp:nvSpPr>
        <dsp:cNvPr id="0" name=""/>
        <dsp:cNvSpPr/>
      </dsp:nvSpPr>
      <dsp:spPr>
        <a:xfrm>
          <a:off x="1732009" y="167617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Innovative Recycling Technologies</a:t>
          </a:r>
        </a:p>
      </dsp:txBody>
      <dsp:txXfrm>
        <a:off x="1732009" y="1676170"/>
        <a:ext cx="9393022" cy="380326"/>
      </dsp:txXfrm>
    </dsp:sp>
    <dsp:sp modelId="{945BB6B6-60A9-4360-A027-4B806A16C029}">
      <dsp:nvSpPr>
        <dsp:cNvPr id="0" name=""/>
        <dsp:cNvSpPr/>
      </dsp:nvSpPr>
      <dsp:spPr>
        <a:xfrm>
          <a:off x="1732009" y="205649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New recycling techniques enable efficient material recovery and reduce ecological impact.</a:t>
          </a:r>
        </a:p>
      </dsp:txBody>
      <dsp:txXfrm>
        <a:off x="1732009" y="2056496"/>
        <a:ext cx="9393022" cy="1171682"/>
      </dsp:txXfrm>
    </dsp:sp>
    <dsp:sp modelId="{8CAA7E53-EFC4-43B1-A78F-5AB81F63F466}">
      <dsp:nvSpPr>
        <dsp:cNvPr id="0" name=""/>
        <dsp:cNvSpPr/>
      </dsp:nvSpPr>
      <dsp:spPr>
        <a:xfrm>
          <a:off x="0" y="3352340"/>
          <a:ext cx="1552009" cy="15520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745" r="18507" b="4"/>
          <a:stretch/>
        </a:blipFill>
        <a:ln>
          <a:noFill/>
        </a:ln>
        <a:effectLst/>
      </dsp:spPr>
      <dsp:style>
        <a:lnRef idx="0">
          <a:scrgbClr r="0" g="0" b="0"/>
        </a:lnRef>
        <a:fillRef idx="3">
          <a:scrgbClr r="0" g="0" b="0"/>
        </a:fillRef>
        <a:effectRef idx="2">
          <a:scrgbClr r="0" g="0" b="0"/>
        </a:effectRef>
        <a:fontRef idx="minor">
          <a:schemeClr val="lt1"/>
        </a:fontRef>
      </dsp:style>
    </dsp:sp>
    <dsp:sp modelId="{51ED7CA9-829F-406D-90BC-E690CD5D4131}">
      <dsp:nvSpPr>
        <dsp:cNvPr id="0" name=""/>
        <dsp:cNvSpPr/>
      </dsp:nvSpPr>
      <dsp:spPr>
        <a:xfrm>
          <a:off x="1732009" y="335234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Supporting Circular Economy</a:t>
          </a:r>
        </a:p>
      </dsp:txBody>
      <dsp:txXfrm>
        <a:off x="1732009" y="3352340"/>
        <a:ext cx="9393022" cy="380326"/>
      </dsp:txXfrm>
    </dsp:sp>
    <dsp:sp modelId="{295CB8B3-4925-426A-A148-421998AD0E83}">
      <dsp:nvSpPr>
        <dsp:cNvPr id="0" name=""/>
        <dsp:cNvSpPr/>
      </dsp:nvSpPr>
      <dsp:spPr>
        <a:xfrm>
          <a:off x="1732009" y="373266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Advanced tire recycling promotes sustainability by reintegrating materials into production cycles.</a:t>
          </a:r>
        </a:p>
      </dsp:txBody>
      <dsp:txXfrm>
        <a:off x="1732009" y="3732666"/>
        <a:ext cx="9393022" cy="117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243BF-8447-49E5-85FC-361EBC90793E}">
      <dsp:nvSpPr>
        <dsp:cNvPr id="0" name=""/>
        <dsp:cNvSpPr/>
      </dsp:nvSpPr>
      <dsp:spPr>
        <a:xfrm>
          <a:off x="0" y="0"/>
          <a:ext cx="1552009" cy="1552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230" r="21023" b="4"/>
          <a:stretch/>
        </a:blipFill>
        <a:ln>
          <a:noFill/>
        </a:ln>
        <a:effectLst/>
      </dsp:spPr>
      <dsp:style>
        <a:lnRef idx="0">
          <a:scrgbClr r="0" g="0" b="0"/>
        </a:lnRef>
        <a:fillRef idx="3">
          <a:scrgbClr r="0" g="0" b="0"/>
        </a:fillRef>
        <a:effectRef idx="2">
          <a:scrgbClr r="0" g="0" b="0"/>
        </a:effectRef>
        <a:fontRef idx="minor">
          <a:schemeClr val="lt1"/>
        </a:fontRef>
      </dsp:style>
    </dsp:sp>
    <dsp:sp modelId="{F207FFDA-8DDD-40F8-8EFC-2C6B8C04B83C}">
      <dsp:nvSpPr>
        <dsp:cNvPr id="0" name=""/>
        <dsp:cNvSpPr/>
      </dsp:nvSpPr>
      <dsp:spPr>
        <a:xfrm>
          <a:off x="1732009" y="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Reclaimed Rubber Usage</a:t>
          </a:r>
        </a:p>
      </dsp:txBody>
      <dsp:txXfrm>
        <a:off x="1732009" y="0"/>
        <a:ext cx="9393022" cy="380326"/>
      </dsp:txXfrm>
    </dsp:sp>
    <dsp:sp modelId="{92DE38FA-8F96-4C2E-A86C-EEB052B98083}">
      <dsp:nvSpPr>
        <dsp:cNvPr id="0" name=""/>
        <dsp:cNvSpPr/>
      </dsp:nvSpPr>
      <dsp:spPr>
        <a:xfrm>
          <a:off x="1732009" y="38032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Reclaimed rubber is recycled to produce new tires and other durable products, reducing waste and conserving resources.</a:t>
          </a:r>
        </a:p>
      </dsp:txBody>
      <dsp:txXfrm>
        <a:off x="1732009" y="380326"/>
        <a:ext cx="9393022" cy="1171682"/>
      </dsp:txXfrm>
    </dsp:sp>
    <dsp:sp modelId="{6F13C537-615A-4F4F-B5B2-8466883F66CF}">
      <dsp:nvSpPr>
        <dsp:cNvPr id="0" name=""/>
        <dsp:cNvSpPr/>
      </dsp:nvSpPr>
      <dsp:spPr>
        <a:xfrm>
          <a:off x="0" y="1676170"/>
          <a:ext cx="1552009" cy="1552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33253" b="4"/>
          <a:stretch/>
        </a:blipFill>
        <a:ln>
          <a:noFill/>
        </a:ln>
        <a:effectLst/>
      </dsp:spPr>
      <dsp:style>
        <a:lnRef idx="0">
          <a:scrgbClr r="0" g="0" b="0"/>
        </a:lnRef>
        <a:fillRef idx="3">
          <a:scrgbClr r="0" g="0" b="0"/>
        </a:fillRef>
        <a:effectRef idx="2">
          <a:scrgbClr r="0" g="0" b="0"/>
        </a:effectRef>
        <a:fontRef idx="minor">
          <a:schemeClr val="lt1"/>
        </a:fontRef>
      </dsp:style>
    </dsp:sp>
    <dsp:sp modelId="{BA726245-21EB-47B2-B2FD-F4C974793E7D}">
      <dsp:nvSpPr>
        <dsp:cNvPr id="0" name=""/>
        <dsp:cNvSpPr/>
      </dsp:nvSpPr>
      <dsp:spPr>
        <a:xfrm>
          <a:off x="1732009" y="167617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Steel Repurposing</a:t>
          </a:r>
        </a:p>
      </dsp:txBody>
      <dsp:txXfrm>
        <a:off x="1732009" y="1676170"/>
        <a:ext cx="9393022" cy="380326"/>
      </dsp:txXfrm>
    </dsp:sp>
    <dsp:sp modelId="{156E192F-D3DE-4EF1-BA58-F4108AAFFD21}">
      <dsp:nvSpPr>
        <dsp:cNvPr id="0" name=""/>
        <dsp:cNvSpPr/>
      </dsp:nvSpPr>
      <dsp:spPr>
        <a:xfrm>
          <a:off x="1732009" y="205649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Recovered steel is reused in construction and industrial products, promoting sustainability and resource efficiency.</a:t>
          </a:r>
        </a:p>
      </dsp:txBody>
      <dsp:txXfrm>
        <a:off x="1732009" y="2056496"/>
        <a:ext cx="9393022" cy="1171682"/>
      </dsp:txXfrm>
    </dsp:sp>
    <dsp:sp modelId="{A05CF3C1-5EF3-4CFB-909B-F075265F81C8}">
      <dsp:nvSpPr>
        <dsp:cNvPr id="0" name=""/>
        <dsp:cNvSpPr/>
      </dsp:nvSpPr>
      <dsp:spPr>
        <a:xfrm>
          <a:off x="0" y="3352340"/>
          <a:ext cx="1552009" cy="15520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33253" b="4"/>
          <a:stretch/>
        </a:blipFill>
        <a:ln>
          <a:noFill/>
        </a:ln>
        <a:effectLst/>
      </dsp:spPr>
      <dsp:style>
        <a:lnRef idx="0">
          <a:scrgbClr r="0" g="0" b="0"/>
        </a:lnRef>
        <a:fillRef idx="3">
          <a:scrgbClr r="0" g="0" b="0"/>
        </a:fillRef>
        <a:effectRef idx="2">
          <a:scrgbClr r="0" g="0" b="0"/>
        </a:effectRef>
        <a:fontRef idx="minor">
          <a:schemeClr val="lt1"/>
        </a:fontRef>
      </dsp:style>
    </dsp:sp>
    <dsp:sp modelId="{68FEBBC4-66E6-43DD-BE27-43A13A570F1F}">
      <dsp:nvSpPr>
        <dsp:cNvPr id="0" name=""/>
        <dsp:cNvSpPr/>
      </dsp:nvSpPr>
      <dsp:spPr>
        <a:xfrm>
          <a:off x="1732009" y="335234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Fiber Recycling Applications</a:t>
          </a:r>
        </a:p>
      </dsp:txBody>
      <dsp:txXfrm>
        <a:off x="1732009" y="3352340"/>
        <a:ext cx="9393022" cy="380326"/>
      </dsp:txXfrm>
    </dsp:sp>
    <dsp:sp modelId="{BB30E0E2-F003-429B-8721-74F714D5EA98}">
      <dsp:nvSpPr>
        <dsp:cNvPr id="0" name=""/>
        <dsp:cNvSpPr/>
      </dsp:nvSpPr>
      <dsp:spPr>
        <a:xfrm>
          <a:off x="1732009" y="373266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Recycled fibers are utilized in manufacturing various products, supporting circular economy principles and reducing environmental impact.</a:t>
          </a:r>
        </a:p>
      </dsp:txBody>
      <dsp:txXfrm>
        <a:off x="1732009" y="3732666"/>
        <a:ext cx="9393022" cy="1171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76B44-421D-4515-8EC2-B23C7073245F}">
      <dsp:nvSpPr>
        <dsp:cNvPr id="0" name=""/>
        <dsp:cNvSpPr/>
      </dsp:nvSpPr>
      <dsp:spPr>
        <a:xfrm>
          <a:off x="0" y="0"/>
          <a:ext cx="1552009" cy="1552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520" r="24482" b="5"/>
          <a:stretch/>
        </a:blipFill>
        <a:ln>
          <a:noFill/>
        </a:ln>
        <a:effectLst/>
      </dsp:spPr>
      <dsp:style>
        <a:lnRef idx="0">
          <a:scrgbClr r="0" g="0" b="0"/>
        </a:lnRef>
        <a:fillRef idx="3">
          <a:scrgbClr r="0" g="0" b="0"/>
        </a:fillRef>
        <a:effectRef idx="2">
          <a:scrgbClr r="0" g="0" b="0"/>
        </a:effectRef>
        <a:fontRef idx="minor">
          <a:schemeClr val="lt1"/>
        </a:fontRef>
      </dsp:style>
    </dsp:sp>
    <dsp:sp modelId="{F7A045BF-E66F-4039-9354-AD3D75D94CB0}">
      <dsp:nvSpPr>
        <dsp:cNvPr id="0" name=""/>
        <dsp:cNvSpPr/>
      </dsp:nvSpPr>
      <dsp:spPr>
        <a:xfrm>
          <a:off x="1732009" y="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Technological Complexity</a:t>
          </a:r>
        </a:p>
      </dsp:txBody>
      <dsp:txXfrm>
        <a:off x="1732009" y="0"/>
        <a:ext cx="9393022" cy="380326"/>
      </dsp:txXfrm>
    </dsp:sp>
    <dsp:sp modelId="{E4D99F95-D3A9-41C4-BD10-F330ABB60D2C}">
      <dsp:nvSpPr>
        <dsp:cNvPr id="0" name=""/>
        <dsp:cNvSpPr/>
      </dsp:nvSpPr>
      <dsp:spPr>
        <a:xfrm>
          <a:off x="1732009" y="38032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Complex technology presents challenges in deployment and integration at large scales.</a:t>
          </a:r>
        </a:p>
      </dsp:txBody>
      <dsp:txXfrm>
        <a:off x="1732009" y="380326"/>
        <a:ext cx="9393022" cy="1171682"/>
      </dsp:txXfrm>
    </dsp:sp>
    <dsp:sp modelId="{9FB2A783-C795-4943-9144-F0DF28233711}">
      <dsp:nvSpPr>
        <dsp:cNvPr id="0" name=""/>
        <dsp:cNvSpPr/>
      </dsp:nvSpPr>
      <dsp:spPr>
        <a:xfrm>
          <a:off x="0" y="1676170"/>
          <a:ext cx="1552009" cy="1552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9508" r="13744" b="4"/>
          <a:stretch/>
        </a:blipFill>
        <a:ln>
          <a:noFill/>
        </a:ln>
        <a:effectLst/>
      </dsp:spPr>
      <dsp:style>
        <a:lnRef idx="0">
          <a:scrgbClr r="0" g="0" b="0"/>
        </a:lnRef>
        <a:fillRef idx="3">
          <a:scrgbClr r="0" g="0" b="0"/>
        </a:fillRef>
        <a:effectRef idx="2">
          <a:scrgbClr r="0" g="0" b="0"/>
        </a:effectRef>
        <a:fontRef idx="minor">
          <a:schemeClr val="lt1"/>
        </a:fontRef>
      </dsp:style>
    </dsp:sp>
    <dsp:sp modelId="{58F55C89-5CD3-4018-8A7C-839CAAE6BC4F}">
      <dsp:nvSpPr>
        <dsp:cNvPr id="0" name=""/>
        <dsp:cNvSpPr/>
      </dsp:nvSpPr>
      <dsp:spPr>
        <a:xfrm>
          <a:off x="1732009" y="167617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Initial Investment Costs</a:t>
          </a:r>
        </a:p>
      </dsp:txBody>
      <dsp:txXfrm>
        <a:off x="1732009" y="1676170"/>
        <a:ext cx="9393022" cy="380326"/>
      </dsp:txXfrm>
    </dsp:sp>
    <dsp:sp modelId="{853E1221-B627-4311-AB61-81AAF20C3800}">
      <dsp:nvSpPr>
        <dsp:cNvPr id="0" name=""/>
        <dsp:cNvSpPr/>
      </dsp:nvSpPr>
      <dsp:spPr>
        <a:xfrm>
          <a:off x="1732009" y="205649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High upfront costs create financial barriers for large-scale implementation.</a:t>
          </a:r>
        </a:p>
      </dsp:txBody>
      <dsp:txXfrm>
        <a:off x="1732009" y="2056496"/>
        <a:ext cx="9393022" cy="1171682"/>
      </dsp:txXfrm>
    </dsp:sp>
    <dsp:sp modelId="{D3E8A48B-B9A7-451E-8243-B9BE5FCD5F97}">
      <dsp:nvSpPr>
        <dsp:cNvPr id="0" name=""/>
        <dsp:cNvSpPr/>
      </dsp:nvSpPr>
      <dsp:spPr>
        <a:xfrm>
          <a:off x="0" y="3352340"/>
          <a:ext cx="1552009" cy="15520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085" r="9671" b="9"/>
          <a:stretch/>
        </a:blipFill>
        <a:ln>
          <a:noFill/>
        </a:ln>
        <a:effectLst/>
      </dsp:spPr>
      <dsp:style>
        <a:lnRef idx="0">
          <a:scrgbClr r="0" g="0" b="0"/>
        </a:lnRef>
        <a:fillRef idx="3">
          <a:scrgbClr r="0" g="0" b="0"/>
        </a:fillRef>
        <a:effectRef idx="2">
          <a:scrgbClr r="0" g="0" b="0"/>
        </a:effectRef>
        <a:fontRef idx="minor">
          <a:schemeClr val="lt1"/>
        </a:fontRef>
      </dsp:style>
    </dsp:sp>
    <dsp:sp modelId="{80AB7A23-9344-4E62-ACD5-28D52D303D12}">
      <dsp:nvSpPr>
        <dsp:cNvPr id="0" name=""/>
        <dsp:cNvSpPr/>
      </dsp:nvSpPr>
      <dsp:spPr>
        <a:xfrm>
          <a:off x="1732009" y="335234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Regulatory Frameworks and Awareness</a:t>
          </a:r>
        </a:p>
      </dsp:txBody>
      <dsp:txXfrm>
        <a:off x="1732009" y="3352340"/>
        <a:ext cx="9393022" cy="380326"/>
      </dsp:txXfrm>
    </dsp:sp>
    <dsp:sp modelId="{14D19BCE-393C-4B5E-8316-2559DE4D7E40}">
      <dsp:nvSpPr>
        <dsp:cNvPr id="0" name=""/>
        <dsp:cNvSpPr/>
      </dsp:nvSpPr>
      <dsp:spPr>
        <a:xfrm>
          <a:off x="1732009" y="373266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Effective regulations and public awareness are essential to support adoption.</a:t>
          </a:r>
        </a:p>
      </dsp:txBody>
      <dsp:txXfrm>
        <a:off x="1732009" y="3732666"/>
        <a:ext cx="9393022" cy="1171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C9A6-D2FC-4DDF-B715-FEE21026E869}">
      <dsp:nvSpPr>
        <dsp:cNvPr id="0" name=""/>
        <dsp:cNvSpPr/>
      </dsp:nvSpPr>
      <dsp:spPr>
        <a:xfrm>
          <a:off x="0" y="0"/>
          <a:ext cx="2634614" cy="63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Innovative Recycling Approach</a:t>
          </a:r>
        </a:p>
      </dsp:txBody>
      <dsp:txXfrm>
        <a:off x="0" y="0"/>
        <a:ext cx="2634614" cy="634079"/>
      </dsp:txXfrm>
    </dsp:sp>
    <dsp:sp modelId="{A0B5931C-37E7-4BF4-812E-0F0C1239C877}">
      <dsp:nvSpPr>
        <dsp:cNvPr id="0" name=""/>
        <dsp:cNvSpPr/>
      </dsp:nvSpPr>
      <dsp:spPr>
        <a:xfrm>
          <a:off x="0" y="634079"/>
          <a:ext cx="2634614" cy="119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Bionic Tire Recycling offers a sustainable and innovative solution to tire waste management.</a:t>
          </a:r>
        </a:p>
      </dsp:txBody>
      <dsp:txXfrm>
        <a:off x="0" y="634079"/>
        <a:ext cx="2634614" cy="1194720"/>
      </dsp:txXfrm>
    </dsp:sp>
    <dsp:sp modelId="{AF43DE1E-20AB-4F6D-8457-813F5B179398}">
      <dsp:nvSpPr>
        <dsp:cNvPr id="0" name=""/>
        <dsp:cNvSpPr/>
      </dsp:nvSpPr>
      <dsp:spPr>
        <a:xfrm>
          <a:off x="2898076" y="0"/>
          <a:ext cx="2634614" cy="63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Environmental Benefits</a:t>
          </a:r>
        </a:p>
      </dsp:txBody>
      <dsp:txXfrm>
        <a:off x="2898076" y="0"/>
        <a:ext cx="2634614" cy="634079"/>
      </dsp:txXfrm>
    </dsp:sp>
    <dsp:sp modelId="{CACFF877-FC99-4023-AD88-4D918A62E7B0}">
      <dsp:nvSpPr>
        <dsp:cNvPr id="0" name=""/>
        <dsp:cNvSpPr/>
      </dsp:nvSpPr>
      <dsp:spPr>
        <a:xfrm>
          <a:off x="2898076" y="634079"/>
          <a:ext cx="2634614" cy="119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This method reduces environmental pollution and conserves natural resources effectively.</a:t>
          </a:r>
        </a:p>
      </dsp:txBody>
      <dsp:txXfrm>
        <a:off x="2898076" y="634079"/>
        <a:ext cx="2634614" cy="1194720"/>
      </dsp:txXfrm>
    </dsp:sp>
    <dsp:sp modelId="{EF197FCE-AFA3-4121-9E6F-74B721ABBAA1}">
      <dsp:nvSpPr>
        <dsp:cNvPr id="0" name=""/>
        <dsp:cNvSpPr/>
      </dsp:nvSpPr>
      <dsp:spPr>
        <a:xfrm>
          <a:off x="5796152" y="0"/>
          <a:ext cx="2634614" cy="63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Collaboration</a:t>
          </a:r>
        </a:p>
      </dsp:txBody>
      <dsp:txXfrm>
        <a:off x="5796152" y="0"/>
        <a:ext cx="2634614" cy="634079"/>
      </dsp:txXfrm>
    </dsp:sp>
    <dsp:sp modelId="{983D767A-C3B9-49C4-837A-6F7E27D71259}">
      <dsp:nvSpPr>
        <dsp:cNvPr id="0" name=""/>
        <dsp:cNvSpPr/>
      </dsp:nvSpPr>
      <dsp:spPr>
        <a:xfrm>
          <a:off x="5796152" y="634079"/>
          <a:ext cx="2634614" cy="119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Ongoing research and industry partnerships are essential to maximize recycling benefits.</a:t>
          </a:r>
        </a:p>
      </dsp:txBody>
      <dsp:txXfrm>
        <a:off x="5796152" y="634079"/>
        <a:ext cx="2634614" cy="119472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048BB-D676-4418-8FBA-68ED504806DE}"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8B34B-D635-48CB-8703-F80064023777}" type="slidenum">
              <a:rPr lang="en-US" smtClean="0"/>
              <a:t>‹#›</a:t>
            </a:fld>
            <a:endParaRPr lang="en-US"/>
          </a:p>
        </p:txBody>
      </p:sp>
    </p:spTree>
    <p:extLst>
      <p:ext uri="{BB962C8B-B14F-4D97-AF65-F5344CB8AC3E}">
        <p14:creationId xmlns:p14="http://schemas.microsoft.com/office/powerpoint/2010/main" val="403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explores the cutting-edge field of bionic tire recycling, focusing on innovative solutions to address the growing challenge of tire waste and promote sustainable waste management practices.
</a:t>
            </a:r>
          </a:p>
        </p:txBody>
      </p:sp>
      <p:sp>
        <p:nvSpPr>
          <p:cNvPr id="4" name="Slide Number Placeholder 3"/>
          <p:cNvSpPr>
            <a:spLocks noGrp="1"/>
          </p:cNvSpPr>
          <p:nvPr>
            <p:ph type="sldNum" sz="quarter" idx="5"/>
          </p:nvPr>
        </p:nvSpPr>
        <p:spPr/>
        <p:txBody>
          <a:bodyPr/>
          <a:lstStyle/>
          <a:p>
            <a:fld id="{CF604D38-02AB-493D-94D0-26604E39DEDB}" type="slidenum">
              <a:rPr lang="en-US" smtClean="0"/>
              <a:t>1</a:t>
            </a:fld>
            <a:endParaRPr lang="en-US"/>
          </a:p>
        </p:txBody>
      </p:sp>
    </p:spTree>
    <p:extLst>
      <p:ext uri="{BB962C8B-B14F-4D97-AF65-F5344CB8AC3E}">
        <p14:creationId xmlns:p14="http://schemas.microsoft.com/office/powerpoint/2010/main" val="226861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Innovations include engineered microbial degradation, enzymatic treatments, and biomimetic catalysts that accelerate tire material breakdown while minimizing environmental impact.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10</a:t>
            </a:fld>
            <a:endParaRPr lang="en-US"/>
          </a:p>
        </p:txBody>
      </p:sp>
    </p:spTree>
    <p:extLst>
      <p:ext uri="{BB962C8B-B14F-4D97-AF65-F5344CB8AC3E}">
        <p14:creationId xmlns:p14="http://schemas.microsoft.com/office/powerpoint/2010/main" val="64173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covers the materials involved, detailed recycling steps, and the valuable end-products generated through bionic tire recycling processes.</a:t>
            </a:r>
          </a:p>
        </p:txBody>
      </p:sp>
      <p:sp>
        <p:nvSpPr>
          <p:cNvPr id="4" name="Slide Number Placeholder 3"/>
          <p:cNvSpPr>
            <a:spLocks noGrp="1"/>
          </p:cNvSpPr>
          <p:nvPr>
            <p:ph type="sldNum" sz="quarter" idx="5"/>
          </p:nvPr>
        </p:nvSpPr>
        <p:spPr/>
        <p:txBody>
          <a:bodyPr/>
          <a:lstStyle/>
          <a:p>
            <a:fld id="{CF604D38-02AB-493D-94D0-26604E39DEDB}" type="slidenum">
              <a:rPr lang="en-US" smtClean="0"/>
              <a:t>11</a:t>
            </a:fld>
            <a:endParaRPr lang="en-US"/>
          </a:p>
        </p:txBody>
      </p:sp>
    </p:spTree>
    <p:extLst>
      <p:ext uri="{BB962C8B-B14F-4D97-AF65-F5344CB8AC3E}">
        <p14:creationId xmlns:p14="http://schemas.microsoft.com/office/powerpoint/2010/main" val="408538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Tires comprise rubber polymers, steel, and textile fibers. Bionic recycling targets these components selectively to enable efficient separation and conversion into reusable materials.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12</a:t>
            </a:fld>
            <a:endParaRPr lang="en-US"/>
          </a:p>
        </p:txBody>
      </p:sp>
    </p:spTree>
    <p:extLst>
      <p:ext uri="{BB962C8B-B14F-4D97-AF65-F5344CB8AC3E}">
        <p14:creationId xmlns:p14="http://schemas.microsoft.com/office/powerpoint/2010/main" val="97998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process typically involves pre-treatment, biological or biomimetic degradation, separation of components, and purification, resulting in material recovery with minimal waste.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13</a:t>
            </a:fld>
            <a:endParaRPr lang="en-US"/>
          </a:p>
        </p:txBody>
      </p:sp>
    </p:spTree>
    <p:extLst>
      <p:ext uri="{BB962C8B-B14F-4D97-AF65-F5344CB8AC3E}">
        <p14:creationId xmlns:p14="http://schemas.microsoft.com/office/powerpoint/2010/main" val="305390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Recovered materials such as reclaimed rubber, steel, and fibers can be repurposed in manufacturing new tires, construction materials, and industrial products, supporting a circular economy.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14</a:t>
            </a:fld>
            <a:endParaRPr lang="en-US"/>
          </a:p>
        </p:txBody>
      </p:sp>
    </p:spTree>
    <p:extLst>
      <p:ext uri="{BB962C8B-B14F-4D97-AF65-F5344CB8AC3E}">
        <p14:creationId xmlns:p14="http://schemas.microsoft.com/office/powerpoint/2010/main" val="91281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Bionic tire recycling offers significant advantages in reducing pollution, conserving energy, and creating economic value, contributing to sustainable waste management strategies.</a:t>
            </a:r>
          </a:p>
        </p:txBody>
      </p:sp>
      <p:sp>
        <p:nvSpPr>
          <p:cNvPr id="4" name="Slide Number Placeholder 3"/>
          <p:cNvSpPr>
            <a:spLocks noGrp="1"/>
          </p:cNvSpPr>
          <p:nvPr>
            <p:ph type="sldNum" sz="quarter" idx="5"/>
          </p:nvPr>
        </p:nvSpPr>
        <p:spPr/>
        <p:txBody>
          <a:bodyPr/>
          <a:lstStyle/>
          <a:p>
            <a:fld id="{CF604D38-02AB-493D-94D0-26604E39DEDB}" type="slidenum">
              <a:rPr lang="en-US" smtClean="0"/>
              <a:t>15</a:t>
            </a:fld>
            <a:endParaRPr lang="en-US"/>
          </a:p>
        </p:txBody>
      </p:sp>
    </p:spTree>
    <p:extLst>
      <p:ext uri="{BB962C8B-B14F-4D97-AF65-F5344CB8AC3E}">
        <p14:creationId xmlns:p14="http://schemas.microsoft.com/office/powerpoint/2010/main" val="1472419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By diverting tires from landfills and reducing toxic emissions, bionic recycling mitigates environmental hazards and protects ecosystems.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16</a:t>
            </a:fld>
            <a:endParaRPr lang="en-US"/>
          </a:p>
        </p:txBody>
      </p:sp>
    </p:spTree>
    <p:extLst>
      <p:ext uri="{BB962C8B-B14F-4D97-AF65-F5344CB8AC3E}">
        <p14:creationId xmlns:p14="http://schemas.microsoft.com/office/powerpoint/2010/main" val="2859312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method consumes less energy compared to conventional recycling and recovers valuable resources, minimizing the need for virgin materials.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17</a:t>
            </a:fld>
            <a:endParaRPr lang="en-US"/>
          </a:p>
        </p:txBody>
      </p:sp>
    </p:spTree>
    <p:extLst>
      <p:ext uri="{BB962C8B-B14F-4D97-AF65-F5344CB8AC3E}">
        <p14:creationId xmlns:p14="http://schemas.microsoft.com/office/powerpoint/2010/main" val="161692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growing demand for sustainable materials and regulatory support creates promising market opportunities, fostering job creation and economic growth in the recycling sector.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18</a:t>
            </a:fld>
            <a:endParaRPr lang="en-US"/>
          </a:p>
        </p:txBody>
      </p:sp>
    </p:spTree>
    <p:extLst>
      <p:ext uri="{BB962C8B-B14F-4D97-AF65-F5344CB8AC3E}">
        <p14:creationId xmlns:p14="http://schemas.microsoft.com/office/powerpoint/2010/main" val="272073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forward, bionic tire recycling holds considerable promise for scalability and innovation, despite challenges in widespread implementation. This section explores the outlook and emerging trends.</a:t>
            </a:r>
          </a:p>
        </p:txBody>
      </p:sp>
      <p:sp>
        <p:nvSpPr>
          <p:cNvPr id="4" name="Slide Number Placeholder 3"/>
          <p:cNvSpPr>
            <a:spLocks noGrp="1"/>
          </p:cNvSpPr>
          <p:nvPr>
            <p:ph type="sldNum" sz="quarter" idx="5"/>
          </p:nvPr>
        </p:nvSpPr>
        <p:spPr/>
        <p:txBody>
          <a:bodyPr/>
          <a:lstStyle/>
          <a:p>
            <a:fld id="{CF604D38-02AB-493D-94D0-26604E39DEDB}" type="slidenum">
              <a:rPr lang="en-US" smtClean="0"/>
              <a:t>19</a:t>
            </a:fld>
            <a:endParaRPr lang="en-US"/>
          </a:p>
        </p:txBody>
      </p:sp>
    </p:spTree>
    <p:extLst>
      <p:ext uri="{BB962C8B-B14F-4D97-AF65-F5344CB8AC3E}">
        <p14:creationId xmlns:p14="http://schemas.microsoft.com/office/powerpoint/2010/main" val="14788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by examining the global tire waste problem and the environmental impacts of traditional disposal methods. Next, we will introduce the concept of bionic tire recycling technology, followed by an overview of the process and mechanisms involved. Then, we will discuss the environmental and economic benefits, and conclude with future prospects and industry adoption challenges.</a:t>
            </a:r>
          </a:p>
        </p:txBody>
      </p:sp>
      <p:sp>
        <p:nvSpPr>
          <p:cNvPr id="4" name="Slide Number Placeholder 3"/>
          <p:cNvSpPr>
            <a:spLocks noGrp="1"/>
          </p:cNvSpPr>
          <p:nvPr>
            <p:ph type="sldNum" sz="quarter" idx="5"/>
          </p:nvPr>
        </p:nvSpPr>
        <p:spPr/>
        <p:txBody>
          <a:bodyPr/>
          <a:lstStyle/>
          <a:p>
            <a:fld id="{CF604D38-02AB-493D-94D0-26604E39DEDB}" type="slidenum">
              <a:rPr lang="en-US" smtClean="0"/>
              <a:t>2</a:t>
            </a:fld>
            <a:endParaRPr lang="en-US"/>
          </a:p>
        </p:txBody>
      </p:sp>
    </p:spTree>
    <p:extLst>
      <p:ext uri="{BB962C8B-B14F-4D97-AF65-F5344CB8AC3E}">
        <p14:creationId xmlns:p14="http://schemas.microsoft.com/office/powerpoint/2010/main" val="1992346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Advancements in biotechnology and process engineering pave the way for scaling up bionic recycling to industrial levels, enhancing global tire waste management.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20</a:t>
            </a:fld>
            <a:endParaRPr lang="en-US"/>
          </a:p>
        </p:txBody>
      </p:sp>
    </p:spTree>
    <p:extLst>
      <p:ext uri="{BB962C8B-B14F-4D97-AF65-F5344CB8AC3E}">
        <p14:creationId xmlns:p14="http://schemas.microsoft.com/office/powerpoint/2010/main" val="3014420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Barriers include technological complexity, initial investment costs, and the need for regulatory frameworks and public awareness to support adoption.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21</a:t>
            </a:fld>
            <a:endParaRPr lang="en-US"/>
          </a:p>
        </p:txBody>
      </p:sp>
    </p:spTree>
    <p:extLst>
      <p:ext uri="{BB962C8B-B14F-4D97-AF65-F5344CB8AC3E}">
        <p14:creationId xmlns:p14="http://schemas.microsoft.com/office/powerpoint/2010/main" val="336781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Ongoing research focuses on optimizing microbial strains, integrating AI for process control, and developing hybrid methods to improve efficiency and cost-effectiveness.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22</a:t>
            </a:fld>
            <a:endParaRPr lang="en-US"/>
          </a:p>
        </p:txBody>
      </p:sp>
    </p:spTree>
    <p:extLst>
      <p:ext uri="{BB962C8B-B14F-4D97-AF65-F5344CB8AC3E}">
        <p14:creationId xmlns:p14="http://schemas.microsoft.com/office/powerpoint/2010/main" val="2267637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Bionic Tire Recycling represents an innovative and sustainable approach to managing tire waste, offering environmental and economic benefits. Continued research and industry collaboration are key to realizing its full potential in global waste management.</a:t>
            </a:r>
          </a:p>
        </p:txBody>
      </p:sp>
      <p:sp>
        <p:nvSpPr>
          <p:cNvPr id="4" name="Slide Number Placeholder 3"/>
          <p:cNvSpPr>
            <a:spLocks noGrp="1"/>
          </p:cNvSpPr>
          <p:nvPr>
            <p:ph type="sldNum" sz="quarter" idx="5"/>
          </p:nvPr>
        </p:nvSpPr>
        <p:spPr/>
        <p:txBody>
          <a:bodyPr/>
          <a:lstStyle/>
          <a:p>
            <a:fld id="{CF604D38-02AB-493D-94D0-26604E39DEDB}" type="slidenum">
              <a:rPr lang="en-US" smtClean="0"/>
              <a:t>23</a:t>
            </a:fld>
            <a:endParaRPr lang="en-US"/>
          </a:p>
        </p:txBody>
      </p:sp>
    </p:spTree>
    <p:extLst>
      <p:ext uri="{BB962C8B-B14F-4D97-AF65-F5344CB8AC3E}">
        <p14:creationId xmlns:p14="http://schemas.microsoft.com/office/powerpoint/2010/main" val="113773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Tire waste is a significant environmental concern worldwide, requiring innovative approaches for effective management. This section outlines the scope of the problem, environmental consequences, and the urgent need for advanced recycling methods.</a:t>
            </a:r>
          </a:p>
        </p:txBody>
      </p:sp>
      <p:sp>
        <p:nvSpPr>
          <p:cNvPr id="4" name="Slide Number Placeholder 3"/>
          <p:cNvSpPr>
            <a:spLocks noGrp="1"/>
          </p:cNvSpPr>
          <p:nvPr>
            <p:ph type="sldNum" sz="quarter" idx="5"/>
          </p:nvPr>
        </p:nvSpPr>
        <p:spPr/>
        <p:txBody>
          <a:bodyPr/>
          <a:lstStyle/>
          <a:p>
            <a:fld id="{CF604D38-02AB-493D-94D0-26604E39DEDB}" type="slidenum">
              <a:rPr lang="en-US" smtClean="0"/>
              <a:t>3</a:t>
            </a:fld>
            <a:endParaRPr lang="en-US"/>
          </a:p>
        </p:txBody>
      </p:sp>
    </p:spTree>
    <p:extLst>
      <p:ext uri="{BB962C8B-B14F-4D97-AF65-F5344CB8AC3E}">
        <p14:creationId xmlns:p14="http://schemas.microsoft.com/office/powerpoint/2010/main" val="18055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Millions of tires are discarded annually around the world, leading to mounting waste in landfills and illegal dumps. The durability of tires makes their disposal complex and persistent, posing a growing global challenge.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4</a:t>
            </a:fld>
            <a:endParaRPr lang="en-US"/>
          </a:p>
        </p:txBody>
      </p:sp>
    </p:spTree>
    <p:extLst>
      <p:ext uri="{BB962C8B-B14F-4D97-AF65-F5344CB8AC3E}">
        <p14:creationId xmlns:p14="http://schemas.microsoft.com/office/powerpoint/2010/main" val="296693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Traditional tire disposal methods, such as landfilling and burning, contribute to soil and water pollution, release toxic chemicals, and increase air pollution. These practices exacerbate environmental degradation and public health risks.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5</a:t>
            </a:fld>
            <a:endParaRPr lang="en-US"/>
          </a:p>
        </p:txBody>
      </p:sp>
    </p:spTree>
    <p:extLst>
      <p:ext uri="{BB962C8B-B14F-4D97-AF65-F5344CB8AC3E}">
        <p14:creationId xmlns:p14="http://schemas.microsoft.com/office/powerpoint/2010/main" val="211393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Given the limitations of conventional disposal, there is a critical need for innovative recycling technologies that efficiently recover materials, reduce environmental harm, and support circular economy principles.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6</a:t>
            </a:fld>
            <a:endParaRPr lang="en-US"/>
          </a:p>
        </p:txBody>
      </p:sp>
    </p:spTree>
    <p:extLst>
      <p:ext uri="{BB962C8B-B14F-4D97-AF65-F5344CB8AC3E}">
        <p14:creationId xmlns:p14="http://schemas.microsoft.com/office/powerpoint/2010/main" val="179935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Bionic tire recycling leverages biological processes and advanced engineering to transform tire waste sustainably. This section introduces the concept, compares it with traditional methods, and highlights key technological innovations.</a:t>
            </a:r>
          </a:p>
        </p:txBody>
      </p:sp>
      <p:sp>
        <p:nvSpPr>
          <p:cNvPr id="4" name="Slide Number Placeholder 3"/>
          <p:cNvSpPr>
            <a:spLocks noGrp="1"/>
          </p:cNvSpPr>
          <p:nvPr>
            <p:ph type="sldNum" sz="quarter" idx="5"/>
          </p:nvPr>
        </p:nvSpPr>
        <p:spPr/>
        <p:txBody>
          <a:bodyPr/>
          <a:lstStyle/>
          <a:p>
            <a:fld id="{CF604D38-02AB-493D-94D0-26604E39DEDB}" type="slidenum">
              <a:rPr lang="en-US" smtClean="0"/>
              <a:t>7</a:t>
            </a:fld>
            <a:endParaRPr lang="en-US"/>
          </a:p>
        </p:txBody>
      </p:sp>
    </p:spTree>
    <p:extLst>
      <p:ext uri="{BB962C8B-B14F-4D97-AF65-F5344CB8AC3E}">
        <p14:creationId xmlns:p14="http://schemas.microsoft.com/office/powerpoint/2010/main" val="55637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Bionic recycling integrates biological agents or biomimetic processes with mechanical and chemical techniques to break down tire components more effectively and environmentally friendly.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8</a:t>
            </a:fld>
            <a:endParaRPr lang="en-US"/>
          </a:p>
        </p:txBody>
      </p:sp>
    </p:spTree>
    <p:extLst>
      <p:ext uri="{BB962C8B-B14F-4D97-AF65-F5344CB8AC3E}">
        <p14:creationId xmlns:p14="http://schemas.microsoft.com/office/powerpoint/2010/main" val="251511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Unlike conventional methods such as pyrolysis or mechanical shredding, bionic recycling offers improved efficiency, lower emissions, and greater material recovery, making it a promising advancement in tire waste management.
Image source: Microsoft 365 content library
</a:t>
            </a:r>
          </a:p>
        </p:txBody>
      </p:sp>
      <p:sp>
        <p:nvSpPr>
          <p:cNvPr id="4" name="Slide Number Placeholder 3"/>
          <p:cNvSpPr>
            <a:spLocks noGrp="1"/>
          </p:cNvSpPr>
          <p:nvPr>
            <p:ph type="sldNum" sz="quarter" idx="5"/>
          </p:nvPr>
        </p:nvSpPr>
        <p:spPr/>
        <p:txBody>
          <a:bodyPr/>
          <a:lstStyle/>
          <a:p>
            <a:fld id="{CF604D38-02AB-493D-94D0-26604E39DEDB}" type="slidenum">
              <a:rPr lang="en-US" smtClean="0"/>
              <a:t>9</a:t>
            </a:fld>
            <a:endParaRPr lang="en-US"/>
          </a:p>
        </p:txBody>
      </p:sp>
    </p:spTree>
    <p:extLst>
      <p:ext uri="{BB962C8B-B14F-4D97-AF65-F5344CB8AC3E}">
        <p14:creationId xmlns:p14="http://schemas.microsoft.com/office/powerpoint/2010/main" val="92122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4/16/2026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50622442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0533248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44257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2085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345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8202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0389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456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2502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58674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085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4/16/2026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775984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28128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1014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69481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96690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53241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55405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69051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87682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54601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2415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4/16/2026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276631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88053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05133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76104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09486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4/16/2026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085703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4/16/2026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9632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4/16/2026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71257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4/16/2026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465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4/16/2026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63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4/16/2026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60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788009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4/16/2026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338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4/16/2026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916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505347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4/16/2026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2204707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4/16/2026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04651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4/16/2026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113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4/16/2026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5068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4/16/2026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098663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4/16/2026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400834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4/16/2026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08136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4/16/2026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710940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4/16/2026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024228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4/16/2026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37955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A76F-B6EA-BB7B-302E-3C0184FC99D0}"/>
              </a:ext>
            </a:extLst>
          </p:cNvPr>
          <p:cNvSpPr>
            <a:spLocks noGrp="1"/>
          </p:cNvSpPr>
          <p:nvPr>
            <p:ph type="ctrTitle"/>
          </p:nvPr>
        </p:nvSpPr>
        <p:spPr>
          <a:xfrm>
            <a:off x="431172" y="3425399"/>
            <a:ext cx="7685140" cy="2621154"/>
          </a:xfrm>
        </p:spPr>
        <p:txBody>
          <a:bodyPr anchor="b">
            <a:normAutofit/>
          </a:bodyPr>
          <a:lstStyle/>
          <a:p>
            <a:r>
              <a:rPr lang="en-US" sz="4500"/>
              <a:t>Bionic Tire Recycling: Innovative Solutions for Sustainable Waste Management</a:t>
            </a:r>
          </a:p>
        </p:txBody>
      </p:sp>
      <p:sp>
        <p:nvSpPr>
          <p:cNvPr id="3" name="Subtitle 2">
            <a:extLst>
              <a:ext uri="{FF2B5EF4-FFF2-40B4-BE49-F238E27FC236}">
                <a16:creationId xmlns:a16="http://schemas.microsoft.com/office/drawing/2014/main" id="{AA4E7D58-736D-49D6-BFA8-0E91E0653ACF}"/>
              </a:ext>
            </a:extLst>
          </p:cNvPr>
          <p:cNvSpPr>
            <a:spLocks noGrp="1"/>
          </p:cNvSpPr>
          <p:nvPr>
            <p:ph type="subTitle" idx="1"/>
          </p:nvPr>
        </p:nvSpPr>
        <p:spPr>
          <a:xfrm>
            <a:off x="431172" y="415057"/>
            <a:ext cx="7685139" cy="1414091"/>
          </a:xfrm>
        </p:spPr>
        <p:txBody>
          <a:bodyPr>
            <a:normAutofit/>
          </a:bodyPr>
          <a:lstStyle/>
          <a:p>
            <a:r>
              <a:rPr lang="en-US"/>
              <a:t>Advancing eco-friendly methods to manage tire waste</a:t>
            </a:r>
          </a:p>
        </p:txBody>
      </p:sp>
      <p:sp>
        <p:nvSpPr>
          <p:cNvPr id="4" name="Date Placeholder 3">
            <a:extLst>
              <a:ext uri="{FF2B5EF4-FFF2-40B4-BE49-F238E27FC236}">
                <a16:creationId xmlns:a16="http://schemas.microsoft.com/office/drawing/2014/main" id="{829411DF-A23C-1730-6620-A77604C7302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D21105F5-635A-CB8F-EC7E-387571923B9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6439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E35B-D747-E610-9ED3-8FE41B278700}"/>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Key Technological Advancements</a:t>
            </a:r>
          </a:p>
        </p:txBody>
      </p:sp>
      <p:sp>
        <p:nvSpPr>
          <p:cNvPr id="8" name="TextBox 7">
            <a:extLst>
              <a:ext uri="{FF2B5EF4-FFF2-40B4-BE49-F238E27FC236}">
                <a16:creationId xmlns:a16="http://schemas.microsoft.com/office/drawing/2014/main" id="{D5097456-12CD-4D20-96B2-FB66478241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Engineered Microbial Degradation</a:t>
            </a:r>
          </a:p>
          <a:p>
            <a:pPr marL="0" lvl="1" indent="0">
              <a:lnSpc>
                <a:spcPct val="90000"/>
              </a:lnSpc>
              <a:spcBef>
                <a:spcPts val="1000"/>
              </a:spcBef>
              <a:spcAft>
                <a:spcPts val="600"/>
              </a:spcAft>
              <a:buFont typeface="Arial" panose="020B0604020202020204" pitchFamily="34" charset="0"/>
              <a:buNone/>
            </a:pPr>
            <a:r>
              <a:rPr lang="en-US" sz="1400"/>
              <a:t>Use of engineered microbes accelerates the natural breakdown of tire materials efficiently and sustainably.</a:t>
            </a:r>
          </a:p>
          <a:p>
            <a:pPr marL="0" indent="0">
              <a:lnSpc>
                <a:spcPct val="90000"/>
              </a:lnSpc>
              <a:spcBef>
                <a:spcPts val="2500"/>
              </a:spcBef>
              <a:spcAft>
                <a:spcPts val="600"/>
              </a:spcAft>
              <a:buFont typeface="Arial" panose="020B0604020202020204" pitchFamily="34" charset="0"/>
              <a:buNone/>
            </a:pPr>
            <a:r>
              <a:rPr lang="en-US" sz="1400" b="1"/>
              <a:t>Enzymatic Treatments</a:t>
            </a:r>
          </a:p>
          <a:p>
            <a:pPr marL="0" lvl="1" indent="0">
              <a:lnSpc>
                <a:spcPct val="90000"/>
              </a:lnSpc>
              <a:spcBef>
                <a:spcPts val="1000"/>
              </a:spcBef>
              <a:spcAft>
                <a:spcPts val="600"/>
              </a:spcAft>
              <a:buFont typeface="Arial" panose="020B0604020202020204" pitchFamily="34" charset="0"/>
              <a:buNone/>
            </a:pPr>
            <a:r>
              <a:rPr lang="en-US" sz="1400"/>
              <a:t>Enzymes specifically target tire polymers to speed degradation while reducing harmful environmental effects.</a:t>
            </a:r>
          </a:p>
          <a:p>
            <a:pPr marL="0" indent="0">
              <a:lnSpc>
                <a:spcPct val="90000"/>
              </a:lnSpc>
              <a:spcBef>
                <a:spcPts val="2500"/>
              </a:spcBef>
              <a:spcAft>
                <a:spcPts val="600"/>
              </a:spcAft>
              <a:buFont typeface="Arial" panose="020B0604020202020204" pitchFamily="34" charset="0"/>
              <a:buNone/>
            </a:pPr>
            <a:r>
              <a:rPr lang="en-US" sz="1400" b="1"/>
              <a:t>Biomimetic Catalysts</a:t>
            </a:r>
          </a:p>
          <a:p>
            <a:pPr marL="0" lvl="1" indent="0">
              <a:lnSpc>
                <a:spcPct val="90000"/>
              </a:lnSpc>
              <a:spcBef>
                <a:spcPts val="1000"/>
              </a:spcBef>
              <a:spcAft>
                <a:spcPts val="600"/>
              </a:spcAft>
              <a:buFont typeface="Arial" panose="020B0604020202020204" pitchFamily="34" charset="0"/>
              <a:buNone/>
            </a:pPr>
            <a:r>
              <a:rPr lang="en-US" sz="1400"/>
              <a:t>Catalysts inspired by natural processes enhance tire material degradation with minimal ecological disruption.</a:t>
            </a:r>
          </a:p>
        </p:txBody>
      </p:sp>
      <p:pic>
        <p:nvPicPr>
          <p:cNvPr id="7" name="Content Placeholder 6" descr="Close-up on Brand new, high performance wet winter symmetrical tire Dunlop SP Sport Blueresponse. Water splashing on during the rain. Black background.">
            <a:extLst>
              <a:ext uri="{FF2B5EF4-FFF2-40B4-BE49-F238E27FC236}">
                <a16:creationId xmlns:a16="http://schemas.microsoft.com/office/drawing/2014/main" id="{6D17B897-6CC3-4429-AC54-AE369D6FE7C1}"/>
              </a:ext>
            </a:extLst>
          </p:cNvPr>
          <p:cNvPicPr>
            <a:picLocks noGrp="1" noChangeAspect="1"/>
          </p:cNvPicPr>
          <p:nvPr>
            <p:ph type="pic" sz="quarter" idx="15"/>
          </p:nvPr>
        </p:nvPicPr>
        <p:blipFill>
          <a:blip r:embed="rId3"/>
          <a:srcRect l="23421" r="9253" b="1"/>
          <a:stretch>
            <a:fillRect/>
          </a:stretch>
        </p:blipFill>
        <p:spPr>
          <a:xfrm>
            <a:off x="5737594" y="10"/>
            <a:ext cx="6454406" cy="6399142"/>
          </a:xfrm>
          <a:prstGeom prst="rect">
            <a:avLst/>
          </a:prstGeom>
          <a:noFill/>
        </p:spPr>
      </p:pic>
      <p:sp>
        <p:nvSpPr>
          <p:cNvPr id="4" name="Date Placeholder 3">
            <a:extLst>
              <a:ext uri="{FF2B5EF4-FFF2-40B4-BE49-F238E27FC236}">
                <a16:creationId xmlns:a16="http://schemas.microsoft.com/office/drawing/2014/main" id="{5990D98C-6FFA-49E8-CADC-C8E4CEEFF7F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63000578-9899-082D-FD1C-31C8AE06581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3786784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4BA1-4342-ED81-108B-964C33DD513F}"/>
              </a:ext>
            </a:extLst>
          </p:cNvPr>
          <p:cNvSpPr>
            <a:spLocks noGrp="1"/>
          </p:cNvSpPr>
          <p:nvPr>
            <p:ph type="title"/>
          </p:nvPr>
        </p:nvSpPr>
        <p:spPr>
          <a:xfrm>
            <a:off x="431172" y="553616"/>
            <a:ext cx="7914087" cy="4008859"/>
          </a:xfrm>
        </p:spPr>
        <p:txBody>
          <a:bodyPr anchor="t">
            <a:normAutofit/>
          </a:bodyPr>
          <a:lstStyle/>
          <a:p>
            <a:r>
              <a:rPr lang="en-US"/>
              <a:t>Process and Mechanisms of Bionic Tire Recycling</a:t>
            </a:r>
          </a:p>
        </p:txBody>
      </p:sp>
      <p:sp>
        <p:nvSpPr>
          <p:cNvPr id="4" name="Date Placeholder 3">
            <a:extLst>
              <a:ext uri="{FF2B5EF4-FFF2-40B4-BE49-F238E27FC236}">
                <a16:creationId xmlns:a16="http://schemas.microsoft.com/office/drawing/2014/main" id="{B64F5CC9-D4EA-5820-B074-BBF0135B520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A1A6BF82-99FB-8841-6D1A-B7F26ACF855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1084963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0D9-3FDD-6666-0AD4-D85B1BAE651F}"/>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Materials and Components Involved</a:t>
            </a:r>
          </a:p>
        </p:txBody>
      </p:sp>
      <p:sp>
        <p:nvSpPr>
          <p:cNvPr id="8" name="TextBox 7">
            <a:extLst>
              <a:ext uri="{FF2B5EF4-FFF2-40B4-BE49-F238E27FC236}">
                <a16:creationId xmlns:a16="http://schemas.microsoft.com/office/drawing/2014/main" id="{4EA5F32F-5FBC-4A9E-8492-D97BDFCC21F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t>Tire Material Composition</a:t>
            </a:r>
          </a:p>
          <a:p>
            <a:pPr marL="0" lvl="1" indent="0">
              <a:spcBef>
                <a:spcPts val="1000"/>
              </a:spcBef>
              <a:spcAft>
                <a:spcPts val="600"/>
              </a:spcAft>
              <a:buFont typeface="Arial" panose="020B0604020202020204" pitchFamily="34" charset="0"/>
              <a:buNone/>
            </a:pPr>
            <a:r>
              <a:rPr lang="en-US" sz="1400" dirty="0"/>
              <a:t>Tires are made from a combination of rubber polymers, steel reinforcements, and textile fibers for strength and durability.</a:t>
            </a:r>
          </a:p>
          <a:p>
            <a:pPr marL="0" indent="0">
              <a:spcBef>
                <a:spcPts val="2500"/>
              </a:spcBef>
              <a:spcAft>
                <a:spcPts val="600"/>
              </a:spcAft>
              <a:buFont typeface="Arial" panose="020B0604020202020204" pitchFamily="34" charset="0"/>
              <a:buNone/>
            </a:pPr>
            <a:r>
              <a:rPr lang="en-US" sz="1400" b="1" dirty="0"/>
              <a:t>Bionic Recycling Process</a:t>
            </a:r>
          </a:p>
          <a:p>
            <a:pPr marL="0" lvl="1" indent="0">
              <a:spcBef>
                <a:spcPts val="1000"/>
              </a:spcBef>
              <a:spcAft>
                <a:spcPts val="600"/>
              </a:spcAft>
              <a:buFont typeface="Arial" panose="020B0604020202020204" pitchFamily="34" charset="0"/>
              <a:buNone/>
            </a:pPr>
            <a:r>
              <a:rPr lang="en-US" sz="1400" dirty="0"/>
              <a:t>Bionic recycling selectively targets tire components to separate and convert them into reusable materials efficiently.</a:t>
            </a:r>
          </a:p>
        </p:txBody>
      </p:sp>
      <p:pic>
        <p:nvPicPr>
          <p:cNvPr id="7" name="Content Placeholder 6" descr="Cardboard in a diagonal texture.">
            <a:extLst>
              <a:ext uri="{FF2B5EF4-FFF2-40B4-BE49-F238E27FC236}">
                <a16:creationId xmlns:a16="http://schemas.microsoft.com/office/drawing/2014/main" id="{39019FCB-3A7A-4AA3-A006-3A8438543070}"/>
              </a:ext>
            </a:extLst>
          </p:cNvPr>
          <p:cNvPicPr>
            <a:picLocks noGrp="1" noChangeAspect="1"/>
          </p:cNvPicPr>
          <p:nvPr>
            <p:ph type="pic" sz="quarter" idx="15"/>
          </p:nvPr>
        </p:nvPicPr>
        <p:blipFill>
          <a:blip r:embed="rId3"/>
          <a:srcRect l="15443" r="17231" b="1"/>
          <a:stretch>
            <a:fillRect/>
          </a:stretch>
        </p:blipFill>
        <p:spPr>
          <a:xfrm>
            <a:off x="5737594" y="10"/>
            <a:ext cx="6454406" cy="6399142"/>
          </a:xfrm>
          <a:prstGeom prst="rect">
            <a:avLst/>
          </a:prstGeom>
          <a:noFill/>
        </p:spPr>
      </p:pic>
      <p:sp>
        <p:nvSpPr>
          <p:cNvPr id="4" name="Date Placeholder 3">
            <a:extLst>
              <a:ext uri="{FF2B5EF4-FFF2-40B4-BE49-F238E27FC236}">
                <a16:creationId xmlns:a16="http://schemas.microsoft.com/office/drawing/2014/main" id="{44DF8359-CDBD-4CA5-C2CE-61BF362BC77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ADE829AC-22C7-F7E7-9E1A-AC1ADE100DB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2775417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EA9D-97B4-7D59-8AD5-B5D38D9C5ADE}"/>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Breakdown of Recycling Steps</a:t>
            </a:r>
          </a:p>
        </p:txBody>
      </p:sp>
      <p:pic>
        <p:nvPicPr>
          <p:cNvPr id="7" name="Content Placeholder 6" descr="Shiny pyramid greenhouse sustainable growth and finance concept">
            <a:extLst>
              <a:ext uri="{FF2B5EF4-FFF2-40B4-BE49-F238E27FC236}">
                <a16:creationId xmlns:a16="http://schemas.microsoft.com/office/drawing/2014/main" id="{6A2EA71F-7AB0-47DD-9C3A-ACC029431936}"/>
              </a:ext>
            </a:extLst>
          </p:cNvPr>
          <p:cNvPicPr>
            <a:picLocks noGrp="1" noChangeAspect="1"/>
          </p:cNvPicPr>
          <p:nvPr>
            <p:ph type="pic" sz="quarter" idx="15"/>
          </p:nvPr>
        </p:nvPicPr>
        <p:blipFill>
          <a:blip r:embed="rId3"/>
          <a:srcRect l="22710" r="3" b="3"/>
          <a:stretch>
            <a:fillRect/>
          </a:stretch>
        </p:blipFill>
        <p:spPr>
          <a:xfrm>
            <a:off x="20" y="2293496"/>
            <a:ext cx="5285212" cy="4564504"/>
          </a:xfrm>
          <a:prstGeom prst="rect">
            <a:avLst/>
          </a:prstGeom>
          <a:noFill/>
        </p:spPr>
      </p:pic>
      <p:sp>
        <p:nvSpPr>
          <p:cNvPr id="8" name="TextBox 7">
            <a:extLst>
              <a:ext uri="{FF2B5EF4-FFF2-40B4-BE49-F238E27FC236}">
                <a16:creationId xmlns:a16="http://schemas.microsoft.com/office/drawing/2014/main" id="{60D01C25-228A-468F-9101-3C4DC6903C7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t>Pre-Treatment Stage</a:t>
            </a:r>
          </a:p>
          <a:p>
            <a:pPr marL="0" lvl="1" indent="0">
              <a:spcBef>
                <a:spcPts val="1000"/>
              </a:spcBef>
              <a:spcAft>
                <a:spcPts val="600"/>
              </a:spcAft>
              <a:buFont typeface="Arial" panose="020B0604020202020204" pitchFamily="34" charset="0"/>
              <a:buNone/>
            </a:pPr>
            <a:r>
              <a:rPr lang="en-US" sz="1400" dirty="0"/>
              <a:t>Initial processing prepares materials for effective recycling by removing contaminants and sorting components.</a:t>
            </a:r>
          </a:p>
          <a:p>
            <a:pPr marL="0" indent="0">
              <a:spcBef>
                <a:spcPts val="2500"/>
              </a:spcBef>
              <a:spcAft>
                <a:spcPts val="600"/>
              </a:spcAft>
              <a:buFont typeface="Arial" panose="020B0604020202020204" pitchFamily="34" charset="0"/>
              <a:buNone/>
            </a:pPr>
            <a:r>
              <a:rPr lang="en-US" sz="1400" b="1" dirty="0"/>
              <a:t>Component Separation</a:t>
            </a:r>
          </a:p>
          <a:p>
            <a:pPr marL="0" lvl="1" indent="0">
              <a:spcBef>
                <a:spcPts val="1000"/>
              </a:spcBef>
              <a:spcAft>
                <a:spcPts val="600"/>
              </a:spcAft>
              <a:buFont typeface="Arial" panose="020B0604020202020204" pitchFamily="34" charset="0"/>
              <a:buNone/>
            </a:pPr>
            <a:r>
              <a:rPr lang="en-US" sz="1400" dirty="0"/>
              <a:t>Separated components allow for targeted recycling and improved material recovery efficiency.</a:t>
            </a:r>
          </a:p>
          <a:p>
            <a:pPr marL="0" indent="0">
              <a:spcBef>
                <a:spcPts val="2500"/>
              </a:spcBef>
              <a:spcAft>
                <a:spcPts val="600"/>
              </a:spcAft>
              <a:buFont typeface="Arial" panose="020B0604020202020204" pitchFamily="34" charset="0"/>
              <a:buNone/>
            </a:pPr>
            <a:r>
              <a:rPr lang="en-US" sz="1400" b="1" dirty="0"/>
              <a:t>Purification and Recovery</a:t>
            </a:r>
          </a:p>
          <a:p>
            <a:pPr marL="0" lvl="1" indent="0">
              <a:spcBef>
                <a:spcPts val="1000"/>
              </a:spcBef>
              <a:spcAft>
                <a:spcPts val="600"/>
              </a:spcAft>
              <a:buFont typeface="Arial" panose="020B0604020202020204" pitchFamily="34" charset="0"/>
              <a:buNone/>
            </a:pPr>
            <a:r>
              <a:rPr lang="en-US" sz="1400" dirty="0"/>
              <a:t>Purification processes ensure recovered materials meet quality standards with minimal waste production.</a:t>
            </a:r>
          </a:p>
          <a:p>
            <a:pPr marL="0" lvl="1" indent="0">
              <a:spcBef>
                <a:spcPts val="1000"/>
              </a:spcBef>
              <a:spcAft>
                <a:spcPts val="600"/>
              </a:spcAft>
              <a:buFont typeface="Arial" panose="020B0604020202020204" pitchFamily="34" charset="0"/>
              <a:buNone/>
            </a:pPr>
            <a:endParaRPr lang="en-US" sz="1400" dirty="0"/>
          </a:p>
        </p:txBody>
      </p:sp>
      <p:sp>
        <p:nvSpPr>
          <p:cNvPr id="4" name="Date Placeholder 3">
            <a:extLst>
              <a:ext uri="{FF2B5EF4-FFF2-40B4-BE49-F238E27FC236}">
                <a16:creationId xmlns:a16="http://schemas.microsoft.com/office/drawing/2014/main" id="{E2D115C1-2474-CE4E-6030-46033E9C6B36}"/>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677FA093-DAD2-EC89-0BC4-80BB6CD4E92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26766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D2B4-E412-082D-7F2B-41CF1EEC0658}"/>
              </a:ext>
            </a:extLst>
          </p:cNvPr>
          <p:cNvSpPr>
            <a:spLocks noGrp="1"/>
          </p:cNvSpPr>
          <p:nvPr>
            <p:ph type="title"/>
          </p:nvPr>
        </p:nvSpPr>
        <p:spPr>
          <a:xfrm>
            <a:off x="431172" y="293302"/>
            <a:ext cx="11125032" cy="965101"/>
          </a:xfrm>
        </p:spPr>
        <p:txBody>
          <a:bodyPr anchor="b">
            <a:normAutofit/>
          </a:bodyPr>
          <a:lstStyle/>
          <a:p>
            <a:r>
              <a:rPr lang="en-US"/>
              <a:t>End-Products and Their Applications</a:t>
            </a:r>
          </a:p>
        </p:txBody>
      </p:sp>
      <p:sp>
        <p:nvSpPr>
          <p:cNvPr id="4" name="Date Placeholder 3">
            <a:extLst>
              <a:ext uri="{FF2B5EF4-FFF2-40B4-BE49-F238E27FC236}">
                <a16:creationId xmlns:a16="http://schemas.microsoft.com/office/drawing/2014/main" id="{44A1F40F-AB6B-0284-3FBF-54C4E15F96AC}"/>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252C70F0-6DCE-EDAB-2951-FCC71409FCE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14</a:t>
            </a:fld>
            <a:endParaRPr lang="en-US"/>
          </a:p>
        </p:txBody>
      </p:sp>
      <p:graphicFrame>
        <p:nvGraphicFramePr>
          <p:cNvPr id="7" name="Content Placeholder 7">
            <a:extLst>
              <a:ext uri="{FF2B5EF4-FFF2-40B4-BE49-F238E27FC236}">
                <a16:creationId xmlns:a16="http://schemas.microsoft.com/office/drawing/2014/main" id="{1E795764-0EFE-4A70-AEBE-4999E91930D1}"/>
              </a:ext>
            </a:extLst>
          </p:cNvPr>
          <p:cNvGraphicFramePr>
            <a:graphicFrameLocks noGrp="1"/>
          </p:cNvGraphicFramePr>
          <p:nvPr>
            <p:ph idx="1"/>
            <p:extLst>
              <p:ext uri="{D42A27DB-BD31-4B8C-83A1-F6EECF244321}">
                <p14:modId xmlns:p14="http://schemas.microsoft.com/office/powerpoint/2010/main" val="304272452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384847"/>
          <a:ext cx="11125032" cy="490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8044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D984-0AC3-8C09-ADB6-9031D06DECD9}"/>
              </a:ext>
            </a:extLst>
          </p:cNvPr>
          <p:cNvSpPr>
            <a:spLocks noGrp="1"/>
          </p:cNvSpPr>
          <p:nvPr>
            <p:ph type="title"/>
          </p:nvPr>
        </p:nvSpPr>
        <p:spPr>
          <a:xfrm>
            <a:off x="431172" y="553616"/>
            <a:ext cx="7914087" cy="4008859"/>
          </a:xfrm>
        </p:spPr>
        <p:txBody>
          <a:bodyPr anchor="t">
            <a:normAutofit/>
          </a:bodyPr>
          <a:lstStyle/>
          <a:p>
            <a:r>
              <a:rPr lang="en-US"/>
              <a:t>Environmental and Economic Benefits</a:t>
            </a:r>
          </a:p>
        </p:txBody>
      </p:sp>
      <p:sp>
        <p:nvSpPr>
          <p:cNvPr id="4" name="Date Placeholder 3">
            <a:extLst>
              <a:ext uri="{FF2B5EF4-FFF2-40B4-BE49-F238E27FC236}">
                <a16:creationId xmlns:a16="http://schemas.microsoft.com/office/drawing/2014/main" id="{86058FF0-8DAB-53C7-6D44-5FD54648D590}"/>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4D85D1F0-D714-64CF-1A68-4E24EB7519E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3653626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3D6B-8A73-EFBE-F437-78C7D539B1C3}"/>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Reduction in Landfill and Pollution</a:t>
            </a:r>
          </a:p>
        </p:txBody>
      </p:sp>
      <p:pic>
        <p:nvPicPr>
          <p:cNvPr id="7" name="Content Placeholder 6" descr="Large bundles of plastic bags, cans and milk containers await processing at a recycling center.  Added text above.">
            <a:extLst>
              <a:ext uri="{FF2B5EF4-FFF2-40B4-BE49-F238E27FC236}">
                <a16:creationId xmlns:a16="http://schemas.microsoft.com/office/drawing/2014/main" id="{620B7E83-80A4-4195-8629-17121424E8EC}"/>
              </a:ext>
            </a:extLst>
          </p:cNvPr>
          <p:cNvPicPr>
            <a:picLocks noGrp="1" noChangeAspect="1"/>
          </p:cNvPicPr>
          <p:nvPr>
            <p:ph type="pic" sz="quarter" idx="15"/>
          </p:nvPr>
        </p:nvPicPr>
        <p:blipFill>
          <a:blip r:embed="rId3"/>
          <a:srcRect t="8960" r="2" b="2552"/>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44A91900-927B-4C5D-BB84-292851CBCB2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dirty="0"/>
              <a:t>Tire Waste Diversion</a:t>
            </a:r>
          </a:p>
          <a:p>
            <a:pPr marL="0" lvl="1" indent="0">
              <a:lnSpc>
                <a:spcPct val="90000"/>
              </a:lnSpc>
              <a:spcBef>
                <a:spcPts val="1000"/>
              </a:spcBef>
              <a:spcAft>
                <a:spcPts val="600"/>
              </a:spcAft>
              <a:buFont typeface="Arial" panose="020B0604020202020204" pitchFamily="34" charset="0"/>
              <a:buNone/>
            </a:pPr>
            <a:r>
              <a:rPr lang="en-US" sz="900" dirty="0"/>
              <a:t>Bionic recycling diverts tires from landfills, reducing the volume of waste and environmental contamination.</a:t>
            </a:r>
          </a:p>
          <a:p>
            <a:pPr marL="0" indent="0">
              <a:lnSpc>
                <a:spcPct val="90000"/>
              </a:lnSpc>
              <a:spcBef>
                <a:spcPts val="2500"/>
              </a:spcBef>
              <a:spcAft>
                <a:spcPts val="600"/>
              </a:spcAft>
              <a:buFont typeface="Arial" panose="020B0604020202020204" pitchFamily="34" charset="0"/>
              <a:buNone/>
            </a:pPr>
            <a:r>
              <a:rPr lang="en-US" sz="900" b="1" dirty="0"/>
              <a:t>Toxic Emission Reduction</a:t>
            </a:r>
          </a:p>
          <a:p>
            <a:pPr marL="0" lvl="1" indent="0">
              <a:lnSpc>
                <a:spcPct val="90000"/>
              </a:lnSpc>
              <a:spcBef>
                <a:spcPts val="1000"/>
              </a:spcBef>
              <a:spcAft>
                <a:spcPts val="600"/>
              </a:spcAft>
              <a:buFont typeface="Arial" panose="020B0604020202020204" pitchFamily="34" charset="0"/>
              <a:buNone/>
            </a:pPr>
            <a:r>
              <a:rPr lang="en-US" sz="900" dirty="0"/>
              <a:t>The process reduces toxic emissions, minimizing pollution and protecting ecosystems from harmful pollutants. We do not participate in waste to energy lanes. We do participate in singular waste to manufacturing.</a:t>
            </a:r>
          </a:p>
          <a:p>
            <a:pPr marL="0" indent="0">
              <a:lnSpc>
                <a:spcPct val="90000"/>
              </a:lnSpc>
              <a:spcBef>
                <a:spcPts val="2500"/>
              </a:spcBef>
              <a:spcAft>
                <a:spcPts val="600"/>
              </a:spcAft>
              <a:buFont typeface="Arial" panose="020B0604020202020204" pitchFamily="34" charset="0"/>
              <a:buNone/>
            </a:pPr>
            <a:r>
              <a:rPr lang="en-US" sz="900" b="1" dirty="0"/>
              <a:t>Ecosystem Protection</a:t>
            </a:r>
          </a:p>
          <a:p>
            <a:pPr marL="0" lvl="1" indent="0">
              <a:lnSpc>
                <a:spcPct val="90000"/>
              </a:lnSpc>
              <a:spcBef>
                <a:spcPts val="1000"/>
              </a:spcBef>
              <a:spcAft>
                <a:spcPts val="600"/>
              </a:spcAft>
              <a:buFont typeface="Arial" panose="020B0604020202020204" pitchFamily="34" charset="0"/>
              <a:buNone/>
            </a:pPr>
            <a:r>
              <a:rPr lang="en-US" sz="900" dirty="0"/>
              <a:t>By mitigating environmental hazards, Bionic Tire Recycling helps preserve natural habitats and supports biodiversity.</a:t>
            </a:r>
          </a:p>
        </p:txBody>
      </p:sp>
      <p:sp>
        <p:nvSpPr>
          <p:cNvPr id="4" name="Date Placeholder 3">
            <a:extLst>
              <a:ext uri="{FF2B5EF4-FFF2-40B4-BE49-F238E27FC236}">
                <a16:creationId xmlns:a16="http://schemas.microsoft.com/office/drawing/2014/main" id="{588FE306-C3DB-C003-A1B0-E3F1029F863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535344D4-5731-EB14-A12F-E29308B656A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3878240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E377-0006-0799-FA66-04906EEE59F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Energy Efficiency and Resource Conservation</a:t>
            </a:r>
          </a:p>
        </p:txBody>
      </p:sp>
      <p:pic>
        <p:nvPicPr>
          <p:cNvPr id="7" name="Content Placeholder 6" descr="Solar energy, transmission tower, wind turbine, dead soil, corrugated cardboard, chipboard, leaf and grass backdground.">
            <a:extLst>
              <a:ext uri="{FF2B5EF4-FFF2-40B4-BE49-F238E27FC236}">
                <a16:creationId xmlns:a16="http://schemas.microsoft.com/office/drawing/2014/main" id="{892FCF52-ADB5-4486-9430-A491B38B6470}"/>
              </a:ext>
            </a:extLst>
          </p:cNvPr>
          <p:cNvPicPr>
            <a:picLocks noGrp="1" noChangeAspect="1"/>
          </p:cNvPicPr>
          <p:nvPr>
            <p:ph type="pic" sz="quarter" idx="15"/>
          </p:nvPr>
        </p:nvPicPr>
        <p:blipFill>
          <a:blip r:embed="rId3"/>
          <a:srcRect t="17262" r="2" b="2"/>
          <a:stretch>
            <a:fillRect/>
          </a:stretch>
        </p:blipFill>
        <p:spPr>
          <a:xfrm>
            <a:off x="12965" y="427523"/>
            <a:ext cx="7734280" cy="6399142"/>
          </a:xfrm>
          <a:prstGeom prst="rect">
            <a:avLst/>
          </a:prstGeom>
          <a:noFill/>
        </p:spPr>
      </p:pic>
      <p:sp>
        <p:nvSpPr>
          <p:cNvPr id="8" name="TextBox 7">
            <a:extLst>
              <a:ext uri="{FF2B5EF4-FFF2-40B4-BE49-F238E27FC236}">
                <a16:creationId xmlns:a16="http://schemas.microsoft.com/office/drawing/2014/main" id="{0D0D01FE-263B-4493-BCE5-D212618E793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Lower Energy Consumption</a:t>
            </a:r>
          </a:p>
          <a:p>
            <a:pPr marL="0" lvl="1" indent="0">
              <a:lnSpc>
                <a:spcPct val="90000"/>
              </a:lnSpc>
              <a:spcBef>
                <a:spcPts val="1000"/>
              </a:spcBef>
              <a:spcAft>
                <a:spcPts val="600"/>
              </a:spcAft>
              <a:buFont typeface="Arial" panose="020B0604020202020204" pitchFamily="34" charset="0"/>
              <a:buNone/>
            </a:pPr>
            <a:r>
              <a:rPr lang="en-US" sz="1000"/>
              <a:t>This method uses significantly less energy than traditional recycling processes, promoting sustainability.</a:t>
            </a:r>
          </a:p>
          <a:p>
            <a:pPr marL="0" indent="0">
              <a:lnSpc>
                <a:spcPct val="90000"/>
              </a:lnSpc>
              <a:spcBef>
                <a:spcPts val="2500"/>
              </a:spcBef>
              <a:spcAft>
                <a:spcPts val="600"/>
              </a:spcAft>
              <a:buFont typeface="Arial" panose="020B0604020202020204" pitchFamily="34" charset="0"/>
              <a:buNone/>
            </a:pPr>
            <a:r>
              <a:rPr lang="en-US" sz="1000" b="1"/>
              <a:t>Resource Recovery</a:t>
            </a:r>
          </a:p>
          <a:p>
            <a:pPr marL="0" lvl="1" indent="0">
              <a:lnSpc>
                <a:spcPct val="90000"/>
              </a:lnSpc>
              <a:spcBef>
                <a:spcPts val="1000"/>
              </a:spcBef>
              <a:spcAft>
                <a:spcPts val="600"/>
              </a:spcAft>
              <a:buFont typeface="Arial" panose="020B0604020202020204" pitchFamily="34" charset="0"/>
              <a:buNone/>
            </a:pPr>
            <a:r>
              <a:rPr lang="en-US" sz="1000"/>
              <a:t>Valuable materials are recovered efficiently, reducing reliance on extracting new raw materials.</a:t>
            </a:r>
          </a:p>
          <a:p>
            <a:pPr marL="0" indent="0">
              <a:lnSpc>
                <a:spcPct val="90000"/>
              </a:lnSpc>
              <a:spcBef>
                <a:spcPts val="2500"/>
              </a:spcBef>
              <a:spcAft>
                <a:spcPts val="600"/>
              </a:spcAft>
              <a:buFont typeface="Arial" panose="020B0604020202020204" pitchFamily="34" charset="0"/>
              <a:buNone/>
            </a:pPr>
            <a:r>
              <a:rPr lang="en-US" sz="1000" b="1"/>
              <a:t>Reduced Virgin Material Use</a:t>
            </a:r>
          </a:p>
          <a:p>
            <a:pPr marL="0" lvl="1" indent="0">
              <a:lnSpc>
                <a:spcPct val="90000"/>
              </a:lnSpc>
              <a:spcBef>
                <a:spcPts val="1000"/>
              </a:spcBef>
              <a:spcAft>
                <a:spcPts val="600"/>
              </a:spcAft>
              <a:buFont typeface="Arial" panose="020B0604020202020204" pitchFamily="34" charset="0"/>
              <a:buNone/>
            </a:pPr>
            <a:r>
              <a:rPr lang="en-US" sz="1000"/>
              <a:t>By recycling effectively, the need for virgin materials is minimized, protecting natural reserves.</a:t>
            </a:r>
          </a:p>
        </p:txBody>
      </p:sp>
      <p:sp>
        <p:nvSpPr>
          <p:cNvPr id="4" name="Date Placeholder 3">
            <a:extLst>
              <a:ext uri="{FF2B5EF4-FFF2-40B4-BE49-F238E27FC236}">
                <a16:creationId xmlns:a16="http://schemas.microsoft.com/office/drawing/2014/main" id="{35A12704-00E6-6028-577B-9A4E52A2408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E3DAD679-506E-FDE4-B48F-3B68A0FB854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4021053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7423-24E6-98AD-D990-CCE95D3C9092}"/>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Market Potential and Economic Impact</a:t>
            </a:r>
          </a:p>
        </p:txBody>
      </p:sp>
      <p:pic>
        <p:nvPicPr>
          <p:cNvPr id="7" name="Content Placeholder 6" descr="Teamwork people concept on blackboard">
            <a:extLst>
              <a:ext uri="{FF2B5EF4-FFF2-40B4-BE49-F238E27FC236}">
                <a16:creationId xmlns:a16="http://schemas.microsoft.com/office/drawing/2014/main" id="{89FD1FC3-04E3-438B-A14C-E4DD661F5617}"/>
              </a:ext>
            </a:extLst>
          </p:cNvPr>
          <p:cNvPicPr>
            <a:picLocks noGrp="1" noChangeAspect="1"/>
          </p:cNvPicPr>
          <p:nvPr>
            <p:ph type="pic" sz="quarter" idx="15"/>
          </p:nvPr>
        </p:nvPicPr>
        <p:blipFill>
          <a:blip r:embed="rId3"/>
          <a:srcRect l="9747" r="9576" b="1"/>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416CC0D5-986B-4AE7-976F-44204495DB1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Sustainable Market Demand</a:t>
            </a:r>
          </a:p>
          <a:p>
            <a:pPr marL="0" lvl="1" indent="0">
              <a:lnSpc>
                <a:spcPct val="90000"/>
              </a:lnSpc>
              <a:spcBef>
                <a:spcPts val="1000"/>
              </a:spcBef>
              <a:spcAft>
                <a:spcPts val="600"/>
              </a:spcAft>
              <a:buFont typeface="Arial" panose="020B0604020202020204" pitchFamily="34" charset="0"/>
              <a:buNone/>
            </a:pPr>
            <a:r>
              <a:rPr lang="en-US" sz="1000"/>
              <a:t>Increasing demand for sustainable materials drives expansion in recycling markets worldwide.</a:t>
            </a:r>
          </a:p>
          <a:p>
            <a:pPr marL="0" indent="0">
              <a:lnSpc>
                <a:spcPct val="90000"/>
              </a:lnSpc>
              <a:spcBef>
                <a:spcPts val="2500"/>
              </a:spcBef>
              <a:spcAft>
                <a:spcPts val="600"/>
              </a:spcAft>
              <a:buFont typeface="Arial" panose="020B0604020202020204" pitchFamily="34" charset="0"/>
              <a:buNone/>
            </a:pPr>
            <a:r>
              <a:rPr lang="en-US" sz="1000" b="1"/>
              <a:t>Regulatory Support</a:t>
            </a:r>
          </a:p>
          <a:p>
            <a:pPr marL="0" lvl="1" indent="0">
              <a:lnSpc>
                <a:spcPct val="90000"/>
              </a:lnSpc>
              <a:spcBef>
                <a:spcPts val="1000"/>
              </a:spcBef>
              <a:spcAft>
                <a:spcPts val="600"/>
              </a:spcAft>
              <a:buFont typeface="Arial" panose="020B0604020202020204" pitchFamily="34" charset="0"/>
              <a:buNone/>
            </a:pPr>
            <a:r>
              <a:rPr lang="en-US" sz="1000"/>
              <a:t>Government policies and regulations encourage growth and adoption of recycling initiatives.</a:t>
            </a:r>
          </a:p>
          <a:p>
            <a:pPr marL="0" indent="0">
              <a:lnSpc>
                <a:spcPct val="90000"/>
              </a:lnSpc>
              <a:spcBef>
                <a:spcPts val="2500"/>
              </a:spcBef>
              <a:spcAft>
                <a:spcPts val="600"/>
              </a:spcAft>
              <a:buFont typeface="Arial" panose="020B0604020202020204" pitchFamily="34" charset="0"/>
              <a:buNone/>
            </a:pPr>
            <a:r>
              <a:rPr lang="en-US" sz="1000" b="1"/>
              <a:t>Economic Growth and Jobs</a:t>
            </a:r>
          </a:p>
          <a:p>
            <a:pPr marL="0" lvl="1" indent="0">
              <a:lnSpc>
                <a:spcPct val="90000"/>
              </a:lnSpc>
              <a:spcBef>
                <a:spcPts val="1000"/>
              </a:spcBef>
              <a:spcAft>
                <a:spcPts val="600"/>
              </a:spcAft>
              <a:buFont typeface="Arial" panose="020B0604020202020204" pitchFamily="34" charset="0"/>
              <a:buNone/>
            </a:pPr>
            <a:r>
              <a:rPr lang="en-US" sz="1000"/>
              <a:t>The recycling sector fosters job creation and contributes significantly to economic development.</a:t>
            </a:r>
          </a:p>
        </p:txBody>
      </p:sp>
      <p:sp>
        <p:nvSpPr>
          <p:cNvPr id="4" name="Date Placeholder 3">
            <a:extLst>
              <a:ext uri="{FF2B5EF4-FFF2-40B4-BE49-F238E27FC236}">
                <a16:creationId xmlns:a16="http://schemas.microsoft.com/office/drawing/2014/main" id="{550BF9B1-D24B-2048-108B-5EB0B46F78E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5717A501-B070-EB03-E744-A17834EEDBB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860615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07D9-A33F-62C2-64B9-BC6DB11439B6}"/>
              </a:ext>
            </a:extLst>
          </p:cNvPr>
          <p:cNvSpPr>
            <a:spLocks noGrp="1"/>
          </p:cNvSpPr>
          <p:nvPr>
            <p:ph type="title"/>
          </p:nvPr>
        </p:nvSpPr>
        <p:spPr>
          <a:xfrm>
            <a:off x="431172" y="553616"/>
            <a:ext cx="7914087" cy="4008859"/>
          </a:xfrm>
        </p:spPr>
        <p:txBody>
          <a:bodyPr anchor="t">
            <a:normAutofit/>
          </a:bodyPr>
          <a:lstStyle/>
          <a:p>
            <a:r>
              <a:rPr lang="en-US"/>
              <a:t>Future Prospects and Industry Adoption</a:t>
            </a:r>
          </a:p>
        </p:txBody>
      </p:sp>
      <p:sp>
        <p:nvSpPr>
          <p:cNvPr id="4" name="Date Placeholder 3">
            <a:extLst>
              <a:ext uri="{FF2B5EF4-FFF2-40B4-BE49-F238E27FC236}">
                <a16:creationId xmlns:a16="http://schemas.microsoft.com/office/drawing/2014/main" id="{8DBDA702-DDB7-42E8-F94C-BF81F0B9029F}"/>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AA1680EE-6744-D83B-C47E-FBE48D361A4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30385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A18C-1B93-0F55-75F6-8F7D54A769BC}"/>
              </a:ext>
            </a:extLst>
          </p:cNvPr>
          <p:cNvSpPr>
            <a:spLocks noGrp="1"/>
          </p:cNvSpPr>
          <p:nvPr>
            <p:ph type="title"/>
          </p:nvPr>
        </p:nvSpPr>
        <p:spPr>
          <a:xfrm>
            <a:off x="429768" y="411480"/>
            <a:ext cx="11045952" cy="1828800"/>
          </a:xfrm>
        </p:spPr>
        <p:txBody>
          <a:bodyPr anchor="t">
            <a:normAutofit/>
          </a:bodyPr>
          <a:lstStyle/>
          <a:p>
            <a:r>
              <a:rPr lang="en-US"/>
              <a:t>Meeting Program</a:t>
            </a:r>
          </a:p>
        </p:txBody>
      </p:sp>
      <p:sp>
        <p:nvSpPr>
          <p:cNvPr id="3" name="Content Placeholder 2">
            <a:extLst>
              <a:ext uri="{FF2B5EF4-FFF2-40B4-BE49-F238E27FC236}">
                <a16:creationId xmlns:a16="http://schemas.microsoft.com/office/drawing/2014/main" id="{1F41E73E-13B7-108A-0C7B-2CB511ADDED1}"/>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buFont typeface="Arial" panose="020B0604020202020204" pitchFamily="34" charset="0"/>
              <a:buChar char="•"/>
            </a:pPr>
            <a:r>
              <a:t>Understanding the Challenge of Tire Waste</a:t>
            </a:r>
          </a:p>
          <a:p>
            <a:pPr>
              <a:buFont typeface="Arial" panose="020B0604020202020204" pitchFamily="34" charset="0"/>
              <a:buChar char="•"/>
            </a:pPr>
            <a:r>
              <a:t>Introduction to Bionic Tire Recycling Technology</a:t>
            </a:r>
          </a:p>
          <a:p>
            <a:pPr>
              <a:buFont typeface="Arial" panose="020B0604020202020204" pitchFamily="34" charset="0"/>
              <a:buChar char="•"/>
            </a:pPr>
            <a:r>
              <a:t>Process and Mechanisms of Bionic Tire Recycling</a:t>
            </a:r>
          </a:p>
          <a:p>
            <a:pPr>
              <a:buFont typeface="Arial" panose="020B0604020202020204" pitchFamily="34" charset="0"/>
              <a:buChar char="•"/>
            </a:pPr>
            <a:r>
              <a:t>Environmental and Economic Benefits</a:t>
            </a:r>
          </a:p>
          <a:p>
            <a:pPr>
              <a:buFont typeface="Arial" panose="020B0604020202020204" pitchFamily="34" charset="0"/>
              <a:buChar char="•"/>
            </a:pPr>
            <a:r>
              <a:t>Future Prospects and Industry Adoption</a:t>
            </a:r>
            <a:endParaRPr lang="en-US"/>
          </a:p>
        </p:txBody>
      </p:sp>
      <p:sp>
        <p:nvSpPr>
          <p:cNvPr id="4" name="Date Placeholder 3">
            <a:extLst>
              <a:ext uri="{FF2B5EF4-FFF2-40B4-BE49-F238E27FC236}">
                <a16:creationId xmlns:a16="http://schemas.microsoft.com/office/drawing/2014/main" id="{A3A5E385-C2DC-AB97-B71E-CA59B7D57801}"/>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83F4343A-E673-AD97-C5C9-F53115CC7C9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dirty="0"/>
          </a:p>
        </p:txBody>
      </p:sp>
    </p:spTree>
    <p:extLst>
      <p:ext uri="{BB962C8B-B14F-4D97-AF65-F5344CB8AC3E}">
        <p14:creationId xmlns:p14="http://schemas.microsoft.com/office/powerpoint/2010/main" val="66880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E382-9FE2-D88F-52E7-5131475F12E7}"/>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Expansion Opportunities and Scalability</a:t>
            </a:r>
          </a:p>
        </p:txBody>
      </p:sp>
      <p:pic>
        <p:nvPicPr>
          <p:cNvPr id="7" name="Content Placeholder 6" descr="Vaccine storage and manufacturing">
            <a:extLst>
              <a:ext uri="{FF2B5EF4-FFF2-40B4-BE49-F238E27FC236}">
                <a16:creationId xmlns:a16="http://schemas.microsoft.com/office/drawing/2014/main" id="{6FB06A33-1F8E-4C25-8A9C-A482BE127D38}"/>
              </a:ext>
            </a:extLst>
          </p:cNvPr>
          <p:cNvPicPr>
            <a:picLocks noGrp="1" noChangeAspect="1"/>
          </p:cNvPicPr>
          <p:nvPr>
            <p:ph type="pic" sz="quarter" idx="15"/>
          </p:nvPr>
        </p:nvPicPr>
        <p:blipFill>
          <a:blip r:embed="rId3"/>
          <a:srcRect l="13809" r="5515" b="1"/>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239D9951-CECD-4289-8B53-1A0BB83CD98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dirty="0"/>
              <a:t>Biotechnology Advancements</a:t>
            </a:r>
          </a:p>
          <a:p>
            <a:pPr marL="0" lvl="1" indent="0">
              <a:lnSpc>
                <a:spcPct val="90000"/>
              </a:lnSpc>
              <a:spcBef>
                <a:spcPts val="1000"/>
              </a:spcBef>
              <a:spcAft>
                <a:spcPts val="600"/>
              </a:spcAft>
              <a:buFont typeface="Arial" panose="020B0604020202020204" pitchFamily="34" charset="0"/>
              <a:buNone/>
            </a:pPr>
            <a:r>
              <a:rPr lang="en-US" sz="900" dirty="0"/>
              <a:t>Innovations in biotechnology enable efficient breakdown and recycling of tire waste using biological processes.</a:t>
            </a:r>
          </a:p>
          <a:p>
            <a:pPr marL="0" indent="0">
              <a:lnSpc>
                <a:spcPct val="90000"/>
              </a:lnSpc>
              <a:spcBef>
                <a:spcPts val="2500"/>
              </a:spcBef>
              <a:spcAft>
                <a:spcPts val="600"/>
              </a:spcAft>
              <a:buFont typeface="Arial" panose="020B0604020202020204" pitchFamily="34" charset="0"/>
              <a:buNone/>
            </a:pPr>
            <a:r>
              <a:rPr lang="en-US" sz="900" b="1" dirty="0"/>
              <a:t>Process Engineering Improvements</a:t>
            </a:r>
          </a:p>
          <a:p>
            <a:pPr marL="0" lvl="1" indent="0">
              <a:lnSpc>
                <a:spcPct val="90000"/>
              </a:lnSpc>
              <a:spcBef>
                <a:spcPts val="1000"/>
              </a:spcBef>
              <a:spcAft>
                <a:spcPts val="600"/>
              </a:spcAft>
              <a:buFont typeface="Arial" panose="020B0604020202020204" pitchFamily="34" charset="0"/>
              <a:buNone/>
            </a:pPr>
            <a:r>
              <a:rPr lang="en-US" sz="900" dirty="0"/>
              <a:t>Process engineering developments support scaling of recycling from lab to industrial scale for global impact.</a:t>
            </a:r>
          </a:p>
          <a:p>
            <a:pPr marL="0" indent="0">
              <a:lnSpc>
                <a:spcPct val="90000"/>
              </a:lnSpc>
              <a:spcBef>
                <a:spcPts val="2500"/>
              </a:spcBef>
              <a:spcAft>
                <a:spcPts val="600"/>
              </a:spcAft>
              <a:buFont typeface="Arial" panose="020B0604020202020204" pitchFamily="34" charset="0"/>
              <a:buNone/>
            </a:pPr>
            <a:r>
              <a:rPr lang="en-US" sz="900" b="1" dirty="0"/>
              <a:t>Global Tire Waste Management</a:t>
            </a:r>
          </a:p>
          <a:p>
            <a:pPr marL="0" lvl="1" indent="0">
              <a:lnSpc>
                <a:spcPct val="90000"/>
              </a:lnSpc>
              <a:spcBef>
                <a:spcPts val="1000"/>
              </a:spcBef>
              <a:spcAft>
                <a:spcPts val="600"/>
              </a:spcAft>
              <a:buFont typeface="Arial" panose="020B0604020202020204" pitchFamily="34" charset="0"/>
              <a:buNone/>
            </a:pPr>
            <a:r>
              <a:rPr lang="en-US" sz="900" dirty="0"/>
              <a:t>Scaling Bionic Tire Recycling improves global tire waste management, reducing environmental pollution significantly.</a:t>
            </a:r>
          </a:p>
        </p:txBody>
      </p:sp>
      <p:sp>
        <p:nvSpPr>
          <p:cNvPr id="4" name="Date Placeholder 3">
            <a:extLst>
              <a:ext uri="{FF2B5EF4-FFF2-40B4-BE49-F238E27FC236}">
                <a16:creationId xmlns:a16="http://schemas.microsoft.com/office/drawing/2014/main" id="{B5609CD4-D6AC-377A-D45D-AD1B3E8F70E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76340F29-AEF3-DC76-EE28-5FE13832190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1108481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E66A-79D1-9A1F-4B6E-612745D7C4B8}"/>
              </a:ext>
            </a:extLst>
          </p:cNvPr>
          <p:cNvSpPr>
            <a:spLocks noGrp="1"/>
          </p:cNvSpPr>
          <p:nvPr>
            <p:ph type="title"/>
          </p:nvPr>
        </p:nvSpPr>
        <p:spPr>
          <a:xfrm>
            <a:off x="431172" y="293302"/>
            <a:ext cx="11125032" cy="965101"/>
          </a:xfrm>
        </p:spPr>
        <p:txBody>
          <a:bodyPr anchor="b">
            <a:normAutofit/>
          </a:bodyPr>
          <a:lstStyle/>
          <a:p>
            <a:r>
              <a:rPr lang="en-US"/>
              <a:t>Challenges in Large-Scale Implementation</a:t>
            </a:r>
          </a:p>
        </p:txBody>
      </p:sp>
      <p:sp>
        <p:nvSpPr>
          <p:cNvPr id="4" name="Date Placeholder 3">
            <a:extLst>
              <a:ext uri="{FF2B5EF4-FFF2-40B4-BE49-F238E27FC236}">
                <a16:creationId xmlns:a16="http://schemas.microsoft.com/office/drawing/2014/main" id="{BEA4075E-1EF7-9616-4EDD-231F0EA7733A}"/>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A6294B18-C6D3-70BA-0691-D03AED9EF95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21</a:t>
            </a:fld>
            <a:endParaRPr lang="en-US"/>
          </a:p>
        </p:txBody>
      </p:sp>
      <p:graphicFrame>
        <p:nvGraphicFramePr>
          <p:cNvPr id="7" name="Content Placeholder 7">
            <a:extLst>
              <a:ext uri="{FF2B5EF4-FFF2-40B4-BE49-F238E27FC236}">
                <a16:creationId xmlns:a16="http://schemas.microsoft.com/office/drawing/2014/main" id="{ACDCFD5A-C439-43E6-B24B-1338CBF698D7}"/>
              </a:ext>
            </a:extLst>
          </p:cNvPr>
          <p:cNvGraphicFramePr>
            <a:graphicFrameLocks noGrp="1"/>
          </p:cNvGraphicFramePr>
          <p:nvPr>
            <p:ph idx="1"/>
            <p:extLst>
              <p:ext uri="{D42A27DB-BD31-4B8C-83A1-F6EECF244321}">
                <p14:modId xmlns:p14="http://schemas.microsoft.com/office/powerpoint/2010/main" val="230685872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384847"/>
          <a:ext cx="11125032" cy="490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5568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CF3B-6193-069E-91CF-65F9250240F3}"/>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Emerging Trends and Research Directions</a:t>
            </a:r>
          </a:p>
        </p:txBody>
      </p:sp>
      <p:sp>
        <p:nvSpPr>
          <p:cNvPr id="8" name="TextBox 7">
            <a:extLst>
              <a:ext uri="{FF2B5EF4-FFF2-40B4-BE49-F238E27FC236}">
                <a16:creationId xmlns:a16="http://schemas.microsoft.com/office/drawing/2014/main" id="{C442E40E-1D9E-4A7A-8FAB-D5E31C0B09D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Microbial Strain Optimization</a:t>
            </a:r>
          </a:p>
          <a:p>
            <a:pPr marL="0" lvl="1" indent="0">
              <a:lnSpc>
                <a:spcPct val="90000"/>
              </a:lnSpc>
              <a:spcBef>
                <a:spcPts val="1000"/>
              </a:spcBef>
              <a:spcAft>
                <a:spcPts val="600"/>
              </a:spcAft>
              <a:buFont typeface="Arial" panose="020B0604020202020204" pitchFamily="34" charset="0"/>
              <a:buNone/>
            </a:pPr>
            <a:r>
              <a:rPr lang="en-US" sz="1400"/>
              <a:t>Research aims to enhance microbial strains to boost productivity and efficiency in biotechnological applications.</a:t>
            </a:r>
          </a:p>
          <a:p>
            <a:pPr marL="0" indent="0">
              <a:lnSpc>
                <a:spcPct val="90000"/>
              </a:lnSpc>
              <a:spcBef>
                <a:spcPts val="2500"/>
              </a:spcBef>
              <a:spcAft>
                <a:spcPts val="600"/>
              </a:spcAft>
              <a:buFont typeface="Arial" panose="020B0604020202020204" pitchFamily="34" charset="0"/>
              <a:buNone/>
            </a:pPr>
            <a:r>
              <a:rPr lang="en-US" sz="1400" b="1"/>
              <a:t>AI Integration in Process Control</a:t>
            </a:r>
          </a:p>
          <a:p>
            <a:pPr marL="0" lvl="1" indent="0">
              <a:lnSpc>
                <a:spcPct val="90000"/>
              </a:lnSpc>
              <a:spcBef>
                <a:spcPts val="1000"/>
              </a:spcBef>
              <a:spcAft>
                <a:spcPts val="600"/>
              </a:spcAft>
              <a:buFont typeface="Arial" panose="020B0604020202020204" pitchFamily="34" charset="0"/>
              <a:buNone/>
            </a:pPr>
            <a:r>
              <a:rPr lang="en-US" sz="1400"/>
              <a:t>Artificial intelligence is integrated to improve precision and automation in process control systems.</a:t>
            </a:r>
          </a:p>
          <a:p>
            <a:pPr marL="0" indent="0">
              <a:lnSpc>
                <a:spcPct val="90000"/>
              </a:lnSpc>
              <a:spcBef>
                <a:spcPts val="2500"/>
              </a:spcBef>
              <a:spcAft>
                <a:spcPts val="600"/>
              </a:spcAft>
              <a:buFont typeface="Arial" panose="020B0604020202020204" pitchFamily="34" charset="0"/>
              <a:buNone/>
            </a:pPr>
            <a:r>
              <a:rPr lang="en-US" sz="1400" b="1"/>
              <a:t>Hybrid Method Development</a:t>
            </a:r>
          </a:p>
          <a:p>
            <a:pPr marL="0" lvl="1" indent="0">
              <a:lnSpc>
                <a:spcPct val="90000"/>
              </a:lnSpc>
              <a:spcBef>
                <a:spcPts val="1000"/>
              </a:spcBef>
              <a:spcAft>
                <a:spcPts val="600"/>
              </a:spcAft>
              <a:buFont typeface="Arial" panose="020B0604020202020204" pitchFamily="34" charset="0"/>
              <a:buNone/>
            </a:pPr>
            <a:r>
              <a:rPr lang="en-US" sz="1400"/>
              <a:t>Hybrid approaches combine multiple technologies to enhance efficiency and reduce costs in production.</a:t>
            </a:r>
          </a:p>
        </p:txBody>
      </p:sp>
      <p:pic>
        <p:nvPicPr>
          <p:cNvPr id="7" name="Content Placeholder 6" descr="Artificial Intelligence digital concept with brain shape">
            <a:extLst>
              <a:ext uri="{FF2B5EF4-FFF2-40B4-BE49-F238E27FC236}">
                <a16:creationId xmlns:a16="http://schemas.microsoft.com/office/drawing/2014/main" id="{CDFDC2A6-6B5F-49C4-888D-9DDBFEF9906E}"/>
              </a:ext>
            </a:extLst>
          </p:cNvPr>
          <p:cNvPicPr>
            <a:picLocks noGrp="1" noChangeAspect="1"/>
          </p:cNvPicPr>
          <p:nvPr>
            <p:ph type="pic" sz="quarter" idx="15"/>
          </p:nvPr>
        </p:nvPicPr>
        <p:blipFill>
          <a:blip r:embed="rId3"/>
          <a:srcRect l="30763" r="1648" b="1"/>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57C3A473-82C3-B81F-1913-39FFE175F1D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884C205D-0CBA-CBF0-5A9D-861EF203507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3812545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38DE-5AE9-6A92-B94D-73E472F1AD89}"/>
              </a:ext>
            </a:extLst>
          </p:cNvPr>
          <p:cNvSpPr>
            <a:spLocks noGrp="1"/>
          </p:cNvSpPr>
          <p:nvPr>
            <p:ph type="title"/>
          </p:nvPr>
        </p:nvSpPr>
        <p:spPr>
          <a:xfrm>
            <a:off x="429768" y="1627318"/>
            <a:ext cx="8430768" cy="1842020"/>
          </a:xfrm>
        </p:spPr>
        <p:txBody>
          <a:bodyPr anchor="b">
            <a:normAutofit/>
          </a:bodyPr>
          <a:lstStyle/>
          <a:p>
            <a:r>
              <a:rPr lang="en-US"/>
              <a:t>Conclusion</a:t>
            </a:r>
          </a:p>
        </p:txBody>
      </p:sp>
      <p:graphicFrame>
        <p:nvGraphicFramePr>
          <p:cNvPr id="10" name="Content Placeholder 2">
            <a:extLst>
              <a:ext uri="{FF2B5EF4-FFF2-40B4-BE49-F238E27FC236}">
                <a16:creationId xmlns:a16="http://schemas.microsoft.com/office/drawing/2014/main" id="{97C58F1E-0F2B-D751-1E54-269E5F000435}"/>
              </a:ext>
            </a:extLst>
          </p:cNvPr>
          <p:cNvGraphicFramePr>
            <a:graphicFrameLocks noGrp="1"/>
          </p:cNvGraphicFramePr>
          <p:nvPr>
            <p:ph sz="quarter" idx="14"/>
            <p:extLst>
              <p:ext uri="{D42A27DB-BD31-4B8C-83A1-F6EECF244321}">
                <p14:modId xmlns:p14="http://schemas.microsoft.com/office/powerpoint/2010/main" val="128388542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622673"/>
          <a:ext cx="8430768"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343AAFF-FD42-7DE1-6696-2A8F36D9F28A}"/>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14A96E87-924B-9549-DE98-B68906736F7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35279451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98D4-4E80-499B-DA99-CA8CE506C894}"/>
              </a:ext>
            </a:extLst>
          </p:cNvPr>
          <p:cNvSpPr>
            <a:spLocks noGrp="1"/>
          </p:cNvSpPr>
          <p:nvPr>
            <p:ph type="title"/>
          </p:nvPr>
        </p:nvSpPr>
        <p:spPr>
          <a:xfrm>
            <a:off x="431172" y="553616"/>
            <a:ext cx="7914087" cy="4008859"/>
          </a:xfrm>
        </p:spPr>
        <p:txBody>
          <a:bodyPr anchor="t">
            <a:normAutofit/>
          </a:bodyPr>
          <a:lstStyle/>
          <a:p>
            <a:r>
              <a:rPr lang="en-US"/>
              <a:t>Understanding the Challenge of Tire Waste</a:t>
            </a:r>
          </a:p>
        </p:txBody>
      </p:sp>
      <p:sp>
        <p:nvSpPr>
          <p:cNvPr id="4" name="Date Placeholder 3">
            <a:extLst>
              <a:ext uri="{FF2B5EF4-FFF2-40B4-BE49-F238E27FC236}">
                <a16:creationId xmlns:a16="http://schemas.microsoft.com/office/drawing/2014/main" id="{AD110932-13A4-7AFE-2165-B59C48C56BD4}"/>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24C6E20E-856C-4366-1D8C-ACA9546939F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dirty="0"/>
          </a:p>
        </p:txBody>
      </p:sp>
    </p:spTree>
    <p:extLst>
      <p:ext uri="{BB962C8B-B14F-4D97-AF65-F5344CB8AC3E}">
        <p14:creationId xmlns:p14="http://schemas.microsoft.com/office/powerpoint/2010/main" val="1354984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43BF-123E-2797-9798-460634A3707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Overview of Global Tire Waste Problem</a:t>
            </a:r>
          </a:p>
        </p:txBody>
      </p:sp>
      <p:pic>
        <p:nvPicPr>
          <p:cNvPr id="7" name="Content Placeholder 6" descr="Old tyres used to mark a race track">
            <a:extLst>
              <a:ext uri="{FF2B5EF4-FFF2-40B4-BE49-F238E27FC236}">
                <a16:creationId xmlns:a16="http://schemas.microsoft.com/office/drawing/2014/main" id="{68E401AD-C342-4F5D-BB15-2FAC90BA99F8}"/>
              </a:ext>
            </a:extLst>
          </p:cNvPr>
          <p:cNvPicPr>
            <a:picLocks noGrp="1" noChangeAspect="1"/>
          </p:cNvPicPr>
          <p:nvPr>
            <p:ph type="pic" sz="quarter" idx="15"/>
          </p:nvPr>
        </p:nvPicPr>
        <p:blipFill>
          <a:blip r:embed="rId3"/>
          <a:srcRect l="2501" r="6848" b="-2"/>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56ABF526-7639-42D4-837D-DE5B6C0C45E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Tire Waste Volume</a:t>
            </a:r>
          </a:p>
          <a:p>
            <a:pPr marL="0" lvl="1" indent="0">
              <a:lnSpc>
                <a:spcPct val="90000"/>
              </a:lnSpc>
              <a:spcBef>
                <a:spcPts val="1000"/>
              </a:spcBef>
              <a:spcAft>
                <a:spcPts val="600"/>
              </a:spcAft>
              <a:buFont typeface="Arial" panose="020B0604020202020204" pitchFamily="34" charset="0"/>
              <a:buNone/>
            </a:pPr>
            <a:r>
              <a:rPr lang="en-US" sz="1000"/>
              <a:t>Millions of tires are discarded globally every year, contributing to significant waste accumulation.</a:t>
            </a:r>
          </a:p>
          <a:p>
            <a:pPr marL="0" indent="0">
              <a:lnSpc>
                <a:spcPct val="90000"/>
              </a:lnSpc>
              <a:spcBef>
                <a:spcPts val="2500"/>
              </a:spcBef>
              <a:spcAft>
                <a:spcPts val="600"/>
              </a:spcAft>
              <a:buFont typeface="Arial" panose="020B0604020202020204" pitchFamily="34" charset="0"/>
              <a:buNone/>
            </a:pPr>
            <a:r>
              <a:rPr lang="en-US" sz="1000" b="1"/>
              <a:t>Disposal Challenges</a:t>
            </a:r>
          </a:p>
          <a:p>
            <a:pPr marL="0" lvl="1" indent="0">
              <a:lnSpc>
                <a:spcPct val="90000"/>
              </a:lnSpc>
              <a:spcBef>
                <a:spcPts val="1000"/>
              </a:spcBef>
              <a:spcAft>
                <a:spcPts val="600"/>
              </a:spcAft>
              <a:buFont typeface="Arial" panose="020B0604020202020204" pitchFamily="34" charset="0"/>
              <a:buNone/>
            </a:pPr>
            <a:r>
              <a:rPr lang="en-US" sz="1000"/>
              <a:t>Tires are highly durable, making disposal and recycling difficult and persistent worldwide.</a:t>
            </a:r>
          </a:p>
          <a:p>
            <a:pPr marL="0" indent="0">
              <a:lnSpc>
                <a:spcPct val="90000"/>
              </a:lnSpc>
              <a:spcBef>
                <a:spcPts val="2500"/>
              </a:spcBef>
              <a:spcAft>
                <a:spcPts val="600"/>
              </a:spcAft>
              <a:buFont typeface="Arial" panose="020B0604020202020204" pitchFamily="34" charset="0"/>
              <a:buNone/>
            </a:pPr>
            <a:r>
              <a:rPr lang="en-US" sz="1000" b="1"/>
              <a:t>Environmental Impact</a:t>
            </a:r>
          </a:p>
          <a:p>
            <a:pPr marL="0" lvl="1" indent="0">
              <a:lnSpc>
                <a:spcPct val="90000"/>
              </a:lnSpc>
              <a:spcBef>
                <a:spcPts val="1000"/>
              </a:spcBef>
              <a:spcAft>
                <a:spcPts val="600"/>
              </a:spcAft>
              <a:buFont typeface="Arial" panose="020B0604020202020204" pitchFamily="34" charset="0"/>
              <a:buNone/>
            </a:pPr>
            <a:r>
              <a:rPr lang="en-US" sz="1000"/>
              <a:t>Accumulating tire waste causes environmental hazards in landfills and illegal dumping sites.</a:t>
            </a:r>
          </a:p>
        </p:txBody>
      </p:sp>
      <p:sp>
        <p:nvSpPr>
          <p:cNvPr id="4" name="Date Placeholder 3">
            <a:extLst>
              <a:ext uri="{FF2B5EF4-FFF2-40B4-BE49-F238E27FC236}">
                <a16:creationId xmlns:a16="http://schemas.microsoft.com/office/drawing/2014/main" id="{7CADF632-CB25-DE75-091F-7FE6CDB3863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1092C4EC-EDE7-8952-6281-5496CF27A2D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dirty="0"/>
          </a:p>
        </p:txBody>
      </p:sp>
    </p:spTree>
    <p:extLst>
      <p:ext uri="{BB962C8B-B14F-4D97-AF65-F5344CB8AC3E}">
        <p14:creationId xmlns:p14="http://schemas.microsoft.com/office/powerpoint/2010/main" val="1937340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6E09-8B34-AB07-17E3-16AA23F96088}"/>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Environmental Impacts of Traditional Disposal</a:t>
            </a:r>
          </a:p>
        </p:txBody>
      </p:sp>
      <p:pic>
        <p:nvPicPr>
          <p:cNvPr id="7" name="Content Placeholder 6" descr="Burning rubber in a burnt field">
            <a:extLst>
              <a:ext uri="{FF2B5EF4-FFF2-40B4-BE49-F238E27FC236}">
                <a16:creationId xmlns:a16="http://schemas.microsoft.com/office/drawing/2014/main" id="{8B45CA80-4409-4432-8607-46ECE53F38F8}"/>
              </a:ext>
            </a:extLst>
          </p:cNvPr>
          <p:cNvPicPr>
            <a:picLocks noGrp="1" noChangeAspect="1"/>
          </p:cNvPicPr>
          <p:nvPr>
            <p:ph type="pic" sz="quarter" idx="15"/>
          </p:nvPr>
        </p:nvPicPr>
        <p:blipFill>
          <a:blip r:embed="rId3"/>
          <a:srcRect l="19323" r="1" b="1"/>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0AB09B40-A9B7-4722-8EB0-447EAAC7E79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a:t>Soil and Water Pollution</a:t>
            </a:r>
          </a:p>
          <a:p>
            <a:pPr marL="0" lvl="1" indent="0">
              <a:lnSpc>
                <a:spcPct val="90000"/>
              </a:lnSpc>
              <a:spcBef>
                <a:spcPts val="1000"/>
              </a:spcBef>
              <a:spcAft>
                <a:spcPts val="600"/>
              </a:spcAft>
              <a:buFont typeface="Arial" panose="020B0604020202020204" pitchFamily="34" charset="0"/>
              <a:buNone/>
            </a:pPr>
            <a:r>
              <a:rPr lang="en-US" sz="900"/>
              <a:t>Landfilling tires leads to toxic substances leaching into soil and water, harming ecosystems and human health.</a:t>
            </a:r>
          </a:p>
          <a:p>
            <a:pPr marL="0" indent="0">
              <a:lnSpc>
                <a:spcPct val="90000"/>
              </a:lnSpc>
              <a:spcBef>
                <a:spcPts val="2500"/>
              </a:spcBef>
              <a:spcAft>
                <a:spcPts val="600"/>
              </a:spcAft>
              <a:buFont typeface="Arial" panose="020B0604020202020204" pitchFamily="34" charset="0"/>
              <a:buNone/>
            </a:pPr>
            <a:r>
              <a:rPr lang="en-US" sz="900" b="1"/>
              <a:t>Air Pollution from Burning</a:t>
            </a:r>
          </a:p>
          <a:p>
            <a:pPr marL="0" lvl="1" indent="0">
              <a:lnSpc>
                <a:spcPct val="90000"/>
              </a:lnSpc>
              <a:spcBef>
                <a:spcPts val="1000"/>
              </a:spcBef>
              <a:spcAft>
                <a:spcPts val="600"/>
              </a:spcAft>
              <a:buFont typeface="Arial" panose="020B0604020202020204" pitchFamily="34" charset="0"/>
              <a:buNone/>
            </a:pPr>
            <a:r>
              <a:rPr lang="en-US" sz="900"/>
              <a:t>Burning tires releases harmful chemicals and particulate matter, contributing to air pollution and respiratory problems.</a:t>
            </a:r>
          </a:p>
          <a:p>
            <a:pPr marL="0" indent="0">
              <a:lnSpc>
                <a:spcPct val="90000"/>
              </a:lnSpc>
              <a:spcBef>
                <a:spcPts val="2500"/>
              </a:spcBef>
              <a:spcAft>
                <a:spcPts val="600"/>
              </a:spcAft>
              <a:buFont typeface="Arial" panose="020B0604020202020204" pitchFamily="34" charset="0"/>
              <a:buNone/>
            </a:pPr>
            <a:r>
              <a:rPr lang="en-US" sz="900" b="1"/>
              <a:t>Environmental and Health Risks</a:t>
            </a:r>
          </a:p>
          <a:p>
            <a:pPr marL="0" lvl="1" indent="0">
              <a:lnSpc>
                <a:spcPct val="90000"/>
              </a:lnSpc>
              <a:spcBef>
                <a:spcPts val="1000"/>
              </a:spcBef>
              <a:spcAft>
                <a:spcPts val="600"/>
              </a:spcAft>
              <a:buFont typeface="Arial" panose="020B0604020202020204" pitchFamily="34" charset="0"/>
              <a:buNone/>
            </a:pPr>
            <a:r>
              <a:rPr lang="en-US" sz="900"/>
              <a:t>Traditional disposal methods increase environmental degradation and pose significant public health risks globally.</a:t>
            </a:r>
          </a:p>
        </p:txBody>
      </p:sp>
      <p:sp>
        <p:nvSpPr>
          <p:cNvPr id="4" name="Date Placeholder 3">
            <a:extLst>
              <a:ext uri="{FF2B5EF4-FFF2-40B4-BE49-F238E27FC236}">
                <a16:creationId xmlns:a16="http://schemas.microsoft.com/office/drawing/2014/main" id="{EA83C167-D500-E1C8-BEBB-4DFE57BED8A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D8E295AA-6DD4-0938-06C8-92DE5A63002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559405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B985-3A14-73FD-5A6E-682C6787F052}"/>
              </a:ext>
            </a:extLst>
          </p:cNvPr>
          <p:cNvSpPr>
            <a:spLocks noGrp="1"/>
          </p:cNvSpPr>
          <p:nvPr>
            <p:ph type="title"/>
          </p:nvPr>
        </p:nvSpPr>
        <p:spPr>
          <a:xfrm>
            <a:off x="431172" y="293302"/>
            <a:ext cx="11125032" cy="965101"/>
          </a:xfrm>
        </p:spPr>
        <p:txBody>
          <a:bodyPr anchor="b">
            <a:normAutofit/>
          </a:bodyPr>
          <a:lstStyle/>
          <a:p>
            <a:r>
              <a:rPr lang="en-US"/>
              <a:t>Need for Advanced Tire Recycling Methods</a:t>
            </a:r>
          </a:p>
        </p:txBody>
      </p:sp>
      <p:sp>
        <p:nvSpPr>
          <p:cNvPr id="4" name="Date Placeholder 3">
            <a:extLst>
              <a:ext uri="{FF2B5EF4-FFF2-40B4-BE49-F238E27FC236}">
                <a16:creationId xmlns:a16="http://schemas.microsoft.com/office/drawing/2014/main" id="{9E49E8CA-7114-CF10-8298-B6742C8B52C2}"/>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463DCFD6-29EA-D4DF-EA44-9D4B32D8304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6</a:t>
            </a:fld>
            <a:endParaRPr lang="en-US"/>
          </a:p>
        </p:txBody>
      </p:sp>
      <p:graphicFrame>
        <p:nvGraphicFramePr>
          <p:cNvPr id="7" name="Content Placeholder 7">
            <a:extLst>
              <a:ext uri="{FF2B5EF4-FFF2-40B4-BE49-F238E27FC236}">
                <a16:creationId xmlns:a16="http://schemas.microsoft.com/office/drawing/2014/main" id="{F20D6E76-C02A-4938-9545-3818F7D4AE58}"/>
              </a:ext>
            </a:extLst>
          </p:cNvPr>
          <p:cNvGraphicFramePr>
            <a:graphicFrameLocks noGrp="1"/>
          </p:cNvGraphicFramePr>
          <p:nvPr>
            <p:ph idx="1"/>
            <p:extLst>
              <p:ext uri="{D42A27DB-BD31-4B8C-83A1-F6EECF244321}">
                <p14:modId xmlns:p14="http://schemas.microsoft.com/office/powerpoint/2010/main" val="214719894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384847"/>
          <a:ext cx="11125032" cy="490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0456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BB92-139A-E27D-7AC6-7333D322F2E5}"/>
              </a:ext>
            </a:extLst>
          </p:cNvPr>
          <p:cNvSpPr>
            <a:spLocks noGrp="1"/>
          </p:cNvSpPr>
          <p:nvPr>
            <p:ph type="title"/>
          </p:nvPr>
        </p:nvSpPr>
        <p:spPr>
          <a:xfrm>
            <a:off x="431172" y="553616"/>
            <a:ext cx="7914087" cy="4008859"/>
          </a:xfrm>
        </p:spPr>
        <p:txBody>
          <a:bodyPr anchor="t">
            <a:normAutofit/>
          </a:bodyPr>
          <a:lstStyle/>
          <a:p>
            <a:r>
              <a:rPr lang="en-US" dirty="0"/>
              <a:t>Introduction to Bionic Tire Recycling Technology</a:t>
            </a:r>
          </a:p>
        </p:txBody>
      </p:sp>
      <p:sp>
        <p:nvSpPr>
          <p:cNvPr id="4" name="Date Placeholder 3">
            <a:extLst>
              <a:ext uri="{FF2B5EF4-FFF2-40B4-BE49-F238E27FC236}">
                <a16:creationId xmlns:a16="http://schemas.microsoft.com/office/drawing/2014/main" id="{F6F89C81-55D0-0717-4AF7-68E5A2E5D691}"/>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4FB9A5B3-9351-0B8B-BEC9-73B268AAC73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3248332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F285-BF47-A3C3-1DB5-9BB7985C56F1}"/>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sz="3000" b="0" kern="1200" cap="all" baseline="0">
                <a:latin typeface="+mj-lt"/>
                <a:ea typeface="+mj-ea"/>
                <a:cs typeface="+mj-cs"/>
              </a:rPr>
              <a:t>Definition and Concept of Bionic Recycling</a:t>
            </a:r>
          </a:p>
        </p:txBody>
      </p:sp>
      <p:pic>
        <p:nvPicPr>
          <p:cNvPr id="7" name="Content Placeholder 6" descr="New Truck Car Wheels">
            <a:extLst>
              <a:ext uri="{FF2B5EF4-FFF2-40B4-BE49-F238E27FC236}">
                <a16:creationId xmlns:a16="http://schemas.microsoft.com/office/drawing/2014/main" id="{AB40CC3B-9040-411E-B50E-9141A8970CD3}"/>
              </a:ext>
            </a:extLst>
          </p:cNvPr>
          <p:cNvPicPr>
            <a:picLocks noGrp="1" noChangeAspect="1"/>
          </p:cNvPicPr>
          <p:nvPr>
            <p:ph type="pic" sz="quarter" idx="15"/>
          </p:nvPr>
        </p:nvPicPr>
        <p:blipFill>
          <a:blip r:embed="rId3"/>
          <a:srcRect r="2893" b="1"/>
          <a:stretch>
            <a:fillRect/>
          </a:stretch>
        </p:blipFill>
        <p:spPr>
          <a:xfrm>
            <a:off x="20" y="10"/>
            <a:ext cx="4147906" cy="6399142"/>
          </a:xfrm>
          <a:prstGeom prst="rect">
            <a:avLst/>
          </a:prstGeom>
          <a:noFill/>
        </p:spPr>
      </p:pic>
      <p:sp>
        <p:nvSpPr>
          <p:cNvPr id="8" name="TextBox 7">
            <a:extLst>
              <a:ext uri="{FF2B5EF4-FFF2-40B4-BE49-F238E27FC236}">
                <a16:creationId xmlns:a16="http://schemas.microsoft.com/office/drawing/2014/main" id="{A88490F5-8DB8-4BE9-822F-55BB25E68D5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t>Bionic Recycling Overview</a:t>
            </a:r>
          </a:p>
          <a:p>
            <a:pPr marL="0" lvl="1" indent="0">
              <a:spcBef>
                <a:spcPts val="1000"/>
              </a:spcBef>
              <a:spcAft>
                <a:spcPts val="600"/>
              </a:spcAft>
              <a:buFont typeface="Arial" panose="020B0604020202020204" pitchFamily="34" charset="0"/>
              <a:buNone/>
            </a:pPr>
            <a:r>
              <a:rPr lang="en-US" sz="1400" dirty="0"/>
              <a:t>Bionic recycling combines mechanics and technology to enhance tire waste breakdown methods efficiently and sustainably.</a:t>
            </a:r>
          </a:p>
          <a:p>
            <a:pPr marL="0" lvl="1" indent="0">
              <a:spcBef>
                <a:spcPts val="1000"/>
              </a:spcBef>
              <a:spcAft>
                <a:spcPts val="600"/>
              </a:spcAft>
              <a:buFont typeface="Arial" panose="020B0604020202020204" pitchFamily="34" charset="0"/>
              <a:buNone/>
            </a:pPr>
            <a:r>
              <a:rPr lang="en-US" sz="1400" dirty="0"/>
              <a:t>Grinding tires, removing steel, and recycling other components that are not rubber material enhance our ability to keep materials out of the waste stream.</a:t>
            </a:r>
          </a:p>
          <a:p>
            <a:pPr marL="0" lvl="1" indent="0">
              <a:spcBef>
                <a:spcPts val="1000"/>
              </a:spcBef>
              <a:spcAft>
                <a:spcPts val="600"/>
              </a:spcAft>
              <a:buFont typeface="Arial" panose="020B0604020202020204" pitchFamily="34" charset="0"/>
              <a:buNone/>
            </a:pPr>
            <a:r>
              <a:rPr lang="en-US" sz="1400" dirty="0"/>
              <a:t>Mechanical processes and groundbreaking procedures being developed and patented here at Bionic make us the global leader in recycling efficiency and innovation.</a:t>
            </a:r>
          </a:p>
          <a:p>
            <a:pPr marL="0" lvl="1" indent="0">
              <a:spcBef>
                <a:spcPts val="1000"/>
              </a:spcBef>
              <a:spcAft>
                <a:spcPts val="600"/>
              </a:spcAft>
              <a:buFont typeface="Arial" panose="020B0604020202020204" pitchFamily="34" charset="0"/>
              <a:buNone/>
            </a:pPr>
            <a:endParaRPr lang="en-US" sz="1400" dirty="0"/>
          </a:p>
        </p:txBody>
      </p:sp>
      <p:sp>
        <p:nvSpPr>
          <p:cNvPr id="4" name="Date Placeholder 3">
            <a:extLst>
              <a:ext uri="{FF2B5EF4-FFF2-40B4-BE49-F238E27FC236}">
                <a16:creationId xmlns:a16="http://schemas.microsoft.com/office/drawing/2014/main" id="{F385C130-A3E2-9AE7-0800-6894E09B795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236BDFED-7378-D14D-1ED2-FDBB55B056E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1908209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17CE-E1D8-BF01-4006-C5C1C9B10760}"/>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Comparison with Conventional Recycling Methods</a:t>
            </a:r>
          </a:p>
        </p:txBody>
      </p:sp>
      <p:pic>
        <p:nvPicPr>
          <p:cNvPr id="7" name="Content Placeholder 6" descr="Nature conservation strategy">
            <a:extLst>
              <a:ext uri="{FF2B5EF4-FFF2-40B4-BE49-F238E27FC236}">
                <a16:creationId xmlns:a16="http://schemas.microsoft.com/office/drawing/2014/main" id="{D0FF8F4C-FF3E-4F81-8D19-1AD55D9A10B8}"/>
              </a:ext>
            </a:extLst>
          </p:cNvPr>
          <p:cNvPicPr>
            <a:picLocks noGrp="1" noChangeAspect="1"/>
          </p:cNvPicPr>
          <p:nvPr>
            <p:ph type="pic" sz="quarter" idx="15"/>
          </p:nvPr>
        </p:nvPicPr>
        <p:blipFill>
          <a:blip r:embed="rId3"/>
          <a:srcRect l="30805" r="1" b="1"/>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0FFD2428-7245-487F-914A-E5AAF80FEF7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dirty="0"/>
              <a:t>Efficiency Advantages</a:t>
            </a:r>
          </a:p>
          <a:p>
            <a:pPr marL="0" lvl="1" indent="0">
              <a:lnSpc>
                <a:spcPct val="90000"/>
              </a:lnSpc>
              <a:spcBef>
                <a:spcPts val="1000"/>
              </a:spcBef>
              <a:spcAft>
                <a:spcPts val="600"/>
              </a:spcAft>
              <a:buFont typeface="Arial" panose="020B0604020202020204" pitchFamily="34" charset="0"/>
              <a:buNone/>
            </a:pPr>
            <a:r>
              <a:rPr lang="en-US" sz="900" dirty="0"/>
              <a:t>Bionic recycling significantly improves efficiency compared to conventional pyrolysis and mechanical shredding methods.</a:t>
            </a:r>
          </a:p>
          <a:p>
            <a:pPr marL="0" indent="0">
              <a:lnSpc>
                <a:spcPct val="90000"/>
              </a:lnSpc>
              <a:spcBef>
                <a:spcPts val="2500"/>
              </a:spcBef>
              <a:spcAft>
                <a:spcPts val="600"/>
              </a:spcAft>
              <a:buFont typeface="Arial" panose="020B0604020202020204" pitchFamily="34" charset="0"/>
              <a:buNone/>
            </a:pPr>
            <a:r>
              <a:rPr lang="en-US" sz="900" b="1" dirty="0"/>
              <a:t>Lower Environmental Emissions</a:t>
            </a:r>
          </a:p>
          <a:p>
            <a:pPr marL="0" lvl="1" indent="0">
              <a:lnSpc>
                <a:spcPct val="90000"/>
              </a:lnSpc>
              <a:spcBef>
                <a:spcPts val="1000"/>
              </a:spcBef>
              <a:spcAft>
                <a:spcPts val="600"/>
              </a:spcAft>
              <a:buFont typeface="Arial" panose="020B0604020202020204" pitchFamily="34" charset="0"/>
              <a:buNone/>
            </a:pPr>
            <a:r>
              <a:rPr lang="en-US" sz="900" dirty="0"/>
              <a:t>Bionic recycling reduces harmful emissions, offering a cleaner alternative to traditional tire recycling techniques.</a:t>
            </a:r>
          </a:p>
          <a:p>
            <a:pPr marL="0" indent="0">
              <a:lnSpc>
                <a:spcPct val="90000"/>
              </a:lnSpc>
              <a:spcBef>
                <a:spcPts val="2500"/>
              </a:spcBef>
              <a:spcAft>
                <a:spcPts val="600"/>
              </a:spcAft>
              <a:buFont typeface="Arial" panose="020B0604020202020204" pitchFamily="34" charset="0"/>
              <a:buNone/>
            </a:pPr>
            <a:r>
              <a:rPr lang="en-US" sz="900" b="1" dirty="0"/>
              <a:t>Enhanced Material Recovery</a:t>
            </a:r>
          </a:p>
          <a:p>
            <a:pPr marL="0" lvl="1" indent="0">
              <a:lnSpc>
                <a:spcPct val="90000"/>
              </a:lnSpc>
              <a:spcBef>
                <a:spcPts val="1000"/>
              </a:spcBef>
              <a:spcAft>
                <a:spcPts val="600"/>
              </a:spcAft>
              <a:buFont typeface="Arial" panose="020B0604020202020204" pitchFamily="34" charset="0"/>
              <a:buNone/>
            </a:pPr>
            <a:r>
              <a:rPr lang="en-US" sz="900" dirty="0"/>
              <a:t>This method achieves greater material recovery, maximizing resource reuse from tire waste.</a:t>
            </a:r>
          </a:p>
        </p:txBody>
      </p:sp>
      <p:sp>
        <p:nvSpPr>
          <p:cNvPr id="4" name="Date Placeholder 3">
            <a:extLst>
              <a:ext uri="{FF2B5EF4-FFF2-40B4-BE49-F238E27FC236}">
                <a16:creationId xmlns:a16="http://schemas.microsoft.com/office/drawing/2014/main" id="{4C61758B-0E1A-6ACA-7F67-0DCFC02C253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4/16/2026</a:t>
            </a:fld>
            <a:endParaRPr lang="en-US"/>
          </a:p>
        </p:txBody>
      </p:sp>
      <p:sp>
        <p:nvSpPr>
          <p:cNvPr id="6" name="Slide Number Placeholder 5">
            <a:extLst>
              <a:ext uri="{FF2B5EF4-FFF2-40B4-BE49-F238E27FC236}">
                <a16:creationId xmlns:a16="http://schemas.microsoft.com/office/drawing/2014/main" id="{65397476-0F35-BF2A-6CF2-7E26C525590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3716192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TotalTime>
  <Words>1967</Words>
  <Application>Microsoft Office PowerPoint</Application>
  <PresentationFormat>Widescreen</PresentationFormat>
  <Paragraphs>213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Neue Haas Grotesk Text Pro</vt:lpstr>
      <vt:lpstr>OasisVTI</vt:lpstr>
      <vt:lpstr>Bionic Tire Recycling: Innovative Solutions for Sustainable Waste Management</vt:lpstr>
      <vt:lpstr>Meeting Program</vt:lpstr>
      <vt:lpstr>Understanding the Challenge of Tire Waste</vt:lpstr>
      <vt:lpstr>Overview of Global Tire Waste Problem</vt:lpstr>
      <vt:lpstr>Environmental Impacts of Traditional Disposal</vt:lpstr>
      <vt:lpstr>Need for Advanced Tire Recycling Methods</vt:lpstr>
      <vt:lpstr>Introduction to Bionic Tire Recycling Technology</vt:lpstr>
      <vt:lpstr>Definition and Concept of Bionic Recycling</vt:lpstr>
      <vt:lpstr>Comparison with Conventional Recycling Methods</vt:lpstr>
      <vt:lpstr>Key Technological Advancements</vt:lpstr>
      <vt:lpstr>Process and Mechanisms of Bionic Tire Recycling</vt:lpstr>
      <vt:lpstr>Materials and Components Involved</vt:lpstr>
      <vt:lpstr>Breakdown of Recycling Steps</vt:lpstr>
      <vt:lpstr>End-Products and Their Applications</vt:lpstr>
      <vt:lpstr>Environmental and Economic Benefits</vt:lpstr>
      <vt:lpstr>Reduction in Landfill and Pollution</vt:lpstr>
      <vt:lpstr>Energy Efficiency and Resource Conservation</vt:lpstr>
      <vt:lpstr>Market Potential and Economic Impact</vt:lpstr>
      <vt:lpstr>Future Prospects and Industry Adoption</vt:lpstr>
      <vt:lpstr>Expansion Opportunities and Scalability</vt:lpstr>
      <vt:lpstr>Challenges in Large-Scale Implementation</vt:lpstr>
      <vt:lpstr>Emerging Trends and Research Directions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Davis</dc:creator>
  <cp:lastModifiedBy>Vickers, Kelly K</cp:lastModifiedBy>
  <cp:revision>5</cp:revision>
  <dcterms:created xsi:type="dcterms:W3CDTF">2025-10-22T14:48:03Z</dcterms:created>
  <dcterms:modified xsi:type="dcterms:W3CDTF">2026-04-16T17:22:24Z</dcterms:modified>
</cp:coreProperties>
</file>