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0" r:id="rId3"/>
    <p:sldId id="261" r:id="rId4"/>
    <p:sldId id="303" r:id="rId5"/>
    <p:sldId id="266" r:id="rId6"/>
    <p:sldId id="267" r:id="rId7"/>
    <p:sldId id="269" r:id="rId8"/>
    <p:sldId id="270" r:id="rId9"/>
    <p:sldId id="271" r:id="rId10"/>
    <p:sldId id="272" r:id="rId11"/>
    <p:sldId id="273" r:id="rId12"/>
    <p:sldId id="275" r:id="rId13"/>
    <p:sldId id="276" r:id="rId14"/>
    <p:sldId id="277" r:id="rId15"/>
    <p:sldId id="278" r:id="rId16"/>
    <p:sldId id="280" r:id="rId17"/>
    <p:sldId id="281" r:id="rId18"/>
    <p:sldId id="282" r:id="rId19"/>
    <p:sldId id="283" r:id="rId20"/>
    <p:sldId id="284" r:id="rId21"/>
    <p:sldId id="288" r:id="rId22"/>
    <p:sldId id="298" r:id="rId23"/>
    <p:sldId id="299" r:id="rId24"/>
    <p:sldId id="315" r:id="rId25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 autoAdjust="0"/>
  </p:normalViewPr>
  <p:slideViewPr>
    <p:cSldViewPr snapToGrid="0" snapToObjects="1">
      <p:cViewPr varScale="1">
        <p:scale>
          <a:sx n="111" d="100"/>
          <a:sy n="111" d="100"/>
        </p:scale>
        <p:origin x="55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2" d="100"/>
          <a:sy n="42" d="100"/>
        </p:scale>
        <p:origin x="204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64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9267"/>
            <a:ext cx="295275" cy="1947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000000"/>
                </a:solidFill>
                <a:latin typeface="Roboto Regular"/>
                <a:ea typeface="Roboto Regular"/>
                <a:cs typeface="Roboto Regular"/>
              </a:defRPr>
            </a:lvl1pPr>
          </a:lstStyle>
          <a:p>
            <a:pPr algn="r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9267"/>
            <a:ext cx="295275" cy="1947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000000"/>
                </a:solidFill>
                <a:latin typeface="Roboto Regular"/>
                <a:ea typeface="Roboto Regular"/>
                <a:cs typeface="Roboto Regular"/>
              </a:defRPr>
            </a:lvl1pPr>
          </a:lstStyle>
          <a:p>
            <a:pPr algn="r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16933" y="1368623"/>
            <a:ext cx="6829425" cy="9738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7668"/>
              </a:lnSpc>
            </a:pPr>
            <a:r>
              <a:rPr lang="en-US" sz="675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Leading the Way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807433" y="2356346"/>
            <a:ext cx="6448425" cy="175260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451"/>
              </a:lnSpc>
              <a:spcBef>
                <a:spcPts val="107"/>
              </a:spcBef>
            </a:pPr>
            <a:r>
              <a:rPr lang="en-US" sz="3038" i="1" dirty="0">
                <a:solidFill>
                  <a:srgbClr val="7FBC42"/>
                </a:solidFill>
                <a:latin typeface="Roboto Regular Italic" pitchFamily="34" charset="0"/>
                <a:ea typeface="Roboto Regular Italic" pitchFamily="34" charset="-122"/>
                <a:cs typeface="Roboto Regular Italic" pitchFamily="34" charset="-120"/>
              </a:rPr>
              <a:t>Presentation by:</a:t>
            </a:r>
            <a:br>
              <a:rPr lang="en-US" sz="3038" dirty="0">
                <a:solidFill>
                  <a:srgbClr val="7FBC42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3038" dirty="0">
                <a:solidFill>
                  <a:srgbClr val="7FBC42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Carolyn Muller</a:t>
            </a:r>
            <a:br>
              <a:rPr lang="en-US" sz="3038" dirty="0">
                <a:solidFill>
                  <a:srgbClr val="7FBC42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3038" dirty="0">
                <a:solidFill>
                  <a:srgbClr val="7FBC42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SWANA </a:t>
            </a:r>
            <a:br>
              <a:rPr lang="en-US" sz="3038" dirty="0">
                <a:solidFill>
                  <a:srgbClr val="7FBC42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3038" dirty="0">
                <a:solidFill>
                  <a:srgbClr val="7FBC42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Vice President, Industry Relations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4807433" y="4330303"/>
            <a:ext cx="6448425" cy="43815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451"/>
              </a:lnSpc>
              <a:spcBef>
                <a:spcPts val="1709"/>
              </a:spcBef>
            </a:pPr>
            <a:r>
              <a:rPr lang="en-US" sz="3038" dirty="0">
                <a:solidFill>
                  <a:srgbClr val="11A9E2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SWWB Conference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4807433" y="4992688"/>
            <a:ext cx="6448425" cy="39429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106"/>
              </a:lnSpc>
              <a:spcBef>
                <a:spcPts val="1731"/>
              </a:spcBef>
            </a:pPr>
            <a:r>
              <a:rPr lang="en-US" sz="2734" dirty="0">
                <a:solidFill>
                  <a:srgbClr val="11A9E2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April 2026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0" y="0"/>
            <a:ext cx="3871291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0" descr="SWANA_ZoomBackgrounds_05.jpg"/>
          <p:cNvPicPr>
            <a:picLocks noChangeAspect="1"/>
          </p:cNvPicPr>
          <p:nvPr/>
        </p:nvPicPr>
        <p:blipFill>
          <a:blip r:embed="rId3"/>
          <a:srcRect l="1155" r="67092"/>
          <a:stretch/>
        </p:blipFill>
        <p:spPr>
          <a:xfrm>
            <a:off x="0" y="0"/>
            <a:ext cx="38712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69404" y="381992"/>
            <a:ext cx="4349191" cy="108188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Battery Safety and</a:t>
            </a:r>
            <a:b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Our Members</a:t>
            </a: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IMG_1695.jpg"/>
          <p:cNvPicPr>
            <a:picLocks noChangeAspect="1"/>
          </p:cNvPicPr>
          <p:nvPr/>
        </p:nvPicPr>
        <p:blipFill>
          <a:blip r:embed="rId3"/>
          <a:srcRect l="31497" t="54" r="1922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572250" y="2124075"/>
            <a:ext cx="5143500" cy="4257675"/>
          </a:xfrm>
          <a:prstGeom prst="rect">
            <a:avLst/>
          </a:prstGeom>
          <a:solidFill>
            <a:srgbClr val="262B67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858000" y="2345730"/>
            <a:ext cx="4667250" cy="73560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897"/>
              </a:lnSpc>
            </a:pPr>
            <a:r>
              <a:rPr lang="en-US" sz="25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SWANA Lithium-Ion Battery</a:t>
            </a:r>
            <a:br>
              <a:rPr lang="en-US" sz="25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5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Workgroup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6858000" y="3184327"/>
            <a:ext cx="4667250" cy="210522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769"/>
              </a:lnSpc>
              <a:spcBef>
                <a:spcPts val="795"/>
              </a:spcBef>
              <a:buSzPct val="100000"/>
              <a:buChar char="•"/>
            </a:pPr>
            <a:r>
              <a:rPr lang="en-US" sz="2438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3 Sub-Workgroups </a:t>
            </a:r>
            <a:endParaRPr lang="en-US" dirty="0"/>
          </a:p>
          <a:p>
            <a:pPr marL="241300" indent="-241300" algn="l">
              <a:lnSpc>
                <a:spcPts val="2769"/>
              </a:lnSpc>
              <a:spcBef>
                <a:spcPts val="893"/>
              </a:spcBef>
              <a:buSzPct val="100000"/>
              <a:buChar char="•"/>
            </a:pPr>
            <a:r>
              <a:rPr lang="en-US" sz="2438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Advocacy and Public Policy</a:t>
            </a:r>
            <a:endParaRPr lang="en-US" dirty="0"/>
          </a:p>
          <a:p>
            <a:pPr marL="241300" indent="-241300" algn="l">
              <a:lnSpc>
                <a:spcPts val="2769"/>
              </a:lnSpc>
              <a:spcBef>
                <a:spcPts val="893"/>
              </a:spcBef>
              <a:buSzPct val="100000"/>
              <a:buChar char="•"/>
            </a:pPr>
            <a:r>
              <a:rPr lang="en-US" sz="2438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Vehicle and Facility Safety</a:t>
            </a:r>
            <a:endParaRPr lang="en-US" dirty="0"/>
          </a:p>
          <a:p>
            <a:pPr marL="241300" indent="-241300" algn="l">
              <a:lnSpc>
                <a:spcPts val="2769"/>
              </a:lnSpc>
              <a:spcBef>
                <a:spcPts val="893"/>
              </a:spcBef>
              <a:buSzPct val="100000"/>
              <a:buChar char="•"/>
            </a:pPr>
            <a:r>
              <a:rPr lang="en-US" sz="2438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Communications and</a:t>
            </a:r>
            <a:br>
              <a:rPr lang="en-US" sz="2438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8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Outreach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5953125" cy="66675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Battery Guide Cover.jpeg"/>
          <p:cNvPicPr>
            <a:picLocks noChangeAspect="1"/>
          </p:cNvPicPr>
          <p:nvPr/>
        </p:nvPicPr>
        <p:blipFill>
          <a:blip r:embed="rId3"/>
          <a:srcRect t="6981" b="6981"/>
          <a:stretch/>
        </p:blipFill>
        <p:spPr>
          <a:xfrm>
            <a:off x="95250" y="95250"/>
            <a:ext cx="5953125" cy="66675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95250"/>
            <a:ext cx="5953125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219825" y="310555"/>
            <a:ext cx="5800725" cy="5139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7"/>
              </a:lnSpc>
            </a:pPr>
            <a:r>
              <a:rPr lang="en-US" sz="3563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SWANA Safety Resources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6219825" y="820638"/>
            <a:ext cx="5800725" cy="234354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691"/>
              </a:lnSpc>
            </a:pPr>
            <a:r>
              <a:rPr lang="en-US" sz="3249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Guide to Developing Lithium</a:t>
            </a:r>
            <a:br>
              <a:rPr lang="en-US" sz="3249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3249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Battery Management</a:t>
            </a:r>
            <a:br>
              <a:rPr lang="en-US" sz="3249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3249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Practices at MRFs developed</a:t>
            </a:r>
            <a:br>
              <a:rPr lang="en-US" sz="3249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3249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with SWANA, NWRA and</a:t>
            </a:r>
            <a:br>
              <a:rPr lang="en-US" sz="3249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3249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ReMA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6143625" y="3476625"/>
            <a:ext cx="5953125" cy="328612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8" name="Image 1" descr="Screenshot 2026-03-12 at 12.07.01.png"/>
          <p:cNvPicPr>
            <a:picLocks noChangeAspect="1"/>
          </p:cNvPicPr>
          <p:nvPr/>
        </p:nvPicPr>
        <p:blipFill>
          <a:blip r:embed="rId4"/>
          <a:srcRect l="-57817" t="-9162" r="-57817" b="-9162"/>
          <a:stretch/>
        </p:blipFill>
        <p:spPr>
          <a:xfrm>
            <a:off x="6143625" y="3476625"/>
            <a:ext cx="5953125" cy="32861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81992"/>
            <a:ext cx="11334750" cy="5409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Product Safety: Product Safety Statement</a:t>
            </a: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476250" y="1581150"/>
            <a:ext cx="11239500" cy="4800600"/>
          </a:xfrm>
          <a:prstGeom prst="rect">
            <a:avLst/>
          </a:prstGeom>
          <a:solidFill>
            <a:srgbClr val="262B67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762000" y="1810345"/>
            <a:ext cx="11144250" cy="410825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556"/>
              </a:lnSpc>
              <a:buSzPct val="100000"/>
              <a:buChar char="•"/>
            </a:pPr>
            <a: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The SWANA SMM Technical Division Advocacy Committee recommended that</a:t>
            </a:r>
            <a:b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SWANA create a statement to address the issue of items that explode and catch</a:t>
            </a:r>
            <a:b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fire, including batteries, compressed gas cylinders, marine flares, fireworks, and</a:t>
            </a:r>
            <a:b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more.</a:t>
            </a:r>
            <a:b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endParaRPr lang="en-US" dirty="0"/>
          </a:p>
          <a:p>
            <a:pPr marL="241300" indent="-241300" algn="l">
              <a:lnSpc>
                <a:spcPts val="2556"/>
              </a:lnSpc>
              <a:spcBef>
                <a:spcPts val="825"/>
              </a:spcBef>
              <a:buSzPct val="100000"/>
              <a:buChar char="•"/>
            </a:pPr>
            <a: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SWANA issued a statement calling for Coordination on Product Safety and</a:t>
            </a:r>
            <a:b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Responsible End of Life Management for dangerous products.</a:t>
            </a:r>
            <a:b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endParaRPr lang="en-US" dirty="0"/>
          </a:p>
          <a:p>
            <a:pPr marL="241300" indent="-241300" algn="l">
              <a:lnSpc>
                <a:spcPts val="2556"/>
              </a:lnSpc>
              <a:spcBef>
                <a:spcPts val="825"/>
              </a:spcBef>
              <a:buSzPct val="100000"/>
              <a:buChar char="•"/>
            </a:pPr>
            <a: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"SWANA calls on producers and policy makers to join us and prioritize safety and</a:t>
            </a:r>
            <a:b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responsible end-of-life (EOL) management in the design, labeling, and marketing</a:t>
            </a:r>
            <a:b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of hazardous products to protect the safety of our workers and the long-term</a:t>
            </a:r>
            <a:b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250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viability of our waste and recycling infrastructure."  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8125" y="381992"/>
            <a:ext cx="11715750" cy="5409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14 Organizations Signed the Product Safety Op-Ed</a:t>
            </a: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1295400"/>
            <a:ext cx="12192000" cy="55626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image.png"/>
          <p:cNvPicPr>
            <a:picLocks noChangeAspect="1"/>
          </p:cNvPicPr>
          <p:nvPr/>
        </p:nvPicPr>
        <p:blipFill>
          <a:blip r:embed="rId3"/>
          <a:srcRect l="-350" t="-15872" r="-350" b="-15872"/>
          <a:stretch/>
        </p:blipFill>
        <p:spPr>
          <a:xfrm>
            <a:off x="0" y="1295400"/>
            <a:ext cx="12192000" cy="50387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81992"/>
            <a:ext cx="11334750" cy="5409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Fire Safety Webpage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52909"/>
            <a:ext cx="11334750" cy="27047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130"/>
              </a:lnSpc>
              <a:spcBef>
                <a:spcPts val="1003"/>
              </a:spcBef>
            </a:pPr>
            <a:r>
              <a:rPr lang="en-US" sz="1875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Fire Safety Resources, Anonymous Fire Reporting, Battery Dropoff Locations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95250" y="1562100"/>
            <a:ext cx="12001500" cy="5200650"/>
          </a:xfrm>
          <a:prstGeom prst="rect">
            <a:avLst/>
          </a:prstGeom>
          <a:solidFill>
            <a:srgbClr val="FBFBFB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Screenshot 2026-03-21 094409.png"/>
          <p:cNvPicPr>
            <a:picLocks noChangeAspect="1"/>
          </p:cNvPicPr>
          <p:nvPr/>
        </p:nvPicPr>
        <p:blipFill>
          <a:blip r:embed="rId3"/>
          <a:srcRect l="-7251" t="3283" r="-7251" b="3283"/>
          <a:stretch/>
        </p:blipFill>
        <p:spPr>
          <a:xfrm>
            <a:off x="95250" y="1562100"/>
            <a:ext cx="12001500" cy="5200650"/>
          </a:xfrm>
          <a:prstGeom prst="rect">
            <a:avLst/>
          </a:prstGeom>
        </p:spPr>
      </p:pic>
      <p:pic>
        <p:nvPicPr>
          <p:cNvPr id="6" name="Image 1" descr="658ecc2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644" y="4475990"/>
            <a:ext cx="2457450" cy="285750"/>
          </a:xfrm>
          <a:prstGeom prst="rect">
            <a:avLst/>
          </a:prstGeom>
        </p:spPr>
      </p:pic>
      <p:pic>
        <p:nvPicPr>
          <p:cNvPr id="7" name="Image 2" descr="724661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913" y="4290251"/>
            <a:ext cx="628650" cy="666750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275859" y="3699730"/>
            <a:ext cx="1838325" cy="1838325"/>
          </a:xfrm>
          <a:prstGeom prst="rect">
            <a:avLst/>
          </a:prstGeom>
          <a:solidFill>
            <a:srgbClr val="7FBC42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3" descr="QR code to fire reporting webpage.png"/>
          <p:cNvPicPr>
            <a:picLocks noChangeAspect="1"/>
          </p:cNvPicPr>
          <p:nvPr/>
        </p:nvPicPr>
        <p:blipFill>
          <a:blip r:embed="rId6"/>
          <a:srcRect l="9438" t="9438" r="9438" b="9438"/>
          <a:stretch/>
        </p:blipFill>
        <p:spPr>
          <a:xfrm>
            <a:off x="275859" y="3699730"/>
            <a:ext cx="1838325" cy="18383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73966" y="381992"/>
            <a:ext cx="4140067" cy="162282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SWANA Supports</a:t>
            </a:r>
            <a:b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Members to Lead</a:t>
            </a:r>
            <a:b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on Worker Safety</a:t>
            </a: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IMG_7114.jpg"/>
          <p:cNvPicPr>
            <a:picLocks noChangeAspect="1"/>
          </p:cNvPicPr>
          <p:nvPr/>
        </p:nvPicPr>
        <p:blipFill>
          <a:blip r:embed="rId3"/>
          <a:srcRect t="7813" b="781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667500" y="2705993"/>
            <a:ext cx="5048250" cy="364132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760"/>
              </a:lnSpc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Essential training and best</a:t>
            </a:r>
            <a:b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practices.</a:t>
            </a:r>
            <a:endParaRPr lang="en-US" dirty="0"/>
          </a:p>
          <a:p>
            <a:pPr marL="241300" indent="-241300" algn="l">
              <a:lnSpc>
                <a:spcPts val="2760"/>
              </a:lnSpc>
              <a:spcBef>
                <a:spcPts val="2293"/>
              </a:spcBef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Championing “Move Over” laws.</a:t>
            </a:r>
            <a:endParaRPr lang="en-US" dirty="0"/>
          </a:p>
          <a:p>
            <a:pPr marL="241300" indent="-241300" algn="l">
              <a:lnSpc>
                <a:spcPts val="2760"/>
              </a:lnSpc>
              <a:spcBef>
                <a:spcPts val="2293"/>
              </a:spcBef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Setting the highest standard.</a:t>
            </a:r>
            <a:endParaRPr lang="en-US" dirty="0"/>
          </a:p>
          <a:p>
            <a:pPr marL="241300" indent="-241300" algn="l">
              <a:lnSpc>
                <a:spcPts val="2760"/>
              </a:lnSpc>
              <a:spcBef>
                <a:spcPts val="2293"/>
              </a:spcBef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Holding ourselves accountable.</a:t>
            </a:r>
            <a:endParaRPr lang="en-US" dirty="0"/>
          </a:p>
          <a:p>
            <a:pPr marL="241300" indent="-241300" algn="l">
              <a:lnSpc>
                <a:spcPts val="2760"/>
              </a:lnSpc>
              <a:spcBef>
                <a:spcPts val="2293"/>
              </a:spcBef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Leveraging technology to</a:t>
            </a:r>
            <a:b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advance.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080000" cy="3429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IMG_4616.jpg"/>
          <p:cNvPicPr>
            <a:picLocks noChangeAspect="1"/>
          </p:cNvPicPr>
          <p:nvPr/>
        </p:nvPicPr>
        <p:blipFill>
          <a:blip r:embed="rId3"/>
          <a:srcRect l="19" r="19"/>
          <a:stretch/>
        </p:blipFill>
        <p:spPr>
          <a:xfrm>
            <a:off x="0" y="0"/>
            <a:ext cx="5080000" cy="3429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080000" y="0"/>
            <a:ext cx="4064000" cy="3429000"/>
          </a:xfrm>
          <a:prstGeom prst="rect">
            <a:avLst/>
          </a:prstGeom>
          <a:solidFill>
            <a:srgbClr val="11A9E2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164263" y="1235472"/>
            <a:ext cx="1895475" cy="56257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430"/>
              </a:lnSpc>
            </a:pPr>
            <a:r>
              <a:rPr lang="en-US" sz="3900" dirty="0">
                <a:solidFill>
                  <a:srgbClr val="FFFFF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47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6125260" y="1766987"/>
            <a:ext cx="1973480" cy="40501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190"/>
              </a:lnSpc>
            </a:pPr>
            <a:r>
              <a:rPr lang="en-US" sz="2808" dirty="0">
                <a:solidFill>
                  <a:srgbClr val="FFFFFF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CHAPTERS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9144000" y="0"/>
            <a:ext cx="3048000" cy="3429000"/>
          </a:xfrm>
          <a:prstGeom prst="rect">
            <a:avLst/>
          </a:prstGeom>
          <a:solidFill>
            <a:srgbClr val="FFBB43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9439275" y="1121271"/>
            <a:ext cx="2457450" cy="51732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74"/>
              </a:lnSpc>
            </a:pPr>
            <a:r>
              <a:rPr lang="en-US" sz="3825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10K 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9369049" y="1770856"/>
            <a:ext cx="2597902" cy="56257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430"/>
              </a:lnSpc>
              <a:spcBef>
                <a:spcPts val="1021"/>
              </a:spcBef>
            </a:pPr>
            <a:r>
              <a:rPr lang="en-US" sz="390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MEMBERS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0" y="3429000"/>
            <a:ext cx="4064000" cy="3429000"/>
          </a:xfrm>
          <a:prstGeom prst="rect">
            <a:avLst/>
          </a:prstGeom>
          <a:solidFill>
            <a:srgbClr val="7FBC42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31875" y="4420691"/>
            <a:ext cx="2000250" cy="37653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965"/>
              </a:lnSpc>
            </a:pPr>
            <a:r>
              <a:rPr lang="en-US" sz="261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Members in</a:t>
            </a: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1031875" y="4871244"/>
            <a:ext cx="2000250" cy="51732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74"/>
              </a:lnSpc>
              <a:spcBef>
                <a:spcPts val="572"/>
              </a:spcBef>
            </a:pPr>
            <a:r>
              <a:rPr lang="en-US" sz="3825" dirty="0">
                <a:solidFill>
                  <a:srgbClr val="FFFFF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28</a:t>
            </a:r>
            <a:endParaRPr lang="en-US" dirty="0"/>
          </a:p>
        </p:txBody>
      </p:sp>
      <p:sp>
        <p:nvSpPr>
          <p:cNvPr id="13" name="Text 10"/>
          <p:cNvSpPr/>
          <p:nvPr/>
        </p:nvSpPr>
        <p:spPr>
          <a:xfrm>
            <a:off x="986231" y="5472013"/>
            <a:ext cx="2091538" cy="40501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190"/>
              </a:lnSpc>
              <a:spcBef>
                <a:spcPts val="645"/>
              </a:spcBef>
            </a:pPr>
            <a:r>
              <a:rPr lang="en-US" sz="2808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COUNTRIES</a:t>
            </a:r>
            <a:endParaRPr lang="en-US" dirty="0"/>
          </a:p>
        </p:txBody>
      </p:sp>
      <p:sp>
        <p:nvSpPr>
          <p:cNvPr id="14" name="Shape 11"/>
          <p:cNvSpPr/>
          <p:nvPr/>
        </p:nvSpPr>
        <p:spPr>
          <a:xfrm>
            <a:off x="4064000" y="3429000"/>
            <a:ext cx="8128000" cy="3429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Image 1" descr="SWANA logo.jfif"/>
          <p:cNvPicPr>
            <a:picLocks noChangeAspect="1"/>
          </p:cNvPicPr>
          <p:nvPr/>
        </p:nvPicPr>
        <p:blipFill>
          <a:blip r:embed="rId4"/>
          <a:srcRect l="-3533" t="-6544" r="-3533" b="-6544"/>
          <a:stretch/>
        </p:blipFill>
        <p:spPr>
          <a:xfrm>
            <a:off x="4064000" y="3429000"/>
            <a:ext cx="8128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262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81992"/>
            <a:ext cx="11334750" cy="5409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FFFFF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Your Member Experience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952500" y="1541859"/>
            <a:ext cx="5048250" cy="482619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3067"/>
              </a:lnSpc>
              <a:buSzPct val="100000"/>
              <a:buChar char="•"/>
            </a:pP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Focus on the mission of</a:t>
            </a:r>
            <a:b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advancing waste to resource</a:t>
            </a:r>
            <a:b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management.  </a:t>
            </a:r>
            <a:endParaRPr lang="en-US" dirty="0"/>
          </a:p>
          <a:p>
            <a:pPr marL="241300" indent="-241300" algn="l">
              <a:lnSpc>
                <a:spcPts val="3067"/>
              </a:lnSpc>
              <a:spcBef>
                <a:spcPts val="2548"/>
              </a:spcBef>
              <a:buSzPct val="100000"/>
              <a:buChar char="•"/>
            </a:pP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New </a:t>
            </a:r>
            <a:r>
              <a:rPr lang="en-US" sz="2700" i="1" dirty="0">
                <a:solidFill>
                  <a:srgbClr val="FFFFFF"/>
                </a:solidFill>
                <a:latin typeface="Roboto Regular Italic" pitchFamily="34" charset="0"/>
                <a:ea typeface="Roboto Regular Italic" pitchFamily="34" charset="-122"/>
                <a:cs typeface="Roboto Regular Italic" pitchFamily="34" charset="-120"/>
              </a:rPr>
              <a:t>The Resource </a:t>
            </a: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newsletter</a:t>
            </a:r>
            <a:b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distributed weekly.</a:t>
            </a:r>
            <a:endParaRPr lang="en-US" dirty="0"/>
          </a:p>
          <a:p>
            <a:pPr marL="241300" indent="-241300" algn="l">
              <a:lnSpc>
                <a:spcPts val="3067"/>
              </a:lnSpc>
              <a:spcBef>
                <a:spcPts val="2548"/>
              </a:spcBef>
              <a:buSzPct val="100000"/>
              <a:buChar char="•"/>
            </a:pP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Greater Customer Service.</a:t>
            </a:r>
            <a:endParaRPr lang="en-US" dirty="0"/>
          </a:p>
          <a:p>
            <a:pPr marL="241300" indent="-241300" algn="l">
              <a:lnSpc>
                <a:spcPts val="3067"/>
              </a:lnSpc>
              <a:spcBef>
                <a:spcPts val="2548"/>
              </a:spcBef>
              <a:buSzPct val="100000"/>
              <a:buChar char="•"/>
            </a:pP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Revamp Technical Division</a:t>
            </a:r>
            <a:b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benefits and offerings.</a:t>
            </a:r>
            <a:endParaRPr lang="en-US" dirty="0"/>
          </a:p>
          <a:p>
            <a:pPr marL="241300" indent="-241300" algn="l">
              <a:lnSpc>
                <a:spcPts val="3067"/>
              </a:lnSpc>
              <a:spcBef>
                <a:spcPts val="2548"/>
              </a:spcBef>
              <a:buSzPct val="100000"/>
              <a:buChar char="•"/>
            </a:pP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Continually refresh RCon.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286500" y="1541859"/>
            <a:ext cx="5063752" cy="48856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3067"/>
              </a:lnSpc>
              <a:buSzPct val="100000"/>
              <a:buChar char="•"/>
            </a:pP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Increase partnerships, leading</a:t>
            </a:r>
            <a:b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to collaboration opportunities</a:t>
            </a:r>
            <a:b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for SWANA members. </a:t>
            </a:r>
            <a:endParaRPr lang="en-US" dirty="0"/>
          </a:p>
          <a:p>
            <a:pPr marL="241300" indent="-241300" algn="l">
              <a:lnSpc>
                <a:spcPts val="3067"/>
              </a:lnSpc>
              <a:spcBef>
                <a:spcPts val="2548"/>
              </a:spcBef>
              <a:buSzPct val="100000"/>
              <a:buChar char="•"/>
            </a:pP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Launch SWANA volunteer</a:t>
            </a:r>
            <a:b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opportunity website and</a:t>
            </a:r>
            <a:b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ramped up volunteer</a:t>
            </a:r>
            <a:b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recruitment efforts.</a:t>
            </a:r>
            <a:endParaRPr lang="en-US" dirty="0"/>
          </a:p>
          <a:p>
            <a:pPr marL="241300" indent="-241300" algn="l">
              <a:lnSpc>
                <a:spcPts val="3067"/>
              </a:lnSpc>
              <a:spcBef>
                <a:spcPts val="2548"/>
              </a:spcBef>
              <a:buSzPct val="100000"/>
              <a:buChar char="•"/>
            </a:pP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Revamp SWANA website.</a:t>
            </a:r>
            <a:endParaRPr lang="en-US" dirty="0"/>
          </a:p>
          <a:p>
            <a:pPr marL="241300" indent="-241300" algn="l">
              <a:lnSpc>
                <a:spcPts val="3067"/>
              </a:lnSpc>
              <a:spcBef>
                <a:spcPts val="2548"/>
              </a:spcBef>
              <a:buSzPct val="100000"/>
              <a:buChar char="•"/>
            </a:pP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Increase communications</a:t>
            </a:r>
            <a:b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70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with chapter leaders. 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rgbClr val="FFBB43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63921" y="2891830"/>
            <a:ext cx="2936158" cy="108188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Training and</a:t>
            </a:r>
            <a:b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Certification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064000" y="0"/>
            <a:ext cx="4064000" cy="68580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4300538" y="483791"/>
            <a:ext cx="3587750" cy="32523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561"/>
              </a:lnSpc>
            </a:pPr>
            <a: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Collection Systems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4173875" y="1161653"/>
            <a:ext cx="3841076" cy="97571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561"/>
              </a:lnSpc>
              <a:spcBef>
                <a:spcPts val="106"/>
              </a:spcBef>
            </a:pPr>
            <a: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HHW &amp; CESQG Collection</a:t>
            </a:r>
            <a:b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Operations</a:t>
            </a:r>
            <a:b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4178544" y="2151063"/>
            <a:ext cx="3831737" cy="422810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561"/>
              </a:lnSpc>
              <a:spcBef>
                <a:spcPts val="106"/>
              </a:spcBef>
            </a:pPr>
            <a: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Composting Programs</a:t>
            </a:r>
            <a:b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b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Integrated Solid Waste</a:t>
            </a:r>
            <a:b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Management Systems</a:t>
            </a:r>
            <a:b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b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Landfill Operations</a:t>
            </a:r>
            <a:br>
              <a:rPr lang="en-US" sz="2405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b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Recycling Systems</a:t>
            </a:r>
            <a:br>
              <a:rPr lang="en-US" sz="2405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b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Transfer Station Systems</a:t>
            </a:r>
            <a:br>
              <a:rPr lang="en-US" sz="2405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b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Zero Waste Principles &amp;</a:t>
            </a:r>
            <a:b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2405" dirty="0">
                <a:solidFill>
                  <a:srgbClr val="000000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Practices</a:t>
            </a:r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8128000" y="0"/>
            <a:ext cx="4064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0" descr="sc palmetto.jpg"/>
          <p:cNvPicPr>
            <a:picLocks noChangeAspect="1"/>
          </p:cNvPicPr>
          <p:nvPr/>
        </p:nvPicPr>
        <p:blipFill>
          <a:blip r:embed="rId3"/>
          <a:srcRect l="29172" t="28158" r="45875" b="15699"/>
          <a:stretch/>
        </p:blipFill>
        <p:spPr>
          <a:xfrm>
            <a:off x="8128000" y="0"/>
            <a:ext cx="406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5953125" cy="3286125"/>
          </a:xfrm>
          <a:prstGeom prst="rect">
            <a:avLst/>
          </a:prstGeom>
          <a:solidFill>
            <a:srgbClr val="7FBC42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39666" y="929680"/>
            <a:ext cx="5464275" cy="162282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67 reports</a:t>
            </a:r>
            <a:b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complimentary for</a:t>
            </a:r>
            <a:b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SWANA Members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6143625" y="95250"/>
            <a:ext cx="5953125" cy="3286125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Screenshot 2025-09-09 at 18.50.28.png"/>
          <p:cNvPicPr>
            <a:picLocks noChangeAspect="1"/>
          </p:cNvPicPr>
          <p:nvPr/>
        </p:nvPicPr>
        <p:blipFill>
          <a:blip r:embed="rId3"/>
          <a:srcRect t="57366"/>
          <a:stretch/>
        </p:blipFill>
        <p:spPr>
          <a:xfrm>
            <a:off x="6143625" y="95250"/>
            <a:ext cx="5953125" cy="328612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95250" y="3476625"/>
            <a:ext cx="5953125" cy="3286125"/>
          </a:xfrm>
          <a:prstGeom prst="rect">
            <a:avLst/>
          </a:prstGeom>
          <a:solidFill>
            <a:srgbClr val="262B67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38163" y="3987998"/>
            <a:ext cx="5543550" cy="22721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508000" indent="-444500" algn="l">
              <a:lnSpc>
                <a:spcPts val="3578"/>
              </a:lnSpc>
              <a:buNone/>
            </a:pPr>
            <a:r>
              <a:rPr lang="en-US" sz="31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Members of the Applied</a:t>
            </a:r>
            <a:br>
              <a:rPr lang="en-US" sz="31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31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Research Foundation select</a:t>
            </a:r>
            <a:br>
              <a:rPr lang="en-US" sz="31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31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the topic, contribute to the</a:t>
            </a:r>
            <a:br>
              <a:rPr lang="en-US" sz="31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31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review, and receive exclusive</a:t>
            </a:r>
            <a:br>
              <a:rPr lang="en-US" sz="31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31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access report's findings.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6143625" y="3476625"/>
            <a:ext cx="5953125" cy="328612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Screenshot 2026-03-12 at 11.13.45.png"/>
          <p:cNvPicPr>
            <a:picLocks noChangeAspect="1"/>
          </p:cNvPicPr>
          <p:nvPr/>
        </p:nvPicPr>
        <p:blipFill>
          <a:blip r:embed="rId4"/>
          <a:srcRect l="-44576" t="-2126" r="-44576" b="-2126"/>
          <a:stretch/>
        </p:blipFill>
        <p:spPr>
          <a:xfrm>
            <a:off x="6143625" y="3476625"/>
            <a:ext cx="5953125" cy="3286125"/>
          </a:xfrm>
          <a:prstGeom prst="rect">
            <a:avLst/>
          </a:prstGeom>
        </p:spPr>
      </p:pic>
      <p:pic>
        <p:nvPicPr>
          <p:cNvPr id="10" name="Image 2" descr="-5ae6971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4" y="2535842"/>
            <a:ext cx="2819400" cy="1733550"/>
          </a:xfrm>
          <a:prstGeom prst="rect">
            <a:avLst/>
          </a:prstGeom>
        </p:spPr>
      </p:pic>
      <p:pic>
        <p:nvPicPr>
          <p:cNvPr id="11" name="Image 3" descr="2b6d69a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691" y="3749612"/>
            <a:ext cx="6477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6588369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IMG_1739.jpeg"/>
          <p:cNvPicPr>
            <a:picLocks noChangeAspect="1"/>
          </p:cNvPicPr>
          <p:nvPr/>
        </p:nvPicPr>
        <p:blipFill>
          <a:blip r:embed="rId3"/>
          <a:srcRect l="13974" r="13974"/>
          <a:stretch/>
        </p:blipFill>
        <p:spPr>
          <a:xfrm>
            <a:off x="0" y="0"/>
            <a:ext cx="6588369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90172" y="662781"/>
            <a:ext cx="4400025" cy="98901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894"/>
              </a:lnSpc>
            </a:pPr>
            <a:r>
              <a:rPr lang="en-US" sz="3656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SWANA's Members</a:t>
            </a:r>
            <a:br>
              <a:rPr lang="en-US" sz="3656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656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Represent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7027985" y="1782068"/>
            <a:ext cx="4724400" cy="3516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769"/>
              </a:lnSpc>
              <a:spcBef>
                <a:spcPts val="1006"/>
              </a:spcBef>
            </a:pPr>
            <a:r>
              <a:rPr lang="en-US" sz="2438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Landfills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7027985" y="2187476"/>
            <a:ext cx="4724400" cy="3516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769"/>
              </a:lnSpc>
              <a:spcBef>
                <a:spcPts val="416"/>
              </a:spcBef>
            </a:pPr>
            <a:r>
              <a:rPr lang="en-US" sz="2438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Transfer Station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7027985" y="2592884"/>
            <a:ext cx="4724400" cy="3516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769"/>
              </a:lnSpc>
              <a:spcBef>
                <a:spcPts val="416"/>
              </a:spcBef>
            </a:pPr>
            <a:r>
              <a:rPr lang="en-US" sz="2438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Recycling 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7027985" y="2998291"/>
            <a:ext cx="4724400" cy="3516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769"/>
              </a:lnSpc>
              <a:spcBef>
                <a:spcPts val="416"/>
              </a:spcBef>
            </a:pPr>
            <a:r>
              <a:rPr lang="en-US" sz="2438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Waste to Energy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7027985" y="3403699"/>
            <a:ext cx="4724400" cy="3516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769"/>
              </a:lnSpc>
              <a:spcBef>
                <a:spcPts val="416"/>
              </a:spcBef>
            </a:pPr>
            <a:r>
              <a:rPr lang="en-US" sz="2438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Landfill Gas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7027985" y="3809107"/>
            <a:ext cx="4724400" cy="3516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769"/>
              </a:lnSpc>
              <a:spcBef>
                <a:spcPts val="416"/>
              </a:spcBef>
            </a:pPr>
            <a:r>
              <a:rPr lang="en-US" sz="2438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Resource Recovery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7027985" y="4214515"/>
            <a:ext cx="4724400" cy="3516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769"/>
              </a:lnSpc>
              <a:spcBef>
                <a:spcPts val="416"/>
              </a:spcBef>
            </a:pPr>
            <a:r>
              <a:rPr lang="en-US" sz="2438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Energy Recovery</a:t>
            </a: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7027985" y="4619923"/>
            <a:ext cx="4724400" cy="3516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769"/>
              </a:lnSpc>
              <a:spcBef>
                <a:spcPts val="416"/>
              </a:spcBef>
            </a:pPr>
            <a:r>
              <a:rPr lang="en-US" sz="2438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Collections</a:t>
            </a:r>
            <a:endParaRPr lang="en-US" dirty="0"/>
          </a:p>
        </p:txBody>
      </p:sp>
      <p:sp>
        <p:nvSpPr>
          <p:cNvPr id="13" name="Text 10"/>
          <p:cNvSpPr/>
          <p:nvPr/>
        </p:nvSpPr>
        <p:spPr>
          <a:xfrm>
            <a:off x="6844650" y="5025330"/>
            <a:ext cx="5091070" cy="3516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769"/>
              </a:lnSpc>
              <a:spcBef>
                <a:spcPts val="416"/>
              </a:spcBef>
            </a:pPr>
            <a:r>
              <a:rPr lang="en-US" sz="2438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Disaster and Debris Management</a:t>
            </a:r>
            <a:endParaRPr lang="en-US" dirty="0"/>
          </a:p>
        </p:txBody>
      </p:sp>
      <p:sp>
        <p:nvSpPr>
          <p:cNvPr id="14" name="Text 11"/>
          <p:cNvSpPr/>
          <p:nvPr/>
        </p:nvSpPr>
        <p:spPr>
          <a:xfrm>
            <a:off x="7027985" y="5430738"/>
            <a:ext cx="4724400" cy="3516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769"/>
              </a:lnSpc>
              <a:spcBef>
                <a:spcPts val="416"/>
              </a:spcBef>
            </a:pPr>
            <a:r>
              <a:rPr lang="en-US" sz="2438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Hazardous Waste</a:t>
            </a:r>
            <a:endParaRPr lang="en-US" dirty="0"/>
          </a:p>
        </p:txBody>
      </p:sp>
      <p:sp>
        <p:nvSpPr>
          <p:cNvPr id="15" name="Text 12"/>
          <p:cNvSpPr/>
          <p:nvPr/>
        </p:nvSpPr>
        <p:spPr>
          <a:xfrm>
            <a:off x="7027985" y="5836146"/>
            <a:ext cx="4724400" cy="3516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769"/>
              </a:lnSpc>
              <a:spcBef>
                <a:spcPts val="416"/>
              </a:spcBef>
            </a:pPr>
            <a:r>
              <a:rPr lang="en-US" sz="2438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Organics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5953125" cy="3286125"/>
          </a:xfrm>
          <a:prstGeom prst="rect">
            <a:avLst/>
          </a:prstGeom>
          <a:solidFill>
            <a:srgbClr val="FFBB43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88643" y="753467"/>
            <a:ext cx="4366340" cy="162282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Applied Research</a:t>
            </a:r>
            <a:b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Foundation Report</a:t>
            </a:r>
            <a:b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September 2025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1026424" y="2412901"/>
            <a:ext cx="4090778" cy="2596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45"/>
              </a:lnSpc>
              <a:spcBef>
                <a:spcPts val="283"/>
              </a:spcBef>
            </a:pPr>
            <a:r>
              <a:rPr lang="en-US" sz="1800" i="1" dirty="0">
                <a:solidFill>
                  <a:srgbClr val="000000">
                    <a:alpha val="80000"/>
                  </a:srgbClr>
                </a:solidFill>
                <a:latin typeface="Roboto Regular Italic" pitchFamily="34" charset="0"/>
                <a:ea typeface="Roboto Regular Italic" pitchFamily="34" charset="-122"/>
                <a:cs typeface="Roboto Regular Italic" pitchFamily="34" charset="-120"/>
              </a:rPr>
              <a:t>Complimentary for SWANA Members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95250" y="3476625"/>
            <a:ext cx="5953125" cy="3286125"/>
          </a:xfrm>
          <a:prstGeom prst="rect">
            <a:avLst/>
          </a:prstGeom>
          <a:solidFill>
            <a:srgbClr val="11A9E2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528638" y="3987998"/>
            <a:ext cx="5562600" cy="45442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3578"/>
              </a:lnSpc>
            </a:pPr>
            <a:r>
              <a:rPr lang="en-US" sz="3150" dirty="0">
                <a:solidFill>
                  <a:srgbClr val="FFFFFF">
                    <a:alpha val="80000"/>
                  </a:srgbClr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Upcoming Reports Include:  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528638" y="4675584"/>
            <a:ext cx="5181600" cy="155743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556"/>
              </a:lnSpc>
              <a:spcBef>
                <a:spcPts val="1800"/>
              </a:spcBef>
              <a:buSzPct val="100000"/>
              <a:buChar char="•"/>
            </a:pPr>
            <a:r>
              <a:rPr lang="en-US" sz="22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Horizontal Landfill Gas Collection</a:t>
            </a:r>
            <a:br>
              <a:rPr lang="en-US" sz="22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2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System Installations: Best Practices</a:t>
            </a:r>
            <a:endParaRPr lang="en-US" dirty="0"/>
          </a:p>
          <a:p>
            <a:pPr marL="241300" indent="-241300" algn="l">
              <a:lnSpc>
                <a:spcPts val="2556"/>
              </a:lnSpc>
              <a:spcBef>
                <a:spcPts val="2001"/>
              </a:spcBef>
              <a:buSzPct val="100000"/>
              <a:buChar char="•"/>
            </a:pPr>
            <a:r>
              <a:rPr lang="en-US" sz="22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Molecular Recycling Options for</a:t>
            </a:r>
            <a:br>
              <a:rPr lang="en-US" sz="22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250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Plastics and Wood Waste    </a:t>
            </a:r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6143625" y="95250"/>
            <a:ext cx="5953125" cy="66675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0" descr="ARF Sep 25 report.jpg"/>
          <p:cNvPicPr>
            <a:picLocks noChangeAspect="1"/>
          </p:cNvPicPr>
          <p:nvPr/>
        </p:nvPicPr>
        <p:blipFill>
          <a:blip r:embed="rId3"/>
          <a:srcRect l="1865" t="12887" r="1865" b="1165"/>
          <a:stretch/>
        </p:blipFill>
        <p:spPr>
          <a:xfrm>
            <a:off x="6143625" y="95250"/>
            <a:ext cx="5953125" cy="6667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81992"/>
            <a:ext cx="11334750" cy="5409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Build Your Own RCon Adventure in St. Louis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52909"/>
            <a:ext cx="11334750" cy="27047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130"/>
              </a:lnSpc>
              <a:spcBef>
                <a:spcPts val="1003"/>
              </a:spcBef>
            </a:pPr>
            <a:r>
              <a:rPr lang="en-US" sz="1875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Achieve your professional goals by selecting relevant sessions and tours.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1476375" y="1857375"/>
            <a:ext cx="1428750" cy="1428750"/>
          </a:xfrm>
          <a:prstGeom prst="ellipse">
            <a:avLst/>
          </a:prstGeom>
          <a:solidFill>
            <a:srgbClr val="7FBC42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IWP2512_2118.JPG"/>
          <p:cNvPicPr>
            <a:picLocks noChangeAspect="1"/>
          </p:cNvPicPr>
          <p:nvPr/>
        </p:nvPicPr>
        <p:blipFill>
          <a:blip r:embed="rId3"/>
          <a:srcRect l="28667" r="4667"/>
          <a:stretch/>
        </p:blipFill>
        <p:spPr>
          <a:xfrm>
            <a:off x="1476375" y="1857375"/>
            <a:ext cx="1428750" cy="1428750"/>
          </a:xfrm>
          <a:prstGeom prst="ellipse">
            <a:avLst/>
          </a:prstGeom>
        </p:spPr>
      </p:pic>
      <p:sp>
        <p:nvSpPr>
          <p:cNvPr id="6" name="Text 3"/>
          <p:cNvSpPr/>
          <p:nvPr/>
        </p:nvSpPr>
        <p:spPr>
          <a:xfrm>
            <a:off x="692864" y="3383756"/>
            <a:ext cx="2995772" cy="2596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</a:pPr>
            <a:r>
              <a:rPr lang="en-US" sz="1800" dirty="0">
                <a:solidFill>
                  <a:srgbClr val="7FBC42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 Educational Opportunities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5381625" y="1857375"/>
            <a:ext cx="1428750" cy="1428750"/>
          </a:xfrm>
          <a:prstGeom prst="ellipse">
            <a:avLst/>
          </a:prstGeom>
          <a:solidFill>
            <a:srgbClr val="262B67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8" name="Image 1" descr="IWP2512_1481.JPG"/>
          <p:cNvPicPr>
            <a:picLocks noChangeAspect="1"/>
          </p:cNvPicPr>
          <p:nvPr/>
        </p:nvPicPr>
        <p:blipFill>
          <a:blip r:embed="rId4"/>
          <a:srcRect l="16667" r="16667"/>
          <a:stretch/>
        </p:blipFill>
        <p:spPr>
          <a:xfrm>
            <a:off x="5381625" y="1857375"/>
            <a:ext cx="1428750" cy="1428750"/>
          </a:xfrm>
          <a:prstGeom prst="ellipse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14525" y="3383756"/>
            <a:ext cx="1762949" cy="2596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</a:pPr>
            <a:r>
              <a:rPr lang="en-US" sz="180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200+ Exhibitors</a:t>
            </a:r>
            <a:endParaRPr lang="en-US" dirty="0"/>
          </a:p>
        </p:txBody>
      </p:sp>
      <p:sp>
        <p:nvSpPr>
          <p:cNvPr id="10" name="Shape 6"/>
          <p:cNvSpPr/>
          <p:nvPr/>
        </p:nvSpPr>
        <p:spPr>
          <a:xfrm>
            <a:off x="9286875" y="1857375"/>
            <a:ext cx="1428750" cy="1428750"/>
          </a:xfrm>
          <a:prstGeom prst="ellipse">
            <a:avLst/>
          </a:prstGeom>
          <a:solidFill>
            <a:srgbClr val="7FBC42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2" descr="IWP2512_1014.JPG"/>
          <p:cNvPicPr>
            <a:picLocks noChangeAspect="1"/>
          </p:cNvPicPr>
          <p:nvPr/>
        </p:nvPicPr>
        <p:blipFill>
          <a:blip r:embed="rId5"/>
          <a:srcRect l="16667" r="16667"/>
          <a:stretch/>
        </p:blipFill>
        <p:spPr>
          <a:xfrm>
            <a:off x="9286875" y="1857375"/>
            <a:ext cx="1428750" cy="1428750"/>
          </a:xfrm>
          <a:prstGeom prst="ellipse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272463" y="3383756"/>
            <a:ext cx="3457575" cy="2596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</a:pPr>
            <a:r>
              <a:rPr lang="en-US" sz="1800" dirty="0">
                <a:solidFill>
                  <a:srgbClr val="7FBC42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PDH hours for RCon sessions</a:t>
            </a:r>
            <a:endParaRPr lang="en-US" dirty="0"/>
          </a:p>
        </p:txBody>
      </p:sp>
      <p:sp>
        <p:nvSpPr>
          <p:cNvPr id="13" name="Text 8"/>
          <p:cNvSpPr/>
          <p:nvPr/>
        </p:nvSpPr>
        <p:spPr>
          <a:xfrm>
            <a:off x="8153852" y="3744020"/>
            <a:ext cx="3694795" cy="21639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04"/>
              </a:lnSpc>
              <a:spcBef>
                <a:spcPts val="777"/>
              </a:spcBef>
            </a:pPr>
            <a:r>
              <a:rPr lang="en-US" sz="1500" dirty="0">
                <a:solidFill>
                  <a:srgbClr val="7FBC42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More PDHs with Trainings and/or Tours</a:t>
            </a:r>
            <a:endParaRPr lang="en-US" dirty="0"/>
          </a:p>
        </p:txBody>
      </p:sp>
      <p:sp>
        <p:nvSpPr>
          <p:cNvPr id="14" name="Shape 9"/>
          <p:cNvSpPr/>
          <p:nvPr/>
        </p:nvSpPr>
        <p:spPr>
          <a:xfrm>
            <a:off x="3429000" y="4210050"/>
            <a:ext cx="1428750" cy="1428750"/>
          </a:xfrm>
          <a:prstGeom prst="ellipse">
            <a:avLst/>
          </a:prstGeom>
          <a:solidFill>
            <a:srgbClr val="7FBC42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Image 3" descr="IWP2512_800.JPG"/>
          <p:cNvPicPr>
            <a:picLocks noChangeAspect="1"/>
          </p:cNvPicPr>
          <p:nvPr/>
        </p:nvPicPr>
        <p:blipFill>
          <a:blip r:embed="rId6"/>
          <a:srcRect l="16667" r="16667"/>
          <a:stretch/>
        </p:blipFill>
        <p:spPr>
          <a:xfrm>
            <a:off x="3429000" y="4210050"/>
            <a:ext cx="1428750" cy="1428750"/>
          </a:xfrm>
          <a:prstGeom prst="ellipse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2604520" y="5736431"/>
            <a:ext cx="3077710" cy="2596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</a:pPr>
            <a:r>
              <a:rPr lang="en-US" sz="180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Experiential Learning Tours</a:t>
            </a:r>
            <a:endParaRPr lang="en-US" dirty="0"/>
          </a:p>
        </p:txBody>
      </p:sp>
      <p:sp>
        <p:nvSpPr>
          <p:cNvPr id="17" name="Shape 11"/>
          <p:cNvSpPr/>
          <p:nvPr/>
        </p:nvSpPr>
        <p:spPr>
          <a:xfrm>
            <a:off x="7334250" y="4210050"/>
            <a:ext cx="1428750" cy="1428750"/>
          </a:xfrm>
          <a:prstGeom prst="ellipse">
            <a:avLst/>
          </a:prstGeom>
          <a:solidFill>
            <a:srgbClr val="7FBC42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Image 4" descr="54164831836_29db5f5a4e_o.jpg"/>
          <p:cNvPicPr>
            <a:picLocks noChangeAspect="1"/>
          </p:cNvPicPr>
          <p:nvPr/>
        </p:nvPicPr>
        <p:blipFill>
          <a:blip r:embed="rId7"/>
          <a:srcRect l="16667" r="16667"/>
          <a:stretch/>
        </p:blipFill>
        <p:spPr>
          <a:xfrm>
            <a:off x="7334250" y="4210050"/>
            <a:ext cx="1428750" cy="1428750"/>
          </a:xfrm>
          <a:prstGeom prst="ellipse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495288" y="5736431"/>
            <a:ext cx="3106675" cy="51931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</a:pPr>
            <a:r>
              <a:rPr lang="en-US" sz="1800" dirty="0">
                <a:solidFill>
                  <a:srgbClr val="7FBC42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1,500+ Waste &amp; Resource</a:t>
            </a:r>
            <a:br>
              <a:rPr lang="en-US" sz="1800" dirty="0">
                <a:solidFill>
                  <a:srgbClr val="7FBC42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1800" dirty="0">
                <a:solidFill>
                  <a:srgbClr val="7FBC42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Management Professionals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19625" y="400844"/>
            <a:ext cx="7143750" cy="43279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3408"/>
              </a:lnSpc>
            </a:pPr>
            <a:r>
              <a:rPr lang="en-US" sz="300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Recent and Upcoming Webinars</a:t>
            </a: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4191000" cy="68580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smgTvepind4"/>
          <p:cNvPicPr>
            <a:picLocks noChangeAspect="1"/>
          </p:cNvPicPr>
          <p:nvPr/>
        </p:nvPicPr>
        <p:blipFill>
          <a:blip r:embed="rId3"/>
          <a:srcRect l="29167" r="25000"/>
          <a:stretch/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762500" y="1577876"/>
            <a:ext cx="7094632" cy="474295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300"/>
              </a:lnSpc>
              <a:buSzPct val="100000"/>
              <a:buChar char="•"/>
            </a:pPr>
            <a: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April 14, 2026 - </a:t>
            </a:r>
            <a:r>
              <a:rPr lang="en-US" sz="2025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YP Webinar Series: Young, Capable, and</a:t>
            </a:r>
            <a:br>
              <a:rPr lang="en-US" sz="2025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025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Ready Fireplace Chat</a:t>
            </a:r>
            <a:endParaRPr lang="en-US" dirty="0"/>
          </a:p>
          <a:p>
            <a:pPr marL="241300" indent="-241300" algn="l">
              <a:lnSpc>
                <a:spcPts val="2300"/>
              </a:lnSpc>
              <a:spcBef>
                <a:spcPts val="1911"/>
              </a:spcBef>
              <a:buSzPct val="100000"/>
              <a:buChar char="•"/>
            </a:pPr>
            <a: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May 14, 2026 - Highlights of RCon 2025: Landfill Gas</a:t>
            </a:r>
            <a:b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101  </a:t>
            </a:r>
            <a:endParaRPr lang="en-US" dirty="0"/>
          </a:p>
          <a:p>
            <a:pPr marL="241300" indent="-241300" algn="l">
              <a:lnSpc>
                <a:spcPts val="2300"/>
              </a:lnSpc>
              <a:spcBef>
                <a:spcPts val="1911"/>
              </a:spcBef>
              <a:buSzPct val="100000"/>
              <a:buChar char="•"/>
            </a:pPr>
            <a: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May 20, 2026 - Highlights of RCon 2025: WTE in</a:t>
            </a:r>
            <a:b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Anchorage</a:t>
            </a:r>
            <a:endParaRPr lang="en-US" dirty="0"/>
          </a:p>
          <a:p>
            <a:pPr marL="241300" indent="-241300" algn="l">
              <a:lnSpc>
                <a:spcPts val="2300"/>
              </a:lnSpc>
              <a:spcBef>
                <a:spcPts val="1911"/>
              </a:spcBef>
              <a:buSzPct val="100000"/>
              <a:buChar char="•"/>
            </a:pPr>
            <a: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May 27, 2026 - Highlights of RCon 2025: Take Charge:</a:t>
            </a:r>
            <a:b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Watt to Do with Batteries</a:t>
            </a:r>
            <a:endParaRPr lang="en-US" dirty="0"/>
          </a:p>
          <a:p>
            <a:pPr marL="241300" indent="-241300" algn="l">
              <a:lnSpc>
                <a:spcPts val="2300"/>
              </a:lnSpc>
              <a:spcBef>
                <a:spcPts val="1911"/>
              </a:spcBef>
              <a:buSzPct val="100000"/>
              <a:buChar char="•"/>
            </a:pPr>
            <a: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June 9, 2026 - YP Webinar Series: Drones and Airspace</a:t>
            </a:r>
            <a:b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Analysis in the Solid Waste Industry</a:t>
            </a:r>
            <a:endParaRPr lang="en-US" dirty="0"/>
          </a:p>
          <a:p>
            <a:pPr marL="241300" indent="-241300" algn="l">
              <a:lnSpc>
                <a:spcPts val="2300"/>
              </a:lnSpc>
              <a:spcBef>
                <a:spcPts val="1911"/>
              </a:spcBef>
              <a:buSzPct val="100000"/>
              <a:buChar char="•"/>
            </a:pPr>
            <a:r>
              <a:rPr lang="en-US" sz="2025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September 9, 2026 - </a:t>
            </a:r>
            <a:r>
              <a:rPr lang="en-US" sz="2025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YP Webinar Series: From Tension to</a:t>
            </a:r>
            <a:br>
              <a:rPr lang="en-US" sz="2025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025" dirty="0">
                <a:solidFill>
                  <a:srgbClr val="000000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Trust: Facilitation Tips and Conflict Resolution Tools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23875" y="1045407"/>
            <a:ext cx="2821305" cy="185063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bwOAixLG0uc"/>
          <p:cNvPicPr>
            <a:picLocks noChangeAspect="1"/>
          </p:cNvPicPr>
          <p:nvPr/>
        </p:nvPicPr>
        <p:blipFill>
          <a:blip r:embed="rId3"/>
          <a:srcRect t="842" b="842"/>
          <a:stretch/>
        </p:blipFill>
        <p:spPr>
          <a:xfrm>
            <a:off x="523875" y="1045407"/>
            <a:ext cx="2821305" cy="185063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23875" y="2991288"/>
            <a:ext cx="2821305" cy="2821305"/>
          </a:xfrm>
          <a:prstGeom prst="rect">
            <a:avLst/>
          </a:prstGeom>
          <a:solidFill>
            <a:srgbClr val="FEFEFE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SWANA Chapter Events QR Code Plain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3875" y="2991288"/>
            <a:ext cx="2821305" cy="282130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451843" y="373856"/>
            <a:ext cx="6681036" cy="60860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792"/>
              </a:lnSpc>
            </a:pPr>
            <a:r>
              <a:rPr lang="en-US" sz="450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SWANA Chapter Events</a:t>
            </a:r>
            <a:endParaRPr lang="en-US" dirty="0"/>
          </a:p>
        </p:txBody>
      </p:sp>
      <p:sp>
        <p:nvSpPr>
          <p:cNvPr id="7" name="Shape 3"/>
          <p:cNvSpPr/>
          <p:nvPr/>
        </p:nvSpPr>
        <p:spPr>
          <a:xfrm>
            <a:off x="4632522" y="1196281"/>
            <a:ext cx="6319550" cy="0"/>
          </a:xfrm>
          <a:prstGeom prst="line">
            <a:avLst/>
          </a:prstGeom>
          <a:noFill/>
          <a:ln w="12700">
            <a:solidFill>
              <a:srgbClr val="000000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4"/>
          <p:cNvSpPr/>
          <p:nvPr/>
        </p:nvSpPr>
        <p:spPr>
          <a:xfrm>
            <a:off x="4632591" y="4600575"/>
            <a:ext cx="6455004" cy="155743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2556"/>
              </a:lnSpc>
              <a:spcBef>
                <a:spcPts val="1915"/>
              </a:spcBef>
              <a:buSzPct val="100000"/>
              <a:buChar char="•"/>
            </a:pPr>
            <a:r>
              <a:rPr lang="en-US" sz="225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Check out the SWANA Chapter Events page to</a:t>
            </a:r>
            <a:br>
              <a:rPr lang="en-US" sz="225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25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know what's coming up</a:t>
            </a:r>
            <a:endParaRPr lang="en-US" dirty="0"/>
          </a:p>
          <a:p>
            <a:pPr marL="241300" indent="-241300" algn="l">
              <a:lnSpc>
                <a:spcPts val="2556"/>
              </a:lnSpc>
              <a:spcBef>
                <a:spcPts val="2001"/>
              </a:spcBef>
              <a:buSzPct val="100000"/>
              <a:buChar char="•"/>
            </a:pPr>
            <a:r>
              <a:rPr lang="en-US" sz="225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Contact us if you have a Chapter event you</a:t>
            </a:r>
            <a:br>
              <a:rPr lang="en-US" sz="225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25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would like to add to the calendar</a:t>
            </a:r>
            <a:endParaRPr lang="en-US" dirty="0"/>
          </a:p>
        </p:txBody>
      </p:sp>
      <p:sp>
        <p:nvSpPr>
          <p:cNvPr id="9" name="Shape 5"/>
          <p:cNvSpPr/>
          <p:nvPr/>
        </p:nvSpPr>
        <p:spPr>
          <a:xfrm>
            <a:off x="6404787" y="1577280"/>
            <a:ext cx="2775153" cy="2775153"/>
          </a:xfrm>
          <a:prstGeom prst="ellipse">
            <a:avLst/>
          </a:prstGeom>
          <a:solidFill>
            <a:srgbClr val="7FBC42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2" descr="IWP2512_555.JPG"/>
          <p:cNvPicPr>
            <a:picLocks noChangeAspect="1"/>
          </p:cNvPicPr>
          <p:nvPr/>
        </p:nvPicPr>
        <p:blipFill>
          <a:blip r:embed="rId5"/>
          <a:srcRect l="16664" r="16664"/>
          <a:stretch/>
        </p:blipFill>
        <p:spPr>
          <a:xfrm>
            <a:off x="6404787" y="1577280"/>
            <a:ext cx="2775153" cy="2775153"/>
          </a:xfrm>
          <a:prstGeom prst="ellipse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 t="7725" b="772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1049139"/>
            <a:ext cx="5048250" cy="151467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5964"/>
              </a:lnSpc>
            </a:pPr>
            <a:r>
              <a:rPr lang="en-US" sz="5250" dirty="0">
                <a:solidFill>
                  <a:srgbClr val="FFFFF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Can't wait to</a:t>
            </a:r>
            <a:br>
              <a:rPr lang="en-US" sz="5250" dirty="0">
                <a:solidFill>
                  <a:srgbClr val="FFFFF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5250" dirty="0">
                <a:solidFill>
                  <a:srgbClr val="FFFFF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hear from you.</a:t>
            </a:r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571500" y="2653308"/>
            <a:ext cx="5429250" cy="89267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343"/>
              </a:lnSpc>
            </a:pPr>
            <a:r>
              <a:rPr lang="en-US" sz="2063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Carolyn Muller</a:t>
            </a:r>
            <a:br>
              <a:rPr lang="en-US" sz="2063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063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Vice President, Industey Engagement</a:t>
            </a:r>
            <a:br>
              <a:rPr lang="en-US" sz="2063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063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SWANA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571500" y="3733800"/>
            <a:ext cx="342900" cy="342900"/>
          </a:xfrm>
          <a:prstGeom prst="ellipse">
            <a:avLst/>
          </a:prstGeom>
          <a:solidFill>
            <a:srgbClr val="FFBB43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1" descr="630d90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01" y="3828901"/>
            <a:ext cx="161925" cy="1619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57275" y="3758208"/>
            <a:ext cx="4562475" cy="29755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343"/>
              </a:lnSpc>
            </a:pPr>
            <a:r>
              <a:rPr lang="en-US" sz="2063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cmuller@swana.org</a:t>
            </a:r>
            <a:endParaRPr lang="en-US" dirty="0"/>
          </a:p>
        </p:txBody>
      </p:sp>
      <p:sp>
        <p:nvSpPr>
          <p:cNvPr id="8" name="Shape 4"/>
          <p:cNvSpPr/>
          <p:nvPr/>
        </p:nvSpPr>
        <p:spPr>
          <a:xfrm>
            <a:off x="571500" y="4267200"/>
            <a:ext cx="342900" cy="342900"/>
          </a:xfrm>
          <a:prstGeom prst="ellipse">
            <a:avLst/>
          </a:prstGeom>
          <a:solidFill>
            <a:srgbClr val="FFBB43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-1ac87dd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38" y="4368329"/>
            <a:ext cx="142875" cy="1428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57275" y="4291608"/>
            <a:ext cx="4562475" cy="29755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343"/>
              </a:lnSpc>
            </a:pPr>
            <a:r>
              <a:rPr lang="en-US" sz="2063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 240-494-2244 </a:t>
            </a:r>
            <a:endParaRPr lang="en-US" dirty="0"/>
          </a:p>
        </p:txBody>
      </p:sp>
      <p:sp>
        <p:nvSpPr>
          <p:cNvPr id="11" name="Shape 6"/>
          <p:cNvSpPr/>
          <p:nvPr/>
        </p:nvSpPr>
        <p:spPr>
          <a:xfrm>
            <a:off x="571500" y="4800600"/>
            <a:ext cx="342900" cy="342900"/>
          </a:xfrm>
          <a:prstGeom prst="ellipse">
            <a:avLst/>
          </a:prstGeom>
          <a:solidFill>
            <a:srgbClr val="FFBB43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3" descr="49bb9fa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602" y="4897711"/>
            <a:ext cx="152400" cy="1524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57275" y="4825008"/>
            <a:ext cx="4562475" cy="29755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343"/>
              </a:lnSpc>
            </a:pPr>
            <a:r>
              <a:rPr lang="en-US" sz="2063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www.swana.org</a:t>
            </a:r>
            <a:endParaRPr lang="en-US" dirty="0"/>
          </a:p>
        </p:txBody>
      </p:sp>
      <p:sp>
        <p:nvSpPr>
          <p:cNvPr id="14" name="Shape 8"/>
          <p:cNvSpPr/>
          <p:nvPr/>
        </p:nvSpPr>
        <p:spPr>
          <a:xfrm>
            <a:off x="571500" y="5334000"/>
            <a:ext cx="342900" cy="342900"/>
          </a:xfrm>
          <a:prstGeom prst="ellipse">
            <a:avLst/>
          </a:prstGeom>
          <a:solidFill>
            <a:srgbClr val="FFBB43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Image 4" descr="720beda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601" y="5429102"/>
            <a:ext cx="161925" cy="16192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057275" y="5358408"/>
            <a:ext cx="4943475" cy="29755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343"/>
              </a:lnSpc>
            </a:pPr>
            <a:r>
              <a:rPr lang="en-US" sz="2063" dirty="0">
                <a:solidFill>
                  <a:srgbClr val="FFFFFF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https://www.linkedin.com/in/carolynfmuller/</a:t>
            </a:r>
            <a:endParaRPr lang="en-US" dirty="0"/>
          </a:p>
        </p:txBody>
      </p:sp>
      <p:sp>
        <p:nvSpPr>
          <p:cNvPr id="17" name="Shape 10"/>
          <p:cNvSpPr/>
          <p:nvPr/>
        </p:nvSpPr>
        <p:spPr>
          <a:xfrm>
            <a:off x="4073524" y="3883422"/>
            <a:ext cx="1407637" cy="1407637"/>
          </a:xfrm>
          <a:prstGeom prst="rect">
            <a:avLst/>
          </a:prstGeom>
          <a:solidFill>
            <a:srgbClr val="FFBB43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Image 5" descr="QR Code Amy Lestition Burke LinkedIn.png"/>
          <p:cNvPicPr>
            <a:picLocks noChangeAspect="1"/>
          </p:cNvPicPr>
          <p:nvPr/>
        </p:nvPicPr>
        <p:blipFill>
          <a:blip r:embed="rId8"/>
          <a:srcRect l="2088" r="2088"/>
          <a:stretch/>
        </p:blipFill>
        <p:spPr>
          <a:xfrm>
            <a:off x="4073524" y="3883422"/>
            <a:ext cx="1407637" cy="14076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3937000" cy="328612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IMG_0379.jpeg"/>
          <p:cNvPicPr>
            <a:picLocks noChangeAspect="1"/>
          </p:cNvPicPr>
          <p:nvPr/>
        </p:nvPicPr>
        <p:blipFill>
          <a:blip r:embed="rId3"/>
          <a:srcRect l="-1194" t="-199660" r="-1194" b="-199660"/>
          <a:stretch/>
        </p:blipFill>
        <p:spPr>
          <a:xfrm>
            <a:off x="95250" y="95250"/>
            <a:ext cx="3937000" cy="328612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127500" y="95250"/>
            <a:ext cx="3937000" cy="32861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FR_Main_Dark-01[56].png"/>
          <p:cNvPicPr>
            <a:picLocks noChangeAspect="1"/>
          </p:cNvPicPr>
          <p:nvPr/>
        </p:nvPicPr>
        <p:blipFill>
          <a:blip r:embed="rId4"/>
          <a:srcRect l="904" t="-22852" r="904" b="-22853"/>
          <a:stretch/>
        </p:blipFill>
        <p:spPr>
          <a:xfrm>
            <a:off x="4127500" y="95250"/>
            <a:ext cx="3937000" cy="328612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159750" y="95250"/>
            <a:ext cx="3937000" cy="3286125"/>
          </a:xfrm>
          <a:prstGeom prst="rect">
            <a:avLst/>
          </a:prstGeom>
          <a:solidFill>
            <a:srgbClr val="FEFEFE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2" descr="images-4.png"/>
          <p:cNvPicPr>
            <a:picLocks noChangeAspect="1"/>
          </p:cNvPicPr>
          <p:nvPr/>
        </p:nvPicPr>
        <p:blipFill>
          <a:blip r:embed="rId5"/>
          <a:srcRect l="-15130" t="-23517" r="-15130" b="-23517"/>
          <a:stretch/>
        </p:blipFill>
        <p:spPr>
          <a:xfrm>
            <a:off x="8159750" y="95250"/>
            <a:ext cx="3937000" cy="3286125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95250" y="3476625"/>
            <a:ext cx="3937000" cy="328612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3" descr="WM Logo.jpg"/>
          <p:cNvPicPr>
            <a:picLocks noChangeAspect="1"/>
          </p:cNvPicPr>
          <p:nvPr/>
        </p:nvPicPr>
        <p:blipFill>
          <a:blip r:embed="rId6"/>
          <a:srcRect l="-1846" t="-106917" r="-1846" b="-106917"/>
          <a:stretch/>
        </p:blipFill>
        <p:spPr>
          <a:xfrm>
            <a:off x="95250" y="3476625"/>
            <a:ext cx="3937000" cy="3286125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4127500" y="3476625"/>
            <a:ext cx="7969250" cy="328612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4" descr="50503_en_7e0cd_49989_swana-logo-3.jpg"/>
          <p:cNvPicPr>
            <a:picLocks noChangeAspect="1"/>
          </p:cNvPicPr>
          <p:nvPr/>
        </p:nvPicPr>
        <p:blipFill>
          <a:blip r:embed="rId7"/>
          <a:srcRect t="22908" b="22908"/>
          <a:stretch/>
        </p:blipFill>
        <p:spPr>
          <a:xfrm>
            <a:off x="4127500" y="3476625"/>
            <a:ext cx="7969250" cy="242887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079875" y="5964039"/>
            <a:ext cx="8064500" cy="75733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5964"/>
              </a:lnSpc>
            </a:pPr>
            <a:r>
              <a:rPr lang="en-US" sz="52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2026 Corporate Partners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810000" cy="6858001"/>
          </a:xfrm>
          <a:prstGeom prst="rect">
            <a:avLst/>
          </a:prstGeom>
          <a:solidFill>
            <a:srgbClr val="7FBC42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476250" y="1553865"/>
            <a:ext cx="3196919" cy="146069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5751"/>
              </a:lnSpc>
            </a:pPr>
            <a:r>
              <a:rPr lang="en-US" sz="5063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Forward,</a:t>
            </a:r>
            <a:br>
              <a:rPr lang="en-US" sz="5063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5063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Together: 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476250" y="3126383"/>
            <a:ext cx="2897896" cy="219104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5751"/>
              </a:lnSpc>
              <a:spcBef>
                <a:spcPts val="863"/>
              </a:spcBef>
            </a:pPr>
            <a:r>
              <a:rPr lang="en-US" sz="5063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Key</a:t>
            </a:r>
            <a:br>
              <a:rPr lang="en-US" sz="5063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5063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Strategic</a:t>
            </a:r>
            <a:br>
              <a:rPr lang="en-US" sz="5063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5063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Pillars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4286250" y="1590675"/>
            <a:ext cx="714375" cy="714375"/>
          </a:xfrm>
          <a:prstGeom prst="rect">
            <a:avLst/>
          </a:prstGeom>
          <a:noFill/>
          <a:ln w="25400">
            <a:solidFill>
              <a:srgbClr val="7FBC42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0" descr="-56cba75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371" y="1776244"/>
            <a:ext cx="323850" cy="3429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191125" y="1513780"/>
            <a:ext cx="2667000" cy="88284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3476"/>
              </a:lnSpc>
            </a:pP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Prioritizing</a:t>
            </a:r>
            <a:b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Safety.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4286250" y="2790825"/>
            <a:ext cx="714375" cy="714375"/>
          </a:xfrm>
          <a:prstGeom prst="rect">
            <a:avLst/>
          </a:prstGeom>
          <a:noFill/>
          <a:ln w="25400">
            <a:solidFill>
              <a:srgbClr val="7FBC42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09aa052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97" y="2955469"/>
            <a:ext cx="400050" cy="39052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191125" y="2713930"/>
            <a:ext cx="2774361" cy="13242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3476"/>
              </a:lnSpc>
            </a:pP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Championing</a:t>
            </a:r>
            <a:b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progress on</a:t>
            </a:r>
            <a:b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sustainability.</a:t>
            </a:r>
            <a:r>
              <a:rPr lang="en-US" sz="3060" dirty="0">
                <a:solidFill>
                  <a:srgbClr val="FFBB43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 </a:t>
            </a:r>
            <a:endParaRPr lang="en-US" dirty="0"/>
          </a:p>
        </p:txBody>
      </p:sp>
      <p:sp>
        <p:nvSpPr>
          <p:cNvPr id="11" name="Shape 7"/>
          <p:cNvSpPr/>
          <p:nvPr/>
        </p:nvSpPr>
        <p:spPr>
          <a:xfrm>
            <a:off x="8239125" y="1590675"/>
            <a:ext cx="714375" cy="714375"/>
          </a:xfrm>
          <a:prstGeom prst="rect">
            <a:avLst/>
          </a:prstGeom>
          <a:noFill/>
          <a:ln w="25400">
            <a:solidFill>
              <a:srgbClr val="7FBC42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2" descr="7ff4f0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882" y="1826477"/>
            <a:ext cx="342900" cy="24765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144000" y="1513780"/>
            <a:ext cx="2807882" cy="176569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3476"/>
              </a:lnSpc>
            </a:pP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Promoting</a:t>
            </a:r>
            <a:b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professional</a:t>
            </a:r>
            <a:b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development</a:t>
            </a:r>
            <a:b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opportunities.</a:t>
            </a:r>
            <a:r>
              <a:rPr lang="en-US" sz="306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 </a:t>
            </a:r>
            <a:endParaRPr lang="en-US" dirty="0"/>
          </a:p>
        </p:txBody>
      </p:sp>
      <p:sp>
        <p:nvSpPr>
          <p:cNvPr id="14" name="Shape 9"/>
          <p:cNvSpPr/>
          <p:nvPr/>
        </p:nvSpPr>
        <p:spPr>
          <a:xfrm>
            <a:off x="8239125" y="3667125"/>
            <a:ext cx="714375" cy="714375"/>
          </a:xfrm>
          <a:prstGeom prst="rect">
            <a:avLst/>
          </a:prstGeom>
          <a:noFill/>
          <a:ln w="25400">
            <a:solidFill>
              <a:srgbClr val="7FBC42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Image 3" descr="290b1ba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5392" y="3911607"/>
            <a:ext cx="428625" cy="238125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144000" y="3590230"/>
            <a:ext cx="2667000" cy="176569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3476"/>
              </a:lnSpc>
            </a:pP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Delivering</a:t>
            </a:r>
            <a:b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exceptional</a:t>
            </a:r>
            <a:b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value to</a:t>
            </a:r>
            <a:b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</a:br>
            <a:r>
              <a:rPr lang="en-US" sz="3060" dirty="0">
                <a:solidFill>
                  <a:srgbClr val="262B67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members. 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19625" y="381992"/>
            <a:ext cx="7143750" cy="5409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</a:pPr>
            <a:r>
              <a:rPr lang="en-US" sz="3750" b="1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Priority Issue: Safety</a:t>
            </a:r>
            <a:endParaRPr lang="en-US" b="1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4191000" cy="68580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IMG_6444.jpg"/>
          <p:cNvPicPr>
            <a:picLocks noChangeAspect="1"/>
          </p:cNvPicPr>
          <p:nvPr/>
        </p:nvPicPr>
        <p:blipFill>
          <a:blip r:embed="rId3"/>
          <a:srcRect l="19190" r="35011"/>
          <a:stretch/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762500" y="1632857"/>
            <a:ext cx="6953250" cy="455567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3374"/>
              </a:lnSpc>
              <a:buSzPct val="100000"/>
              <a:buChar char="•"/>
            </a:pPr>
            <a:r>
              <a:rPr lang="en-US" sz="320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Legislation and Regulations</a:t>
            </a:r>
          </a:p>
          <a:p>
            <a:pPr algn="l">
              <a:lnSpc>
                <a:spcPts val="3374"/>
              </a:lnSpc>
              <a:buSzPct val="100000"/>
            </a:pPr>
            <a:endParaRPr lang="en-US" sz="2000" dirty="0"/>
          </a:p>
          <a:p>
            <a:pPr marL="482600" lvl="1" indent="-241300" algn="l">
              <a:lnSpc>
                <a:spcPts val="2547"/>
              </a:lnSpc>
              <a:spcBef>
                <a:spcPts val="371"/>
              </a:spcBef>
              <a:buSzPct val="100000"/>
              <a:buChar char="•"/>
            </a:pP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State-level advocacy in coordination with</a:t>
            </a:r>
            <a:b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SWANA chapters. Maryland, Nebraska, and Iowa</a:t>
            </a:r>
            <a:b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battery EPR.</a:t>
            </a:r>
          </a:p>
          <a:p>
            <a:pPr marL="482600" lvl="1" indent="-241300" algn="l">
              <a:lnSpc>
                <a:spcPts val="2547"/>
              </a:lnSpc>
              <a:spcBef>
                <a:spcPts val="371"/>
              </a:spcBef>
              <a:buSzPct val="100000"/>
              <a:buChar char="•"/>
            </a:pPr>
            <a:endParaRPr lang="en-US" sz="2000" dirty="0"/>
          </a:p>
          <a:p>
            <a:pPr marL="482600" lvl="1" indent="-241300" algn="l">
              <a:lnSpc>
                <a:spcPts val="2547"/>
              </a:lnSpc>
              <a:spcBef>
                <a:spcPts val="975"/>
              </a:spcBef>
              <a:buSzPct val="100000"/>
              <a:buChar char="•"/>
            </a:pP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Occupational Safety and Health</a:t>
            </a:r>
            <a:b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Administration (OSHA) Heat Injury and Illness</a:t>
            </a:r>
            <a:b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Prevention in Outdoor and Indoor Work Settings.</a:t>
            </a:r>
          </a:p>
          <a:p>
            <a:pPr marL="482600" lvl="1" indent="-241300" algn="l">
              <a:lnSpc>
                <a:spcPts val="2547"/>
              </a:lnSpc>
              <a:spcBef>
                <a:spcPts val="975"/>
              </a:spcBef>
              <a:buSzPct val="100000"/>
              <a:buChar char="•"/>
            </a:pPr>
            <a:endParaRPr lang="en-US" sz="2000" dirty="0"/>
          </a:p>
          <a:p>
            <a:pPr marL="482600" lvl="1" indent="-241300" algn="l">
              <a:lnSpc>
                <a:spcPts val="2547"/>
              </a:lnSpc>
              <a:spcBef>
                <a:spcPts val="975"/>
              </a:spcBef>
              <a:buSzPct val="100000"/>
              <a:buChar char="•"/>
            </a:pP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OSHA Emergency Response Standards.   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29125" y="381992"/>
            <a:ext cx="7524750" cy="5409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Priority Issue: Safety Committee</a:t>
            </a: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4191000" cy="68580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IWP2678_467.JPG"/>
          <p:cNvPicPr>
            <a:picLocks noChangeAspect="1"/>
          </p:cNvPicPr>
          <p:nvPr/>
        </p:nvPicPr>
        <p:blipFill>
          <a:blip r:embed="rId3"/>
          <a:srcRect l="29630" r="29630"/>
          <a:stretch/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000625" y="1703104"/>
            <a:ext cx="6953250" cy="255676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3067"/>
              </a:lnSpc>
              <a:buSzPct val="100000"/>
              <a:buChar char="•"/>
            </a:pPr>
            <a:r>
              <a:rPr lang="en-US" sz="2800" b="1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Safety Committee</a:t>
            </a:r>
          </a:p>
          <a:p>
            <a:pPr marL="241300" indent="-241300" algn="l">
              <a:lnSpc>
                <a:spcPts val="3067"/>
              </a:lnSpc>
              <a:buSzPct val="100000"/>
              <a:buChar char="•"/>
            </a:pPr>
            <a:endParaRPr lang="en-US" sz="2000" b="1" dirty="0"/>
          </a:p>
          <a:p>
            <a:pPr marL="482600" lvl="1" indent="-241300" algn="l">
              <a:lnSpc>
                <a:spcPts val="2449"/>
              </a:lnSpc>
              <a:spcBef>
                <a:spcPts val="448"/>
              </a:spcBef>
              <a:buSzPct val="100000"/>
              <a:buChar char="•"/>
            </a:pP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Reinvigorated SWANA Safety Committee with</a:t>
            </a:r>
            <a:b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broader geographic and role representation. </a:t>
            </a:r>
          </a:p>
          <a:p>
            <a:pPr marL="482600" lvl="1" indent="-241300" algn="l">
              <a:lnSpc>
                <a:spcPts val="2449"/>
              </a:lnSpc>
              <a:spcBef>
                <a:spcPts val="448"/>
              </a:spcBef>
              <a:buSzPct val="100000"/>
              <a:buChar char="•"/>
            </a:pPr>
            <a:endParaRPr lang="en-US" sz="2000" dirty="0"/>
          </a:p>
          <a:p>
            <a:pPr marL="482600" lvl="1" indent="-241300" algn="l">
              <a:lnSpc>
                <a:spcPts val="2449"/>
              </a:lnSpc>
              <a:spcBef>
                <a:spcPts val="937"/>
              </a:spcBef>
              <a:buSzPct val="100000"/>
              <a:buChar char="•"/>
            </a:pP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Conduct regular meetings to advance safety</a:t>
            </a:r>
            <a:b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initiatives. </a:t>
            </a:r>
          </a:p>
          <a:p>
            <a:pPr marL="482600" lvl="1" indent="-241300" algn="l">
              <a:lnSpc>
                <a:spcPts val="2449"/>
              </a:lnSpc>
              <a:spcBef>
                <a:spcPts val="937"/>
              </a:spcBef>
              <a:buSzPct val="100000"/>
              <a:buChar char="•"/>
            </a:pPr>
            <a:endParaRPr lang="en-US" sz="2000" dirty="0"/>
          </a:p>
          <a:p>
            <a:pPr marL="482600" lvl="1" indent="-241300" algn="l">
              <a:lnSpc>
                <a:spcPts val="2449"/>
              </a:lnSpc>
              <a:spcBef>
                <a:spcPts val="937"/>
              </a:spcBef>
              <a:buSzPct val="100000"/>
              <a:buChar char="•"/>
            </a:pP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Joint meetings with National Waste and Recycling</a:t>
            </a:r>
            <a:b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Association</a:t>
            </a:r>
            <a:r>
              <a:rPr lang="en-US" sz="2156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. 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81992"/>
            <a:ext cx="11334750" cy="5409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Future Initiatives: Safety  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952500" y="1639193"/>
            <a:ext cx="5048250" cy="469265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760"/>
              </a:lnSpc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Incorporate safety best practices</a:t>
            </a:r>
            <a:b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into trainings.</a:t>
            </a:r>
            <a:endParaRPr lang="en-US" dirty="0"/>
          </a:p>
          <a:p>
            <a:pPr marL="241300" indent="-241300" algn="l">
              <a:lnSpc>
                <a:spcPts val="2760"/>
              </a:lnSpc>
              <a:spcBef>
                <a:spcPts val="2293"/>
              </a:spcBef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Create a new SWANA training on</a:t>
            </a:r>
            <a:b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heat safety.</a:t>
            </a:r>
            <a:endParaRPr lang="en-US" dirty="0"/>
          </a:p>
          <a:p>
            <a:pPr marL="241300" indent="-241300" algn="l">
              <a:lnSpc>
                <a:spcPts val="2760"/>
              </a:lnSpc>
              <a:spcBef>
                <a:spcPts val="2293"/>
              </a:spcBef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Provide resources for leadership.</a:t>
            </a:r>
            <a:endParaRPr lang="en-US" dirty="0"/>
          </a:p>
          <a:p>
            <a:pPr marL="241300" indent="-241300" algn="l">
              <a:lnSpc>
                <a:spcPts val="2760"/>
              </a:lnSpc>
              <a:spcBef>
                <a:spcPts val="2293"/>
              </a:spcBef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Develop a safety program that</a:t>
            </a:r>
            <a:b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can be implemented at Regional</a:t>
            </a:r>
            <a:b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Events.</a:t>
            </a:r>
            <a:endParaRPr lang="en-US" dirty="0"/>
          </a:p>
          <a:p>
            <a:pPr marL="241300" indent="-241300" algn="l">
              <a:lnSpc>
                <a:spcPts val="2760"/>
              </a:lnSpc>
              <a:spcBef>
                <a:spcPts val="2293"/>
              </a:spcBef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Research safety best practices in</a:t>
            </a:r>
            <a:b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different sectors of the industry.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286500" y="1639193"/>
            <a:ext cx="5048250" cy="404514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760"/>
              </a:lnSpc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Identify sponsorships to support</a:t>
            </a:r>
            <a:b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safety efforts.</a:t>
            </a:r>
            <a:endParaRPr lang="en-US" dirty="0"/>
          </a:p>
          <a:p>
            <a:pPr marL="241300" indent="-241300" algn="l">
              <a:lnSpc>
                <a:spcPts val="2760"/>
              </a:lnSpc>
              <a:spcBef>
                <a:spcPts val="2293"/>
              </a:spcBef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Partner with like-minded</a:t>
            </a:r>
            <a:b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organizations.     </a:t>
            </a:r>
            <a:endParaRPr lang="en-US" dirty="0"/>
          </a:p>
          <a:p>
            <a:pPr marL="241300" indent="-241300" algn="l">
              <a:lnSpc>
                <a:spcPts val="2760"/>
              </a:lnSpc>
              <a:spcBef>
                <a:spcPts val="2293"/>
              </a:spcBef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Resources to promote volunteer-</a:t>
            </a:r>
            <a:b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driven safety initiatives on the</a:t>
            </a:r>
            <a:b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chapter and regional level. </a:t>
            </a:r>
            <a:endParaRPr lang="en-US" dirty="0"/>
          </a:p>
          <a:p>
            <a:pPr marL="241300" indent="-241300" algn="l">
              <a:lnSpc>
                <a:spcPts val="2760"/>
              </a:lnSpc>
              <a:spcBef>
                <a:spcPts val="2293"/>
              </a:spcBef>
              <a:buSzPct val="100000"/>
              <a:buChar char="•"/>
            </a:pP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Update Technical Policies with a</a:t>
            </a:r>
            <a:b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</a:br>
            <a:r>
              <a:rPr lang="en-US" sz="2430" dirty="0">
                <a:solidFill>
                  <a:srgbClr val="2A2921"/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focus on batteries and safety. 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Screenshot 2025-11-19 at 10.41.24.png"/>
          <p:cNvPicPr>
            <a:picLocks noChangeAspect="1"/>
          </p:cNvPicPr>
          <p:nvPr/>
        </p:nvPicPr>
        <p:blipFill>
          <a:blip r:embed="rId3"/>
          <a:srcRect t="6717" b="6717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096000" y="0"/>
            <a:ext cx="6096000" cy="22860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15088" y="701080"/>
            <a:ext cx="5457825" cy="5409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260"/>
              </a:lnSpc>
            </a:pPr>
            <a:r>
              <a:rPr lang="en-US" sz="3750" dirty="0">
                <a:solidFill>
                  <a:srgbClr val="2A2921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New Safety Publication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6605588" y="1278632"/>
            <a:ext cx="5076825" cy="2596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45"/>
              </a:lnSpc>
              <a:spcBef>
                <a:spcPts val="283"/>
              </a:spcBef>
            </a:pPr>
            <a:r>
              <a:rPr lang="en-US" sz="1800" dirty="0">
                <a:solidFill>
                  <a:srgbClr val="000000">
                    <a:alpha val="80000"/>
                  </a:srgbClr>
                </a:solidFill>
                <a:latin typeface="Roboto Regular" pitchFamily="34" charset="0"/>
                <a:ea typeface="Roboto Regular" pitchFamily="34" charset="-122"/>
                <a:cs typeface="Roboto Regular" pitchFamily="34" charset="-120"/>
              </a:rPr>
              <a:t>Complimentary for SWANA members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6096000" y="2286000"/>
            <a:ext cx="6096000" cy="45720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8" name="Image 1" descr="safety tips and tricks.jpg"/>
          <p:cNvPicPr>
            <a:picLocks noChangeAspect="1"/>
          </p:cNvPicPr>
          <p:nvPr/>
        </p:nvPicPr>
        <p:blipFill>
          <a:blip r:embed="rId4"/>
          <a:srcRect l="-11924" t="3639" r="-11924" b="30638"/>
          <a:stretch/>
        </p:blipFill>
        <p:spPr>
          <a:xfrm>
            <a:off x="6096000" y="2286000"/>
            <a:ext cx="609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Screenshot 2025-05-01 at 8.48.08 AM.png"/>
          <p:cNvPicPr>
            <a:picLocks noChangeAspect="1"/>
          </p:cNvPicPr>
          <p:nvPr/>
        </p:nvPicPr>
        <p:blipFill>
          <a:blip r:embed="rId3"/>
          <a:srcRect l="-11953" t="-633" r="-11953" b="-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11A9E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971</Words>
  <Application>Microsoft Office PowerPoint</Application>
  <PresentationFormat>Widescreen</PresentationFormat>
  <Paragraphs>148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Roboto Bold</vt:lpstr>
      <vt:lpstr>Roboto Regular</vt:lpstr>
      <vt:lpstr>Roboto Regular 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SWWB Conference April 2026</dc:title>
  <dc:subject>SWWB Conference April 2026</dc:subject>
  <dc:creator>cmuller@swana.org</dc:creator>
  <cp:lastModifiedBy>McCoy, Isaiah</cp:lastModifiedBy>
  <cp:revision>4</cp:revision>
  <dcterms:created xsi:type="dcterms:W3CDTF">2026-04-29T10:22:01Z</dcterms:created>
  <dcterms:modified xsi:type="dcterms:W3CDTF">2026-05-11T19:51:25Z</dcterms:modified>
</cp:coreProperties>
</file>